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gif" ContentType="image/gi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6" r:id="rId3"/>
    <p:sldId id="256" r:id="rId5"/>
    <p:sldId id="277" r:id="rId6"/>
    <p:sldId id="258" r:id="rId7"/>
    <p:sldId id="275" r:id="rId8"/>
    <p:sldId id="259" r:id="rId9"/>
    <p:sldId id="260" r:id="rId10"/>
    <p:sldId id="313" r:id="rId11"/>
    <p:sldId id="315" r:id="rId12"/>
    <p:sldId id="316" r:id="rId13"/>
    <p:sldId id="317" r:id="rId14"/>
    <p:sldId id="261" r:id="rId15"/>
    <p:sldId id="263" r:id="rId16"/>
    <p:sldId id="264" r:id="rId17"/>
    <p:sldId id="306" r:id="rId18"/>
    <p:sldId id="265" r:id="rId19"/>
    <p:sldId id="266" r:id="rId20"/>
    <p:sldId id="267" r:id="rId21"/>
    <p:sldId id="278" r:id="rId22"/>
    <p:sldId id="280" r:id="rId23"/>
    <p:sldId id="269" r:id="rId24"/>
    <p:sldId id="270" r:id="rId25"/>
    <p:sldId id="271" r:id="rId26"/>
    <p:sldId id="272" r:id="rId27"/>
    <p:sldId id="273" r:id="rId28"/>
    <p:sldId id="274" r:id="rId29"/>
    <p:sldId id="279" r:id="rId30"/>
    <p:sldId id="286" r:id="rId31"/>
    <p:sldId id="287" r:id="rId32"/>
    <p:sldId id="288" r:id="rId33"/>
    <p:sldId id="289" r:id="rId34"/>
    <p:sldId id="290" r:id="rId35"/>
    <p:sldId id="291" r:id="rId36"/>
    <p:sldId id="307" r:id="rId37"/>
    <p:sldId id="308" r:id="rId38"/>
    <p:sldId id="296" r:id="rId39"/>
    <p:sldId id="297" r:id="rId40"/>
    <p:sldId id="298" r:id="rId41"/>
    <p:sldId id="309" r:id="rId42"/>
    <p:sldId id="281" r:id="rId43"/>
    <p:sldId id="282" r:id="rId44"/>
    <p:sldId id="283" r:id="rId45"/>
    <p:sldId id="284" r:id="rId46"/>
    <p:sldId id="285" r:id="rId47"/>
    <p:sldId id="292" r:id="rId48"/>
    <p:sldId id="293" r:id="rId49"/>
    <p:sldId id="294" r:id="rId50"/>
    <p:sldId id="295" r:id="rId51"/>
    <p:sldId id="299" r:id="rId52"/>
    <p:sldId id="301" r:id="rId53"/>
    <p:sldId id="318" r:id="rId54"/>
    <p:sldId id="300" r:id="rId55"/>
    <p:sldId id="302" r:id="rId56"/>
    <p:sldId id="311" r:id="rId57"/>
    <p:sldId id="312" r:id="rId5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00"/>
    <a:srgbClr val="00CCFF"/>
    <a:srgbClr val="FF0000"/>
    <a:srgbClr val="008000"/>
    <a:srgbClr val="333300"/>
    <a:srgbClr val="FF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44" d="100"/>
          <a:sy n="44" d="100"/>
        </p:scale>
        <p:origin x="-1086" y="-108"/>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51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3.xml"/><Relationship Id="rId59" Type="http://schemas.openxmlformats.org/officeDocument/2006/relationships/presProps" Target="presProps.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5" Type="http://schemas.openxmlformats.org/officeDocument/2006/relationships/image" Target="../media/image49.wmf"/><Relationship Id="rId4" Type="http://schemas.openxmlformats.org/officeDocument/2006/relationships/image" Target="../media/image48.wmf"/><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1.vml.rels><?xml version="1.0" encoding="UTF-8" standalone="yes"?>
<Relationships xmlns="http://schemas.openxmlformats.org/package/2006/relationships"><Relationship Id="rId4" Type="http://schemas.openxmlformats.org/officeDocument/2006/relationships/image" Target="../media/image53.wmf"/><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s>
</file>

<file path=ppt/drawings/_rels/vmlDrawing12.vml.rels><?xml version="1.0" encoding="UTF-8" standalone="yes"?>
<Relationships xmlns="http://schemas.openxmlformats.org/package/2006/relationships"><Relationship Id="rId4" Type="http://schemas.openxmlformats.org/officeDocument/2006/relationships/image" Target="../media/image57.wmf"/><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17.vml.rels><?xml version="1.0" encoding="UTF-8" standalone="yes"?>
<Relationships xmlns="http://schemas.openxmlformats.org/package/2006/relationships"><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s>
</file>

<file path=ppt/drawings/_rels/vmlDrawing18.vml.rels><?xml version="1.0" encoding="UTF-8" standalone="yes"?>
<Relationships xmlns="http://schemas.openxmlformats.org/package/2006/relationships"><Relationship Id="rId4" Type="http://schemas.openxmlformats.org/officeDocument/2006/relationships/image" Target="../media/image75.wmf"/><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6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14.wmf"/></Relationships>
</file>

<file path=ppt/drawings/_rels/vmlDrawing22.vml.rels><?xml version="1.0" encoding="UTF-8" standalone="yes"?>
<Relationships xmlns="http://schemas.openxmlformats.org/package/2006/relationships"><Relationship Id="rId7" Type="http://schemas.openxmlformats.org/officeDocument/2006/relationships/image" Target="../media/image87.wmf"/><Relationship Id="rId6" Type="http://schemas.openxmlformats.org/officeDocument/2006/relationships/image" Target="../media/image86.wmf"/><Relationship Id="rId5" Type="http://schemas.openxmlformats.org/officeDocument/2006/relationships/image" Target="../media/image85.wmf"/><Relationship Id="rId4" Type="http://schemas.openxmlformats.org/officeDocument/2006/relationships/image" Target="../media/image84.wmf"/><Relationship Id="rId3" Type="http://schemas.openxmlformats.org/officeDocument/2006/relationships/image" Target="../media/image83.wmf"/><Relationship Id="rId2" Type="http://schemas.openxmlformats.org/officeDocument/2006/relationships/image" Target="../media/image82.wmf"/><Relationship Id="rId1" Type="http://schemas.openxmlformats.org/officeDocument/2006/relationships/image" Target="../media/image1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8.wmf"/></Relationships>
</file>

<file path=ppt/drawings/_rels/vmlDrawing3.vml.rels><?xml version="1.0" encoding="UTF-8" standalone="yes"?>
<Relationships xmlns="http://schemas.openxmlformats.org/package/2006/relationships"><Relationship Id="rId4" Type="http://schemas.openxmlformats.org/officeDocument/2006/relationships/image" Target="../media/image12.wmf"/><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3.wmf"/><Relationship Id="rId7" Type="http://schemas.openxmlformats.org/officeDocument/2006/relationships/image" Target="../media/image42.w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4146" name="页眉占位符 134145"/>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134147" name="日期占位符 134146"/>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134148" name="幻灯片图像占位符 134147"/>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134149" name="文本占位符 134148"/>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34150" name="页脚占位符 134149"/>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dirty="0"/>
          </a:p>
        </p:txBody>
      </p:sp>
      <p:sp>
        <p:nvSpPr>
          <p:cNvPr id="134151" name="灯片编号占位符 134150"/>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0" name="幻灯片图像占位符 135169"/>
          <p:cNvSpPr>
            <a:spLocks noRot="1" noTextEdit="1"/>
          </p:cNvSpPr>
          <p:nvPr>
            <p:ph type="sldImg"/>
          </p:nvPr>
        </p:nvSpPr>
        <p:spPr>
          <a:ln/>
        </p:spPr>
      </p:sp>
      <p:sp>
        <p:nvSpPr>
          <p:cNvPr id="135171" name="文本占位符 135170"/>
          <p:cNvSpPr>
            <a:spLocks noGrp="1"/>
          </p:cNvSpPr>
          <p:nvPr>
            <p:ph type="body" idx="1"/>
          </p:nvPr>
        </p:nvSpPr>
        <p:spPr>
          <a:ln/>
        </p:spPr>
        <p:txBody>
          <a:bodyPr/>
          <a:p>
            <a:pPr lvl="0"/>
            <a:r>
              <a:rPr lang="zh-CN" altLang="en-US" b="1" dirty="0"/>
              <a:t>书利华教育网</a:t>
            </a:r>
            <a:r>
              <a:rPr lang="en-US" altLang="zh-CN" b="1" err="1"/>
              <a:t>www.shulihua.net</a:t>
            </a:r>
            <a:r>
              <a:rPr lang="zh-CN" altLang="en-US" b="1" dirty="0"/>
              <a:t>精心打造一流新课标资料</a:t>
            </a:r>
            <a:endParaRPr lang="zh-CN" altLang="en-US" b="1" dirty="0"/>
          </a:p>
        </p:txBody>
      </p:sp>
      <p:sp>
        <p:nvSpPr>
          <p:cNvPr id="2" name="灯片编号占位符 1"/>
          <p:cNvSpPr/>
          <p:nvPr>
            <p:ph type="sldNum" sz="quarter" idx="2"/>
          </p:nvPr>
        </p:nvSpPr>
        <p:spPr/>
        <p:txBody>
          <a:bodyPr/>
          <a:p>
            <a:pPr lvl="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87042" name="标题 87041"/>
          <p:cNvSpPr>
            <a:spLocks noGrp="1"/>
          </p:cNvSpPr>
          <p:nvPr>
            <p:ph type="ctrTitle"/>
          </p:nvPr>
        </p:nvSpPr>
        <p:spPr>
          <a:xfrm>
            <a:off x="914400" y="1524000"/>
            <a:ext cx="7623175" cy="1752600"/>
          </a:xfrm>
          <a:prstGeom prst="rect">
            <a:avLst/>
          </a:prstGeom>
          <a:noFill/>
          <a:ln w="9525">
            <a:noFill/>
          </a:ln>
        </p:spPr>
        <p:txBody>
          <a:bodyPr anchor="t"/>
          <a:lstStyle>
            <a:lvl1pPr lvl="0">
              <a:defRPr sz="5000"/>
            </a:lvl1pPr>
          </a:lstStyle>
          <a:p>
            <a:pPr lvl="0"/>
            <a:r>
              <a:rPr lang="zh-CN" altLang="en-US" dirty="0"/>
              <a:t>单击此处编辑母版标题样式</a:t>
            </a:r>
            <a:endParaRPr lang="zh-CN" altLang="en-US" dirty="0"/>
          </a:p>
        </p:txBody>
      </p:sp>
      <p:sp>
        <p:nvSpPr>
          <p:cNvPr id="87043" name="副标题 87042"/>
          <p:cNvSpPr>
            <a:spLocks noGrp="1"/>
          </p:cNvSpPr>
          <p:nvPr>
            <p:ph type="subTitle" idx="1"/>
          </p:nvPr>
        </p:nvSpPr>
        <p:spPr>
          <a:xfrm>
            <a:off x="1981200" y="3962400"/>
            <a:ext cx="6553200" cy="1752600"/>
          </a:xfrm>
          <a:prstGeom prst="rect">
            <a:avLst/>
          </a:prstGeom>
          <a:noFill/>
          <a:ln w="9525">
            <a:noFill/>
          </a:ln>
        </p:spPr>
        <p:txBody>
          <a:bodyPr anchor="t"/>
          <a:lstStyle>
            <a:lvl1pPr marL="0" lvl="0" indent="0">
              <a:buNone/>
              <a:defRPr sz="2800"/>
            </a:lvl1pPr>
            <a:lvl2pPr marL="344805" lvl="1" indent="0" algn="ctr">
              <a:buNone/>
              <a:defRPr sz="2800"/>
            </a:lvl2pPr>
            <a:lvl3pPr marL="671830" lvl="2" indent="0" algn="ctr">
              <a:buNone/>
              <a:defRPr sz="2800"/>
            </a:lvl3pPr>
            <a:lvl4pPr marL="1024255" lvl="3" indent="0" algn="ctr">
              <a:buNone/>
              <a:defRPr sz="2800"/>
            </a:lvl4pPr>
            <a:lvl5pPr marL="1341755" lvl="4" indent="0" algn="ctr">
              <a:buNone/>
              <a:defRPr sz="2800"/>
            </a:lvl5pPr>
          </a:lstStyle>
          <a:p>
            <a:pPr lvl="0"/>
            <a:r>
              <a:rPr lang="zh-CN" altLang="en-US" dirty="0"/>
              <a:t>单击此处编辑母版副标题样式</a:t>
            </a:r>
            <a:endParaRPr lang="zh-CN" altLang="en-US" dirty="0"/>
          </a:p>
        </p:txBody>
      </p:sp>
      <p:sp>
        <p:nvSpPr>
          <p:cNvPr id="87044" name="日期占位符 87043"/>
          <p:cNvSpPr>
            <a:spLocks noGrp="1"/>
          </p:cNvSpPr>
          <p:nvPr>
            <p:ph type="dt" sz="half" idx="2"/>
          </p:nvPr>
        </p:nvSpPr>
        <p:spPr>
          <a:xfrm>
            <a:off x="457200" y="6243638"/>
            <a:ext cx="2133600" cy="457200"/>
          </a:xfrm>
          <a:prstGeom prst="rect">
            <a:avLst/>
          </a:prstGeom>
          <a:noFill/>
          <a:ln w="9525">
            <a:noFill/>
          </a:ln>
        </p:spPr>
        <p:txBody>
          <a:bodyPr anchor="b"/>
          <a:lstStyle>
            <a:lvl1pPr>
              <a:defRPr sz="1200">
                <a:latin typeface="Garamond" pitchFamily="18" charset="0"/>
              </a:defRPr>
            </a:lvl1pPr>
          </a:lstStyle>
          <a:p>
            <a:endParaRPr lang="zh-CN" altLang="en-US" dirty="0"/>
          </a:p>
        </p:txBody>
      </p:sp>
      <p:sp>
        <p:nvSpPr>
          <p:cNvPr id="87045" name="页脚占位符 87044"/>
          <p:cNvSpPr>
            <a:spLocks noGrp="1"/>
          </p:cNvSpPr>
          <p:nvPr>
            <p:ph type="ftr" sz="quarter" idx="3"/>
          </p:nvPr>
        </p:nvSpPr>
        <p:spPr>
          <a:xfrm>
            <a:off x="3124200" y="6243638"/>
            <a:ext cx="2895600" cy="457200"/>
          </a:xfrm>
          <a:prstGeom prst="rect">
            <a:avLst/>
          </a:prstGeom>
          <a:noFill/>
          <a:ln w="9525">
            <a:noFill/>
          </a:ln>
        </p:spPr>
        <p:txBody>
          <a:bodyPr anchor="b"/>
          <a:lstStyle>
            <a:lvl1pPr algn="ctr">
              <a:defRPr sz="1200">
                <a:latin typeface="Garamond" pitchFamily="18" charset="0"/>
              </a:defRPr>
            </a:lvl1pPr>
          </a:lstStyle>
          <a:p>
            <a:endParaRPr lang="zh-CN" altLang="en-US" dirty="0"/>
          </a:p>
        </p:txBody>
      </p:sp>
      <p:sp>
        <p:nvSpPr>
          <p:cNvPr id="87046" name="灯片编号占位符 87045"/>
          <p:cNvSpPr>
            <a:spLocks noGrp="1"/>
          </p:cNvSpPr>
          <p:nvPr>
            <p:ph type="sldNum" sz="quarter" idx="4"/>
          </p:nvPr>
        </p:nvSpPr>
        <p:spPr>
          <a:xfrm>
            <a:off x="6553200" y="6243638"/>
            <a:ext cx="2133600" cy="457200"/>
          </a:xfrm>
          <a:prstGeom prst="rect">
            <a:avLst/>
          </a:prstGeom>
          <a:noFill/>
          <a:ln w="9525">
            <a:noFill/>
          </a:ln>
        </p:spPr>
        <p:txBody>
          <a:bodyPr anchor="b"/>
          <a:lstStyle>
            <a:lvl1pPr algn="r">
              <a:defRPr sz="1200">
                <a:latin typeface="Garamond" pitchFamily="18" charset="0"/>
              </a:defRPr>
            </a:lvl1pPr>
          </a:lstStyle>
          <a:p>
            <a:fld id="{9A0DB2DC-4C9A-4742-B13C-FB6460FD3503}" type="slidenum">
              <a:rPr lang="zh-CN" altLang="en-US" dirty="0"/>
            </a:fld>
            <a:endParaRPr lang="zh-CN" altLang="en-US" dirty="0"/>
          </a:p>
        </p:txBody>
      </p:sp>
      <p:sp>
        <p:nvSpPr>
          <p:cNvPr id="87047" name="任意多边形 87046"/>
          <p:cNvSpPr/>
          <p:nvPr/>
        </p:nvSpPr>
        <p:spPr>
          <a:xfrm>
            <a:off x="609600" y="1219200"/>
            <a:ext cx="7924800" cy="914400"/>
          </a:xfrm>
          <a:custGeom>
            <a:avLst/>
            <a:gdLst/>
            <a:ahLst/>
            <a:cxnLst/>
            <a:pathLst>
              <a:path w="1000" h="1000">
                <a:moveTo>
                  <a:pt x="0" y="1000"/>
                </a:moveTo>
                <a:lnTo>
                  <a:pt x="0" y="0"/>
                </a:lnTo>
                <a:lnTo>
                  <a:pt x="1000" y="0"/>
                </a:lnTo>
              </a:path>
            </a:pathLst>
          </a:custGeom>
          <a:noFill/>
          <a:ln w="25400" cap="flat" cmpd="sng">
            <a:solidFill>
              <a:schemeClr val="accent1">
                <a:alpha val="100000"/>
              </a:schemeClr>
            </a:solidFill>
            <a:prstDash val="solid"/>
            <a:miter/>
            <a:headEnd type="none" w="med" len="med"/>
            <a:tailEnd type="none" w="med" len="med"/>
          </a:ln>
        </p:spPr>
        <p:txBody>
          <a:bodyPr/>
          <a:p>
            <a:endParaRPr lang="zh-CN" altLang="en-US"/>
          </a:p>
        </p:txBody>
      </p:sp>
      <p:sp>
        <p:nvSpPr>
          <p:cNvPr id="87048" name="直接连接符 87047"/>
          <p:cNvSpPr/>
          <p:nvPr/>
        </p:nvSpPr>
        <p:spPr>
          <a:xfrm>
            <a:off x="1981200" y="3962400"/>
            <a:ext cx="6511925" cy="0"/>
          </a:xfrm>
          <a:prstGeom prst="line">
            <a:avLst/>
          </a:prstGeom>
          <a:ln w="19050" cap="flat" cmpd="sng">
            <a:solidFill>
              <a:schemeClr val="accent1"/>
            </a:solidFill>
            <a:prstDash val="solid"/>
            <a:headEnd type="none" w="med" len="med"/>
            <a:tailEnd type="none" w="med" len="med"/>
          </a:ln>
        </p:spPr>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5293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6018" name="标题 86017"/>
          <p:cNvSpPr>
            <a:spLocks noGrp="1"/>
          </p:cNvSpPr>
          <p:nvPr>
            <p:ph type="title"/>
          </p:nvPr>
        </p:nvSpPr>
        <p:spPr>
          <a:xfrm>
            <a:off x="457200" y="277813"/>
            <a:ext cx="8229600" cy="1139825"/>
          </a:xfrm>
          <a:prstGeom prst="rect">
            <a:avLst/>
          </a:prstGeom>
          <a:noFill/>
          <a:ln w="9525">
            <a:noFill/>
          </a:ln>
        </p:spPr>
        <p:txBody>
          <a:bodyPr/>
          <a:p>
            <a:pPr lvl="0"/>
            <a:r>
              <a:rPr lang="zh-CN" altLang="en-US" dirty="0"/>
              <a:t>单击此处编辑母版标题样式</a:t>
            </a:r>
            <a:endParaRPr lang="zh-CN" altLang="en-US" dirty="0"/>
          </a:p>
        </p:txBody>
      </p:sp>
      <p:sp>
        <p:nvSpPr>
          <p:cNvPr id="86019" name="文本占位符 86018"/>
          <p:cNvSpPr>
            <a:spLocks noGrp="1"/>
          </p:cNvSpPr>
          <p:nvPr>
            <p:ph type="body" idx="1"/>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86020" name="日期占位符 86019"/>
          <p:cNvSpPr>
            <a:spLocks noGrp="1"/>
          </p:cNvSpPr>
          <p:nvPr>
            <p:ph type="dt" sz="half" idx="2"/>
          </p:nvPr>
        </p:nvSpPr>
        <p:spPr>
          <a:xfrm>
            <a:off x="457200" y="6243638"/>
            <a:ext cx="2133600" cy="457200"/>
          </a:xfrm>
          <a:prstGeom prst="rect">
            <a:avLst/>
          </a:prstGeom>
          <a:noFill/>
          <a:ln w="9525">
            <a:noFill/>
          </a:ln>
        </p:spPr>
        <p:txBody>
          <a:bodyPr anchor="b"/>
          <a:lstStyle>
            <a:lvl1pPr>
              <a:defRPr sz="1200">
                <a:latin typeface="Garamond" pitchFamily="18" charset="0"/>
              </a:defRPr>
            </a:lvl1pPr>
          </a:lstStyle>
          <a:p>
            <a:pPr lvl="0"/>
            <a:endParaRPr lang="zh-CN" altLang="en-US" dirty="0"/>
          </a:p>
        </p:txBody>
      </p:sp>
      <p:sp>
        <p:nvSpPr>
          <p:cNvPr id="86021" name="页脚占位符 86020"/>
          <p:cNvSpPr>
            <a:spLocks noGrp="1"/>
          </p:cNvSpPr>
          <p:nvPr>
            <p:ph type="ftr" sz="quarter" idx="3"/>
          </p:nvPr>
        </p:nvSpPr>
        <p:spPr>
          <a:xfrm>
            <a:off x="3124200" y="6248400"/>
            <a:ext cx="2895600" cy="457200"/>
          </a:xfrm>
          <a:prstGeom prst="rect">
            <a:avLst/>
          </a:prstGeom>
          <a:noFill/>
          <a:ln w="9525">
            <a:noFill/>
          </a:ln>
        </p:spPr>
        <p:txBody>
          <a:bodyPr anchor="b"/>
          <a:lstStyle>
            <a:lvl1pPr algn="ctr">
              <a:defRPr sz="1200">
                <a:latin typeface="Garamond" pitchFamily="18" charset="0"/>
              </a:defRPr>
            </a:lvl1pPr>
          </a:lstStyle>
          <a:p>
            <a:pPr lvl="0"/>
            <a:endParaRPr lang="zh-CN" altLang="en-US" dirty="0"/>
          </a:p>
        </p:txBody>
      </p:sp>
      <p:sp>
        <p:nvSpPr>
          <p:cNvPr id="86022" name="灯片编号占位符 86021"/>
          <p:cNvSpPr>
            <a:spLocks noGrp="1"/>
          </p:cNvSpPr>
          <p:nvPr>
            <p:ph type="sldNum" sz="quarter" idx="4"/>
          </p:nvPr>
        </p:nvSpPr>
        <p:spPr>
          <a:xfrm>
            <a:off x="6553200" y="6243638"/>
            <a:ext cx="2133600" cy="457200"/>
          </a:xfrm>
          <a:prstGeom prst="rect">
            <a:avLst/>
          </a:prstGeom>
          <a:noFill/>
          <a:ln w="9525">
            <a:noFill/>
          </a:ln>
        </p:spPr>
        <p:txBody>
          <a:bodyPr anchor="b"/>
          <a:lstStyle>
            <a:lvl1pPr algn="r">
              <a:defRPr sz="1200">
                <a:latin typeface="Garamond" pitchFamily="18" charset="0"/>
              </a:defRPr>
            </a:lvl1pPr>
          </a:lstStyle>
          <a:p>
            <a:pPr lvl="0"/>
            <a:fld id="{9A0DB2DC-4C9A-4742-B13C-FB6460FD3503}" type="slidenum">
              <a:rPr lang="zh-CN" altLang="en-US" dirty="0"/>
            </a:fld>
            <a:endParaRPr lang="zh-CN" altLang="en-US" dirty="0"/>
          </a:p>
        </p:txBody>
      </p:sp>
      <p:sp>
        <p:nvSpPr>
          <p:cNvPr id="86023" name="任意多边形 86022"/>
          <p:cNvSpPr/>
          <p:nvPr/>
        </p:nvSpPr>
        <p:spPr>
          <a:xfrm>
            <a:off x="381000" y="228600"/>
            <a:ext cx="8229600" cy="609600"/>
          </a:xfrm>
          <a:custGeom>
            <a:avLst/>
            <a:gdLst/>
            <a:ahLst/>
            <a:cxnLst/>
            <a:pathLst>
              <a:path w="1000" h="1000">
                <a:moveTo>
                  <a:pt x="0" y="1000"/>
                </a:moveTo>
                <a:lnTo>
                  <a:pt x="0" y="0"/>
                </a:lnTo>
                <a:lnTo>
                  <a:pt x="1000" y="0"/>
                </a:lnTo>
              </a:path>
            </a:pathLst>
          </a:custGeom>
          <a:noFill/>
          <a:ln w="19050" cap="flat" cmpd="sng">
            <a:solidFill>
              <a:schemeClr val="accent1">
                <a:alpha val="100000"/>
              </a:schemeClr>
            </a:solidFill>
            <a:prstDash val="solid"/>
            <a:miter/>
            <a:headEnd type="none" w="med" len="med"/>
            <a:tailEnd type="none" w="med" len="med"/>
          </a:ln>
        </p:spPr>
        <p:txBody>
          <a:bodyPr/>
          <a:p>
            <a:endParaRPr lang="zh-CN" altLang="en-US"/>
          </a:p>
        </p:txBody>
      </p:sp>
      <p:sp>
        <p:nvSpPr>
          <p:cNvPr id="86024" name="直接连接符 86023"/>
          <p:cNvSpPr/>
          <p:nvPr/>
        </p:nvSpPr>
        <p:spPr>
          <a:xfrm>
            <a:off x="457200" y="6172200"/>
            <a:ext cx="82296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2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mn-lt"/>
          <a:ea typeface="+mn-ea"/>
          <a:cs typeface="+mn-cs"/>
        </a:defRPr>
      </a:lvl1pPr>
      <a:lvl2pPr marL="669925" lvl="1" indent="-325120" algn="l" defTabSz="914400" rtl="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wmf"/><Relationship Id="rId7" Type="http://schemas.openxmlformats.org/officeDocument/2006/relationships/oleObject" Target="../embeddings/oleObject6.bin"/><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 Id="rId3" Type="http://schemas.openxmlformats.org/officeDocument/2006/relationships/oleObject" Target="../embeddings/oleObject4.bin"/><Relationship Id="rId2" Type="http://schemas.openxmlformats.org/officeDocument/2006/relationships/image" Target="../media/image9.wmf"/><Relationship Id="rId11" Type="http://schemas.openxmlformats.org/officeDocument/2006/relationships/vmlDrawing" Target="../drawings/vmlDrawing3.vml"/><Relationship Id="rId10" Type="http://schemas.openxmlformats.org/officeDocument/2006/relationships/slideLayout" Target="../slideLayouts/slideLayout7.xml"/><Relationship Id="rId1"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7.xml"/><Relationship Id="rId4" Type="http://schemas.openxmlformats.org/officeDocument/2006/relationships/image" Target="../media/image9.wmf"/><Relationship Id="rId3" Type="http://schemas.openxmlformats.org/officeDocument/2006/relationships/oleObject" Target="../embeddings/oleObject8.bin"/><Relationship Id="rId2" Type="http://schemas.openxmlformats.org/officeDocument/2006/relationships/image" Target="../media/image14.wmf"/><Relationship Id="rId1"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19.png"/><Relationship Id="rId7" Type="http://schemas.openxmlformats.org/officeDocument/2006/relationships/image" Target="../media/image18.wmf"/><Relationship Id="rId6" Type="http://schemas.openxmlformats.org/officeDocument/2006/relationships/oleObject" Target="../embeddings/oleObject11.bin"/><Relationship Id="rId5" Type="http://schemas.openxmlformats.org/officeDocument/2006/relationships/image" Target="../media/image17.wmf"/><Relationship Id="rId4" Type="http://schemas.openxmlformats.org/officeDocument/2006/relationships/oleObject" Target="../embeddings/oleObject10.bin"/><Relationship Id="rId3" Type="http://schemas.openxmlformats.org/officeDocument/2006/relationships/image" Target="../media/image16.wmf"/><Relationship Id="rId2" Type="http://schemas.openxmlformats.org/officeDocument/2006/relationships/oleObject" Target="../embeddings/oleObject9.bin"/><Relationship Id="rId10" Type="http://schemas.openxmlformats.org/officeDocument/2006/relationships/vmlDrawing" Target="../drawings/vmlDrawing5.vml"/><Relationship Id="rId1" Type="http://schemas.openxmlformats.org/officeDocument/2006/relationships/image" Target="../media/image15.png"/></Relationships>
</file>

<file path=ppt/slides/_rels/slide18.xml.rels><?xml version="1.0" encoding="UTF-8" standalone="yes"?>
<Relationships xmlns="http://schemas.openxmlformats.org/package/2006/relationships"><Relationship Id="rId9" Type="http://schemas.openxmlformats.org/officeDocument/2006/relationships/vmlDrawing" Target="../drawings/vmlDrawing6.vml"/><Relationship Id="rId8" Type="http://schemas.openxmlformats.org/officeDocument/2006/relationships/slideLayout" Target="../slideLayouts/slideLayout2.xml"/><Relationship Id="rId7" Type="http://schemas.openxmlformats.org/officeDocument/2006/relationships/image" Target="../media/image23.png"/><Relationship Id="rId6" Type="http://schemas.openxmlformats.org/officeDocument/2006/relationships/image" Target="../media/image22.wmf"/><Relationship Id="rId5" Type="http://schemas.openxmlformats.org/officeDocument/2006/relationships/oleObject" Target="../embeddings/oleObject14.bin"/><Relationship Id="rId4" Type="http://schemas.openxmlformats.org/officeDocument/2006/relationships/image" Target="../media/image21.wmf"/><Relationship Id="rId3" Type="http://schemas.openxmlformats.org/officeDocument/2006/relationships/oleObject" Target="../embeddings/oleObject13.bin"/><Relationship Id="rId2" Type="http://schemas.openxmlformats.org/officeDocument/2006/relationships/image" Target="../media/image20.wmf"/><Relationship Id="rId1"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6.png"/></Relationships>
</file>

<file path=ppt/slides/_rels/slide23.xml.rels><?xml version="1.0" encoding="UTF-8" standalone="yes"?>
<Relationships xmlns="http://schemas.openxmlformats.org/package/2006/relationships"><Relationship Id="rId9" Type="http://schemas.openxmlformats.org/officeDocument/2006/relationships/image" Target="../media/image31.wmf"/><Relationship Id="rId8" Type="http://schemas.openxmlformats.org/officeDocument/2006/relationships/oleObject" Target="../embeddings/oleObject18.bin"/><Relationship Id="rId7" Type="http://schemas.openxmlformats.org/officeDocument/2006/relationships/image" Target="../media/image30.wmf"/><Relationship Id="rId6" Type="http://schemas.openxmlformats.org/officeDocument/2006/relationships/oleObject" Target="../embeddings/oleObject17.bin"/><Relationship Id="rId5" Type="http://schemas.openxmlformats.org/officeDocument/2006/relationships/image" Target="../media/image29.wmf"/><Relationship Id="rId4" Type="http://schemas.openxmlformats.org/officeDocument/2006/relationships/oleObject" Target="../embeddings/oleObject16.bin"/><Relationship Id="rId3" Type="http://schemas.openxmlformats.org/officeDocument/2006/relationships/image" Target="../media/image28.wmf"/><Relationship Id="rId2" Type="http://schemas.openxmlformats.org/officeDocument/2006/relationships/oleObject" Target="../embeddings/oleObject15.bin"/><Relationship Id="rId15" Type="http://schemas.openxmlformats.org/officeDocument/2006/relationships/vmlDrawing" Target="../drawings/vmlDrawing7.vml"/><Relationship Id="rId14" Type="http://schemas.openxmlformats.org/officeDocument/2006/relationships/slideLayout" Target="../slideLayouts/slideLayout7.xml"/><Relationship Id="rId13" Type="http://schemas.openxmlformats.org/officeDocument/2006/relationships/image" Target="../media/image33.wmf"/><Relationship Id="rId12" Type="http://schemas.openxmlformats.org/officeDocument/2006/relationships/oleObject" Target="../embeddings/oleObject20.bin"/><Relationship Id="rId11" Type="http://schemas.openxmlformats.org/officeDocument/2006/relationships/image" Target="../media/image32.wmf"/><Relationship Id="rId10" Type="http://schemas.openxmlformats.org/officeDocument/2006/relationships/oleObject" Target="../embeddings/oleObject19.bin"/><Relationship Id="rId1" Type="http://schemas.openxmlformats.org/officeDocument/2006/relationships/image" Target="../media/image27.png"/></Relationships>
</file>

<file path=ppt/slides/_rels/slide24.xml.rels><?xml version="1.0" encoding="UTF-8" standalone="yes"?>
<Relationships xmlns="http://schemas.openxmlformats.org/package/2006/relationships"><Relationship Id="rId5" Type="http://schemas.openxmlformats.org/officeDocument/2006/relationships/vmlDrawing" Target="../drawings/vmlDrawing8.vml"/><Relationship Id="rId4" Type="http://schemas.openxmlformats.org/officeDocument/2006/relationships/slideLayout" Target="../slideLayouts/slideLayout7.xml"/><Relationship Id="rId3" Type="http://schemas.openxmlformats.org/officeDocument/2006/relationships/image" Target="../media/image35.wmf"/><Relationship Id="rId2" Type="http://schemas.openxmlformats.org/officeDocument/2006/relationships/oleObject" Target="../embeddings/oleObject21.bin"/><Relationship Id="rId1" Type="http://schemas.openxmlformats.org/officeDocument/2006/relationships/image" Target="../media/image34.png"/></Relationships>
</file>

<file path=ppt/slides/_rels/slide25.xml.rels><?xml version="1.0" encoding="UTF-8" standalone="yes"?>
<Relationships xmlns="http://schemas.openxmlformats.org/package/2006/relationships"><Relationship Id="rId9" Type="http://schemas.openxmlformats.org/officeDocument/2006/relationships/oleObject" Target="../embeddings/oleObject26.bin"/><Relationship Id="rId8" Type="http://schemas.openxmlformats.org/officeDocument/2006/relationships/image" Target="../media/image39.wmf"/><Relationship Id="rId7" Type="http://schemas.openxmlformats.org/officeDocument/2006/relationships/oleObject" Target="../embeddings/oleObject25.bin"/><Relationship Id="rId6" Type="http://schemas.openxmlformats.org/officeDocument/2006/relationships/image" Target="../media/image38.wmf"/><Relationship Id="rId5" Type="http://schemas.openxmlformats.org/officeDocument/2006/relationships/oleObject" Target="../embeddings/oleObject24.bin"/><Relationship Id="rId4" Type="http://schemas.openxmlformats.org/officeDocument/2006/relationships/image" Target="../media/image37.wmf"/><Relationship Id="rId3" Type="http://schemas.openxmlformats.org/officeDocument/2006/relationships/oleObject" Target="../embeddings/oleObject23.bin"/><Relationship Id="rId2" Type="http://schemas.openxmlformats.org/officeDocument/2006/relationships/image" Target="../media/image36.wmf"/><Relationship Id="rId18" Type="http://schemas.openxmlformats.org/officeDocument/2006/relationships/vmlDrawing" Target="../drawings/vmlDrawing9.vml"/><Relationship Id="rId17" Type="http://schemas.openxmlformats.org/officeDocument/2006/relationships/slideLayout" Target="../slideLayouts/slideLayout7.xml"/><Relationship Id="rId16" Type="http://schemas.openxmlformats.org/officeDocument/2006/relationships/image" Target="../media/image43.wmf"/><Relationship Id="rId15" Type="http://schemas.openxmlformats.org/officeDocument/2006/relationships/oleObject" Target="../embeddings/oleObject29.bin"/><Relationship Id="rId14" Type="http://schemas.openxmlformats.org/officeDocument/2006/relationships/image" Target="../media/image42.wmf"/><Relationship Id="rId13" Type="http://schemas.openxmlformats.org/officeDocument/2006/relationships/oleObject" Target="../embeddings/oleObject28.bin"/><Relationship Id="rId12" Type="http://schemas.openxmlformats.org/officeDocument/2006/relationships/image" Target="../media/image41.wmf"/><Relationship Id="rId11" Type="http://schemas.openxmlformats.org/officeDocument/2006/relationships/oleObject" Target="../embeddings/oleObject27.bin"/><Relationship Id="rId10" Type="http://schemas.openxmlformats.org/officeDocument/2006/relationships/image" Target="../media/image40.wmf"/><Relationship Id="rId1" Type="http://schemas.openxmlformats.org/officeDocument/2006/relationships/oleObject" Target="../embeddings/oleObject22.bin"/></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4.png"/></Relationships>
</file>

<file path=ppt/slides/_rels/slide27.xml.rels><?xml version="1.0" encoding="UTF-8" standalone="yes"?>
<Relationships xmlns="http://schemas.openxmlformats.org/package/2006/relationships"><Relationship Id="rId9" Type="http://schemas.openxmlformats.org/officeDocument/2006/relationships/oleObject" Target="../embeddings/oleObject34.bin"/><Relationship Id="rId8" Type="http://schemas.openxmlformats.org/officeDocument/2006/relationships/image" Target="../media/image48.wmf"/><Relationship Id="rId7" Type="http://schemas.openxmlformats.org/officeDocument/2006/relationships/oleObject" Target="../embeddings/oleObject33.bin"/><Relationship Id="rId6" Type="http://schemas.openxmlformats.org/officeDocument/2006/relationships/image" Target="../media/image47.wmf"/><Relationship Id="rId5" Type="http://schemas.openxmlformats.org/officeDocument/2006/relationships/oleObject" Target="../embeddings/oleObject32.bin"/><Relationship Id="rId4" Type="http://schemas.openxmlformats.org/officeDocument/2006/relationships/image" Target="../media/image46.wmf"/><Relationship Id="rId3" Type="http://schemas.openxmlformats.org/officeDocument/2006/relationships/oleObject" Target="../embeddings/oleObject31.bin"/><Relationship Id="rId2" Type="http://schemas.openxmlformats.org/officeDocument/2006/relationships/image" Target="../media/image45.wmf"/><Relationship Id="rId12" Type="http://schemas.openxmlformats.org/officeDocument/2006/relationships/vmlDrawing" Target="../drawings/vmlDrawing10.vml"/><Relationship Id="rId11" Type="http://schemas.openxmlformats.org/officeDocument/2006/relationships/slideLayout" Target="../slideLayouts/slideLayout7.xml"/><Relationship Id="rId10" Type="http://schemas.openxmlformats.org/officeDocument/2006/relationships/image" Target="../media/image49.wmf"/><Relationship Id="rId1" Type="http://schemas.openxmlformats.org/officeDocument/2006/relationships/oleObject" Target="../embeddings/oleObject30.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53.wmf"/><Relationship Id="rId7" Type="http://schemas.openxmlformats.org/officeDocument/2006/relationships/oleObject" Target="../embeddings/oleObject38.bin"/><Relationship Id="rId6" Type="http://schemas.openxmlformats.org/officeDocument/2006/relationships/image" Target="../media/image52.wmf"/><Relationship Id="rId5" Type="http://schemas.openxmlformats.org/officeDocument/2006/relationships/oleObject" Target="../embeddings/oleObject37.bin"/><Relationship Id="rId4" Type="http://schemas.openxmlformats.org/officeDocument/2006/relationships/image" Target="../media/image51.wmf"/><Relationship Id="rId3" Type="http://schemas.openxmlformats.org/officeDocument/2006/relationships/oleObject" Target="../embeddings/oleObject36.bin"/><Relationship Id="rId2" Type="http://schemas.openxmlformats.org/officeDocument/2006/relationships/image" Target="../media/image50.wmf"/><Relationship Id="rId10" Type="http://schemas.openxmlformats.org/officeDocument/2006/relationships/vmlDrawing" Target="../drawings/vmlDrawing11.vml"/><Relationship Id="rId1" Type="http://schemas.openxmlformats.org/officeDocument/2006/relationships/oleObject" Target="../embeddings/oleObject35.bin"/></Relationships>
</file>

<file path=ppt/slides/_rels/slide31.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57.wmf"/><Relationship Id="rId7" Type="http://schemas.openxmlformats.org/officeDocument/2006/relationships/oleObject" Target="../embeddings/oleObject42.bin"/><Relationship Id="rId6" Type="http://schemas.openxmlformats.org/officeDocument/2006/relationships/image" Target="../media/image56.wmf"/><Relationship Id="rId5" Type="http://schemas.openxmlformats.org/officeDocument/2006/relationships/oleObject" Target="../embeddings/oleObject41.bin"/><Relationship Id="rId4" Type="http://schemas.openxmlformats.org/officeDocument/2006/relationships/image" Target="../media/image55.wmf"/><Relationship Id="rId3" Type="http://schemas.openxmlformats.org/officeDocument/2006/relationships/oleObject" Target="../embeddings/oleObject40.bin"/><Relationship Id="rId2" Type="http://schemas.openxmlformats.org/officeDocument/2006/relationships/image" Target="../media/image54.wmf"/><Relationship Id="rId10" Type="http://schemas.openxmlformats.org/officeDocument/2006/relationships/vmlDrawing" Target="../drawings/vmlDrawing12.vml"/><Relationship Id="rId1" Type="http://schemas.openxmlformats.org/officeDocument/2006/relationships/oleObject" Target="../embeddings/oleObject39.bin"/></Relationships>
</file>

<file path=ppt/slides/_rels/slide32.xml.rels><?xml version="1.0" encoding="UTF-8" standalone="yes"?>
<Relationships xmlns="http://schemas.openxmlformats.org/package/2006/relationships"><Relationship Id="rId4" Type="http://schemas.openxmlformats.org/officeDocument/2006/relationships/vmlDrawing" Target="../drawings/vmlDrawing13.vml"/><Relationship Id="rId3" Type="http://schemas.openxmlformats.org/officeDocument/2006/relationships/slideLayout" Target="../slideLayouts/slideLayout7.xml"/><Relationship Id="rId2" Type="http://schemas.openxmlformats.org/officeDocument/2006/relationships/image" Target="../media/image58.wmf"/><Relationship Id="rId1" Type="http://schemas.openxmlformats.org/officeDocument/2006/relationships/oleObject" Target="../embeddings/oleObject43.bin"/></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4.xml.rels><?xml version="1.0" encoding="UTF-8" standalone="yes"?>
<Relationships xmlns="http://schemas.openxmlformats.org/package/2006/relationships"><Relationship Id="rId5" Type="http://schemas.openxmlformats.org/officeDocument/2006/relationships/vmlDrawing" Target="../drawings/vmlDrawing14.vml"/><Relationship Id="rId4" Type="http://schemas.openxmlformats.org/officeDocument/2006/relationships/slideLayout" Target="../slideLayouts/slideLayout7.xml"/><Relationship Id="rId3" Type="http://schemas.openxmlformats.org/officeDocument/2006/relationships/image" Target="../media/image60.jpeg"/><Relationship Id="rId2" Type="http://schemas.openxmlformats.org/officeDocument/2006/relationships/image" Target="../media/image59.wmf"/><Relationship Id="rId1" Type="http://schemas.openxmlformats.org/officeDocument/2006/relationships/oleObject" Target="../embeddings/oleObject44.bin"/></Relationships>
</file>

<file path=ppt/slides/_rels/slide35.xml.rels><?xml version="1.0" encoding="UTF-8" standalone="yes"?>
<Relationships xmlns="http://schemas.openxmlformats.org/package/2006/relationships"><Relationship Id="rId4" Type="http://schemas.openxmlformats.org/officeDocument/2006/relationships/vmlDrawing" Target="../drawings/vmlDrawing15.vml"/><Relationship Id="rId3" Type="http://schemas.openxmlformats.org/officeDocument/2006/relationships/slideLayout" Target="../slideLayouts/slideLayout7.xml"/><Relationship Id="rId2" Type="http://schemas.openxmlformats.org/officeDocument/2006/relationships/image" Target="../media/image61.wmf"/><Relationship Id="rId1" Type="http://schemas.openxmlformats.org/officeDocument/2006/relationships/oleObject" Target="../embeddings/oleObject45.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7" Type="http://schemas.openxmlformats.org/officeDocument/2006/relationships/vmlDrawing" Target="../drawings/vmlDrawing16.vml"/><Relationship Id="rId6" Type="http://schemas.openxmlformats.org/officeDocument/2006/relationships/slideLayout" Target="../slideLayouts/slideLayout7.xml"/><Relationship Id="rId5" Type="http://schemas.openxmlformats.org/officeDocument/2006/relationships/image" Target="../media/image64.wmf"/><Relationship Id="rId4" Type="http://schemas.openxmlformats.org/officeDocument/2006/relationships/oleObject" Target="../embeddings/oleObject47.bin"/><Relationship Id="rId3" Type="http://schemas.openxmlformats.org/officeDocument/2006/relationships/image" Target="../media/image63.wmf"/><Relationship Id="rId2" Type="http://schemas.openxmlformats.org/officeDocument/2006/relationships/oleObject" Target="../embeddings/oleObject46.bin"/><Relationship Id="rId1" Type="http://schemas.openxmlformats.org/officeDocument/2006/relationships/image" Target="../media/image6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5.png"/></Relationships>
</file>

<file path=ppt/slides/_rels/slide42.xml.rels><?xml version="1.0" encoding="UTF-8" standalone="yes"?>
<Relationships xmlns="http://schemas.openxmlformats.org/package/2006/relationships"><Relationship Id="rId9" Type="http://schemas.openxmlformats.org/officeDocument/2006/relationships/oleObject" Target="../embeddings/oleObject53.bin"/><Relationship Id="rId8" Type="http://schemas.openxmlformats.org/officeDocument/2006/relationships/image" Target="../media/image68.wmf"/><Relationship Id="rId7" Type="http://schemas.openxmlformats.org/officeDocument/2006/relationships/oleObject" Target="../embeddings/oleObject52.bin"/><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image" Target="../media/image67.wmf"/><Relationship Id="rId3" Type="http://schemas.openxmlformats.org/officeDocument/2006/relationships/oleObject" Target="../embeddings/oleObject49.bin"/><Relationship Id="rId2" Type="http://schemas.openxmlformats.org/officeDocument/2006/relationships/image" Target="../media/image66.wmf"/><Relationship Id="rId17" Type="http://schemas.openxmlformats.org/officeDocument/2006/relationships/vmlDrawing" Target="../drawings/vmlDrawing17.vml"/><Relationship Id="rId16" Type="http://schemas.openxmlformats.org/officeDocument/2006/relationships/slideLayout" Target="../slideLayouts/slideLayout7.xml"/><Relationship Id="rId15" Type="http://schemas.openxmlformats.org/officeDocument/2006/relationships/image" Target="../media/image71.wmf"/><Relationship Id="rId14" Type="http://schemas.openxmlformats.org/officeDocument/2006/relationships/oleObject" Target="../embeddings/oleObject56.bin"/><Relationship Id="rId13" Type="http://schemas.openxmlformats.org/officeDocument/2006/relationships/oleObject" Target="../embeddings/oleObject55.bin"/><Relationship Id="rId12" Type="http://schemas.openxmlformats.org/officeDocument/2006/relationships/image" Target="../media/image70.wmf"/><Relationship Id="rId11" Type="http://schemas.openxmlformats.org/officeDocument/2006/relationships/oleObject" Target="../embeddings/oleObject54.bin"/><Relationship Id="rId10" Type="http://schemas.openxmlformats.org/officeDocument/2006/relationships/image" Target="../media/image69.wmf"/><Relationship Id="rId1" Type="http://schemas.openxmlformats.org/officeDocument/2006/relationships/oleObject" Target="../embeddings/oleObject48.bin"/></Relationships>
</file>

<file path=ppt/slides/_rels/slide43.xml.rels><?xml version="1.0" encoding="UTF-8" standalone="yes"?>
<Relationships xmlns="http://schemas.openxmlformats.org/package/2006/relationships"><Relationship Id="rId9" Type="http://schemas.openxmlformats.org/officeDocument/2006/relationships/image" Target="../media/image75.wmf"/><Relationship Id="rId8" Type="http://schemas.openxmlformats.org/officeDocument/2006/relationships/oleObject" Target="../embeddings/oleObject60.bin"/><Relationship Id="rId7" Type="http://schemas.openxmlformats.org/officeDocument/2006/relationships/image" Target="../media/image74.wmf"/><Relationship Id="rId6" Type="http://schemas.openxmlformats.org/officeDocument/2006/relationships/oleObject" Target="../embeddings/oleObject59.bin"/><Relationship Id="rId5" Type="http://schemas.openxmlformats.org/officeDocument/2006/relationships/image" Target="../media/image73.wmf"/><Relationship Id="rId4" Type="http://schemas.openxmlformats.org/officeDocument/2006/relationships/oleObject" Target="../embeddings/oleObject58.bin"/><Relationship Id="rId3" Type="http://schemas.openxmlformats.org/officeDocument/2006/relationships/image" Target="../media/image72.png"/><Relationship Id="rId2" Type="http://schemas.openxmlformats.org/officeDocument/2006/relationships/image" Target="../media/image67.wmf"/><Relationship Id="rId12" Type="http://schemas.openxmlformats.org/officeDocument/2006/relationships/vmlDrawing" Target="../drawings/vmlDrawing18.vml"/><Relationship Id="rId11" Type="http://schemas.openxmlformats.org/officeDocument/2006/relationships/slideLayout" Target="../slideLayouts/slideLayout7.xml"/><Relationship Id="rId10" Type="http://schemas.openxmlformats.org/officeDocument/2006/relationships/oleObject" Target="../embeddings/oleObject61.bin"/><Relationship Id="rId1" Type="http://schemas.openxmlformats.org/officeDocument/2006/relationships/oleObject" Target="../embeddings/oleObject57.bin"/></Relationships>
</file>

<file path=ppt/slides/_rels/slide44.xml.rels><?xml version="1.0" encoding="UTF-8" standalone="yes"?>
<Relationships xmlns="http://schemas.openxmlformats.org/package/2006/relationships"><Relationship Id="rId5" Type="http://schemas.openxmlformats.org/officeDocument/2006/relationships/vmlDrawing" Target="../drawings/vmlDrawing19.vml"/><Relationship Id="rId4" Type="http://schemas.openxmlformats.org/officeDocument/2006/relationships/slideLayout" Target="../slideLayouts/slideLayout7.xml"/><Relationship Id="rId3" Type="http://schemas.openxmlformats.org/officeDocument/2006/relationships/image" Target="../media/image77.png"/><Relationship Id="rId2" Type="http://schemas.openxmlformats.org/officeDocument/2006/relationships/image" Target="../media/image76.wmf"/><Relationship Id="rId1" Type="http://schemas.openxmlformats.org/officeDocument/2006/relationships/oleObject" Target="../embeddings/oleObject62.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4" Type="http://schemas.openxmlformats.org/officeDocument/2006/relationships/vmlDrawing" Target="../drawings/vmlDrawing20.vml"/><Relationship Id="rId3" Type="http://schemas.openxmlformats.org/officeDocument/2006/relationships/slideLayout" Target="../slideLayouts/slideLayout7.xml"/><Relationship Id="rId2" Type="http://schemas.openxmlformats.org/officeDocument/2006/relationships/image" Target="../media/image78.wmf"/><Relationship Id="rId1" Type="http://schemas.openxmlformats.org/officeDocument/2006/relationships/oleObject" Target="../embeddings/oleObject63.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9" Type="http://schemas.openxmlformats.org/officeDocument/2006/relationships/vmlDrawing" Target="../drawings/vmlDrawing21.vml"/><Relationship Id="rId8" Type="http://schemas.openxmlformats.org/officeDocument/2006/relationships/slideLayout" Target="../slideLayouts/slideLayout7.xml"/><Relationship Id="rId7" Type="http://schemas.openxmlformats.org/officeDocument/2006/relationships/image" Target="../media/image81.wmf"/><Relationship Id="rId6" Type="http://schemas.openxmlformats.org/officeDocument/2006/relationships/oleObject" Target="../embeddings/oleObject66.bin"/><Relationship Id="rId5" Type="http://schemas.openxmlformats.org/officeDocument/2006/relationships/image" Target="../media/image80.wmf"/><Relationship Id="rId4" Type="http://schemas.openxmlformats.org/officeDocument/2006/relationships/oleObject" Target="../embeddings/oleObject65.bin"/><Relationship Id="rId3" Type="http://schemas.openxmlformats.org/officeDocument/2006/relationships/image" Target="../media/image14.wmf"/><Relationship Id="rId2" Type="http://schemas.openxmlformats.org/officeDocument/2006/relationships/oleObject" Target="../embeddings/oleObject64.bin"/><Relationship Id="rId1" Type="http://schemas.openxmlformats.org/officeDocument/2006/relationships/image" Target="../media/image7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9" Type="http://schemas.openxmlformats.org/officeDocument/2006/relationships/oleObject" Target="../embeddings/oleObject71.bin"/><Relationship Id="rId8" Type="http://schemas.openxmlformats.org/officeDocument/2006/relationships/image" Target="../media/image84.wmf"/><Relationship Id="rId7" Type="http://schemas.openxmlformats.org/officeDocument/2006/relationships/oleObject" Target="../embeddings/oleObject70.bin"/><Relationship Id="rId6" Type="http://schemas.openxmlformats.org/officeDocument/2006/relationships/image" Target="../media/image83.wmf"/><Relationship Id="rId5" Type="http://schemas.openxmlformats.org/officeDocument/2006/relationships/oleObject" Target="../embeddings/oleObject69.bin"/><Relationship Id="rId4" Type="http://schemas.openxmlformats.org/officeDocument/2006/relationships/image" Target="../media/image82.wmf"/><Relationship Id="rId3" Type="http://schemas.openxmlformats.org/officeDocument/2006/relationships/oleObject" Target="../embeddings/oleObject68.bin"/><Relationship Id="rId2" Type="http://schemas.openxmlformats.org/officeDocument/2006/relationships/image" Target="../media/image14.wmf"/><Relationship Id="rId16" Type="http://schemas.openxmlformats.org/officeDocument/2006/relationships/vmlDrawing" Target="../drawings/vmlDrawing22.vml"/><Relationship Id="rId15" Type="http://schemas.openxmlformats.org/officeDocument/2006/relationships/slideLayout" Target="../slideLayouts/slideLayout7.xml"/><Relationship Id="rId14" Type="http://schemas.openxmlformats.org/officeDocument/2006/relationships/image" Target="../media/image87.wmf"/><Relationship Id="rId13" Type="http://schemas.openxmlformats.org/officeDocument/2006/relationships/oleObject" Target="../embeddings/oleObject73.bin"/><Relationship Id="rId12" Type="http://schemas.openxmlformats.org/officeDocument/2006/relationships/image" Target="../media/image86.wmf"/><Relationship Id="rId11" Type="http://schemas.openxmlformats.org/officeDocument/2006/relationships/oleObject" Target="../embeddings/oleObject72.bin"/><Relationship Id="rId10" Type="http://schemas.openxmlformats.org/officeDocument/2006/relationships/image" Target="../media/image85.wmf"/><Relationship Id="rId1" Type="http://schemas.openxmlformats.org/officeDocument/2006/relationships/oleObject" Target="../embeddings/oleObject67.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4" Type="http://schemas.openxmlformats.org/officeDocument/2006/relationships/vmlDrawing" Target="../drawings/vmlDrawing23.vml"/><Relationship Id="rId3" Type="http://schemas.openxmlformats.org/officeDocument/2006/relationships/slideLayout" Target="../slideLayouts/slideLayout7.xml"/><Relationship Id="rId2" Type="http://schemas.openxmlformats.org/officeDocument/2006/relationships/image" Target="../media/image88.wmf"/><Relationship Id="rId1" Type="http://schemas.openxmlformats.org/officeDocument/2006/relationships/oleObject" Target="../embeddings/oleObject74.bin"/></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7.xml"/><Relationship Id="rId3" Type="http://schemas.openxmlformats.org/officeDocument/2006/relationships/image" Target="../media/image8.wmf"/><Relationship Id="rId2" Type="http://schemas.openxmlformats.org/officeDocument/2006/relationships/oleObject" Target="../embeddings/oleObject2.bin"/><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8069" name="图片 88068" descr="星星"/>
          <p:cNvPicPr>
            <a:picLocks noChangeAspect="1"/>
          </p:cNvPicPr>
          <p:nvPr/>
        </p:nvPicPr>
        <p:blipFill>
          <a:blip r:embed="rId1"/>
          <a:stretch>
            <a:fillRect/>
          </a:stretch>
        </p:blipFill>
        <p:spPr>
          <a:xfrm>
            <a:off x="0" y="0"/>
            <a:ext cx="9144000" cy="6858000"/>
          </a:xfrm>
          <a:prstGeom prst="rect">
            <a:avLst/>
          </a:prstGeom>
          <a:noFill/>
          <a:ln w="9525">
            <a:noFill/>
          </a:ln>
        </p:spPr>
      </p:pic>
      <p:sp>
        <p:nvSpPr>
          <p:cNvPr id="88068" name="矩形 88067"/>
          <p:cNvSpPr/>
          <p:nvPr/>
        </p:nvSpPr>
        <p:spPr>
          <a:xfrm>
            <a:off x="1258888" y="2349500"/>
            <a:ext cx="6624637" cy="3168650"/>
          </a:xfrm>
          <a:prstGeom prst="rect">
            <a:avLst/>
          </a:prstGeom>
        </p:spPr>
        <p:txBody>
          <a:bodyPr wrap="none" fromWordArt="1">
            <a:prstTxWarp prst="textCascadeUp">
              <a:avLst>
                <a:gd name="adj" fmla="val 56769"/>
              </a:avLst>
            </a:prstTxWarp>
            <a:normAutofit/>
            <a:scene3d>
              <a:camera prst="legacyObliqueTopRight">
                <a:rot lat="0" lon="0" rev="0"/>
              </a:camera>
              <a:lightRig rig="legacyHarsh3" dir="b"/>
            </a:scene3d>
            <a:sp3d extrusionH="430200" prstMaterial="legacyMatte">
              <a:extrusionClr>
                <a:srgbClr val="FF6600"/>
              </a:extrusionClr>
            </a:sp3d>
          </a:bodyPr>
          <a:p>
            <a:pPr algn="ctr"/>
            <a:r>
              <a:rPr lang="zh-CN" altLang="en-US" sz="6000">
                <a:gradFill rotWithShape="0">
                  <a:gsLst>
                    <a:gs pos="0">
                      <a:srgbClr val="FFE701"/>
                    </a:gs>
                    <a:gs pos="100000">
                      <a:srgbClr val="FE3E02"/>
                    </a:gs>
                  </a:gsLst>
                  <a:lin ang="5400000" scaled="1"/>
                  <a:tileRect/>
                </a:gradFill>
                <a:latin typeface="华文新魏" charset="0"/>
                <a:ea typeface="华文新魏" charset="0"/>
              </a:rPr>
              <a:t>物理思想方法</a:t>
            </a:r>
            <a:endParaRPr lang="zh-CN" altLang="en-US" sz="6000">
              <a:gradFill rotWithShape="0">
                <a:gsLst>
                  <a:gs pos="0">
                    <a:srgbClr val="FFE701"/>
                  </a:gs>
                  <a:gs pos="100000">
                    <a:srgbClr val="FE3E02"/>
                  </a:gs>
                </a:gsLst>
                <a:lin ang="5400000" scaled="1"/>
                <a:tileRect/>
              </a:gradFill>
              <a:latin typeface="华文新魏" charset="0"/>
              <a:ea typeface="华文新魏"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88068"/>
                                        </p:tgtEl>
                                        <p:attrNameLst>
                                          <p:attrName>style.visibility</p:attrName>
                                        </p:attrNameLst>
                                      </p:cBhvr>
                                      <p:to>
                                        <p:strVal val="visible"/>
                                      </p:to>
                                    </p:set>
                                    <p:anim calcmode="lin" valueType="num">
                                      <p:cBhvr>
                                        <p:cTn id="7" dur="5000" fill="hold"/>
                                        <p:tgtEl>
                                          <p:spTgt spid="88068"/>
                                        </p:tgtEl>
                                        <p:attrNameLst>
                                          <p:attrName>ppt_w</p:attrName>
                                        </p:attrNameLst>
                                      </p:cBhvr>
                                      <p:tavLst>
                                        <p:tav tm="0" fmla="#ppt_w*sin(2.5*pi*$)">
                                          <p:val>
                                            <p:fltVal val="0.000000"/>
                                          </p:val>
                                        </p:tav>
                                        <p:tav tm="100000">
                                          <p:val>
                                            <p:fltVal val="1.000000"/>
                                          </p:val>
                                        </p:tav>
                                      </p:tavLst>
                                    </p:anim>
                                    <p:anim calcmode="lin" valueType="num">
                                      <p:cBhvr>
                                        <p:cTn id="8" dur="5000" fill="hold"/>
                                        <p:tgtEl>
                                          <p:spTgt spid="880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4" name="文本占位符 131073"/>
          <p:cNvSpPr>
            <a:spLocks noGrp="1"/>
          </p:cNvSpPr>
          <p:nvPr>
            <p:ph type="body" idx="1"/>
          </p:nvPr>
        </p:nvSpPr>
        <p:spPr>
          <a:xfrm>
            <a:off x="250825" y="981075"/>
            <a:ext cx="8540750" cy="4194175"/>
          </a:xfrm>
          <a:ln/>
        </p:spPr>
        <p:txBody>
          <a:bodyPr/>
          <a:p>
            <a:r>
              <a:rPr lang="zh-CN" altLang="en-US" b="1" dirty="0"/>
              <a:t>例</a:t>
            </a:r>
            <a:r>
              <a:rPr lang="en-US" altLang="zh-CN" b="1"/>
              <a:t>4  </a:t>
            </a:r>
            <a:r>
              <a:rPr lang="zh-CN" altLang="en-US" b="1" dirty="0">
                <a:solidFill>
                  <a:srgbClr val="0000FF"/>
                </a:solidFill>
              </a:rPr>
              <a:t>一颗速度较大的子弹，水平击穿原来静止在光滑水平面上的木块，设木块对子弹的阻力恒定，则当子弹入射速度增大时，下列说法中正确的是      （</a:t>
            </a:r>
            <a:r>
              <a:rPr lang="zh-CN" altLang="en-US" b="1" dirty="0"/>
              <a:t>         ）</a:t>
            </a:r>
            <a:endParaRPr lang="zh-CN" altLang="en-US" b="1" dirty="0"/>
          </a:p>
          <a:p>
            <a:r>
              <a:rPr lang="en-US" altLang="zh-CN" b="1" dirty="0"/>
              <a:t>A</a:t>
            </a:r>
            <a:r>
              <a:rPr lang="zh-CN" altLang="en-US" b="1" dirty="0"/>
              <a:t>、</a:t>
            </a:r>
            <a:r>
              <a:rPr lang="zh-CN" altLang="en-US" b="1" dirty="0">
                <a:solidFill>
                  <a:srgbClr val="FF00FF"/>
                </a:solidFill>
              </a:rPr>
              <a:t>木块获得的动能变大</a:t>
            </a:r>
            <a:endParaRPr lang="zh-CN" altLang="en-US" b="1" dirty="0">
              <a:solidFill>
                <a:srgbClr val="FF00FF"/>
              </a:solidFill>
            </a:endParaRPr>
          </a:p>
          <a:p>
            <a:r>
              <a:rPr lang="en-US" altLang="zh-CN" b="1" dirty="0">
                <a:solidFill>
                  <a:srgbClr val="FF00FF"/>
                </a:solidFill>
              </a:rPr>
              <a:t>B</a:t>
            </a:r>
            <a:r>
              <a:rPr lang="zh-CN" altLang="en-US" b="1" dirty="0">
                <a:solidFill>
                  <a:srgbClr val="FF00FF"/>
                </a:solidFill>
              </a:rPr>
              <a:t>、木块获得的动能变小</a:t>
            </a:r>
            <a:endParaRPr lang="zh-CN" altLang="en-US" b="1" dirty="0">
              <a:solidFill>
                <a:srgbClr val="FF00FF"/>
              </a:solidFill>
            </a:endParaRPr>
          </a:p>
          <a:p>
            <a:r>
              <a:rPr lang="en-US" altLang="zh-CN" b="1" dirty="0">
                <a:solidFill>
                  <a:srgbClr val="FF00FF"/>
                </a:solidFill>
              </a:rPr>
              <a:t>C</a:t>
            </a:r>
            <a:r>
              <a:rPr lang="zh-CN" altLang="en-US" b="1" dirty="0">
                <a:solidFill>
                  <a:srgbClr val="FF00FF"/>
                </a:solidFill>
              </a:rPr>
              <a:t>、子弹穿过木块的时间变长</a:t>
            </a:r>
            <a:endParaRPr lang="zh-CN" altLang="en-US" b="1" dirty="0">
              <a:solidFill>
                <a:srgbClr val="FF00FF"/>
              </a:solidFill>
            </a:endParaRPr>
          </a:p>
          <a:p>
            <a:r>
              <a:rPr lang="en-US" altLang="zh-CN" b="1" dirty="0">
                <a:solidFill>
                  <a:srgbClr val="FF00FF"/>
                </a:solidFill>
              </a:rPr>
              <a:t>D</a:t>
            </a:r>
            <a:r>
              <a:rPr lang="zh-CN" altLang="en-US" b="1" dirty="0">
                <a:solidFill>
                  <a:srgbClr val="FF00FF"/>
                </a:solidFill>
              </a:rPr>
              <a:t>、子弹穿过木块的时间变短</a:t>
            </a:r>
            <a:endParaRPr lang="zh-CN" altLang="en-US" b="1" dirty="0">
              <a:solidFill>
                <a:srgbClr val="FF00FF"/>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8" name="文本框 132097"/>
          <p:cNvSpPr txBox="1"/>
          <p:nvPr/>
        </p:nvSpPr>
        <p:spPr>
          <a:xfrm>
            <a:off x="611188" y="260350"/>
            <a:ext cx="7993062" cy="2835275"/>
          </a:xfrm>
          <a:prstGeom prst="rect">
            <a:avLst/>
          </a:prstGeom>
          <a:noFill/>
          <a:ln w="9525">
            <a:noFill/>
          </a:ln>
        </p:spPr>
        <p:txBody>
          <a:bodyPr>
            <a:spAutoFit/>
          </a:bodyPr>
          <a:p>
            <a:pPr eaLnBrk="0" hangingPunct="0">
              <a:spcBef>
                <a:spcPct val="50000"/>
              </a:spcBef>
            </a:pPr>
            <a:r>
              <a:rPr lang="zh-CN" altLang="en-US" sz="2000" b="1" dirty="0">
                <a:solidFill>
                  <a:schemeClr val="tx2"/>
                </a:solidFill>
                <a:latin typeface="Arial" panose="020B0604020202020204" pitchFamily="34" charset="0"/>
              </a:rPr>
              <a:t>解析：</a:t>
            </a:r>
            <a:r>
              <a:rPr lang="zh-CN" altLang="en-US" sz="2000" b="1" dirty="0">
                <a:solidFill>
                  <a:srgbClr val="008000"/>
                </a:solidFill>
                <a:latin typeface="Arial" panose="020B0604020202020204" pitchFamily="34" charset="0"/>
              </a:rPr>
              <a:t>子弹以速度</a:t>
            </a:r>
            <a:r>
              <a:rPr lang="en-US" altLang="zh-CN" sz="2000" b="1">
                <a:solidFill>
                  <a:srgbClr val="008000"/>
                </a:solidFill>
                <a:latin typeface="Arial" panose="020B0604020202020204" pitchFamily="34" charset="0"/>
              </a:rPr>
              <a:t>v</a:t>
            </a:r>
            <a:r>
              <a:rPr lang="en-US" altLang="zh-CN" sz="2000" b="1" baseline="-25000">
                <a:solidFill>
                  <a:srgbClr val="008000"/>
                </a:solidFill>
                <a:latin typeface="Arial" panose="020B0604020202020204" pitchFamily="34" charset="0"/>
              </a:rPr>
              <a:t>0</a:t>
            </a:r>
            <a:r>
              <a:rPr lang="zh-CN" altLang="en-US" sz="2000" b="1" dirty="0">
                <a:solidFill>
                  <a:srgbClr val="008000"/>
                </a:solidFill>
                <a:latin typeface="Arial" panose="020B0604020202020204" pitchFamily="34" charset="0"/>
              </a:rPr>
              <a:t>穿透木块的过程中，子弹、木块在水平方向都受恒力作用，子弹做匀减速运动，木块做匀加速运动，子弹、木块运动的 </a:t>
            </a:r>
            <a:r>
              <a:rPr lang="en-US" altLang="zh-CN" sz="2000" b="1" dirty="0" err="1">
                <a:solidFill>
                  <a:srgbClr val="008000"/>
                </a:solidFill>
                <a:latin typeface="Arial" panose="020B0604020202020204" pitchFamily="34" charset="0"/>
              </a:rPr>
              <a:t>v-t</a:t>
            </a:r>
            <a:r>
              <a:rPr lang="zh-CN" altLang="en-US" sz="2000" b="1" dirty="0">
                <a:solidFill>
                  <a:srgbClr val="008000"/>
                </a:solidFill>
                <a:latin typeface="Arial" panose="020B0604020202020204" pitchFamily="34" charset="0"/>
              </a:rPr>
              <a:t>图如实线所示。图中分别表示子弹穿过木块的过程中木块、子弹的运动图象，而图中梯形</a:t>
            </a:r>
            <a:r>
              <a:rPr lang="en-US" altLang="zh-CN" sz="2000" b="1">
                <a:solidFill>
                  <a:srgbClr val="008000"/>
                </a:solidFill>
                <a:latin typeface="Arial" panose="020B0604020202020204" pitchFamily="34" charset="0"/>
              </a:rPr>
              <a:t>OABv</a:t>
            </a:r>
            <a:r>
              <a:rPr lang="en-US" altLang="zh-CN" sz="2000" b="1" baseline="-25000">
                <a:solidFill>
                  <a:srgbClr val="008000"/>
                </a:solidFill>
                <a:latin typeface="Arial" panose="020B0604020202020204" pitchFamily="34" charset="0"/>
              </a:rPr>
              <a:t>0</a:t>
            </a:r>
            <a:r>
              <a:rPr lang="zh-CN" altLang="en-US" sz="2000" b="1" dirty="0">
                <a:solidFill>
                  <a:srgbClr val="008000"/>
                </a:solidFill>
                <a:latin typeface="Arial" panose="020B0604020202020204" pitchFamily="34" charset="0"/>
              </a:rPr>
              <a:t>的面积表示子弹相对木块的位移即木块长</a:t>
            </a:r>
            <a:r>
              <a:rPr lang="en-US" altLang="zh-CN" sz="2000" b="1" dirty="0">
                <a:solidFill>
                  <a:srgbClr val="008000"/>
                </a:solidFill>
                <a:latin typeface="Arial" panose="020B0604020202020204" pitchFamily="34" charset="0"/>
              </a:rPr>
              <a:t>L</a:t>
            </a:r>
            <a:r>
              <a:rPr lang="zh-CN" altLang="en-US" sz="2000" b="1" dirty="0">
                <a:solidFill>
                  <a:srgbClr val="008000"/>
                </a:solidFill>
                <a:latin typeface="Arial" panose="020B0604020202020204" pitchFamily="34" charset="0"/>
              </a:rPr>
              <a:t>，当子弹入射速度增大变为</a:t>
            </a:r>
            <a:r>
              <a:rPr lang="en-US" altLang="zh-CN" sz="2000" b="1">
                <a:solidFill>
                  <a:srgbClr val="008000"/>
                </a:solidFill>
                <a:latin typeface="Arial" panose="020B0604020202020204" pitchFamily="34" charset="0"/>
              </a:rPr>
              <a:t>v’</a:t>
            </a:r>
            <a:r>
              <a:rPr lang="en-US" altLang="zh-CN" sz="2000" b="1" baseline="-25000">
                <a:solidFill>
                  <a:srgbClr val="008000"/>
                </a:solidFill>
                <a:latin typeface="Arial" panose="020B0604020202020204" pitchFamily="34" charset="0"/>
              </a:rPr>
              <a:t>0</a:t>
            </a:r>
            <a:r>
              <a:rPr lang="zh-CN" altLang="en-US" sz="2000" b="1" dirty="0">
                <a:solidFill>
                  <a:srgbClr val="008000"/>
                </a:solidFill>
                <a:latin typeface="Arial" panose="020B0604020202020204" pitchFamily="34" charset="0"/>
              </a:rPr>
              <a:t>时，子弹、木块的运动图象便如图中虚线所示，梯形</a:t>
            </a:r>
            <a:r>
              <a:rPr lang="en-US" altLang="zh-CN" sz="2000" b="1">
                <a:solidFill>
                  <a:srgbClr val="008000"/>
                </a:solidFill>
                <a:latin typeface="Arial" panose="020B0604020202020204" pitchFamily="34" charset="0"/>
              </a:rPr>
              <a:t>OA’B’v</a:t>
            </a:r>
            <a:r>
              <a:rPr lang="en-US" altLang="zh-CN" sz="2000" b="1" baseline="-25000">
                <a:solidFill>
                  <a:srgbClr val="008000"/>
                </a:solidFill>
                <a:latin typeface="Arial" panose="020B0604020202020204" pitchFamily="34" charset="0"/>
              </a:rPr>
              <a:t>0</a:t>
            </a:r>
            <a:r>
              <a:rPr lang="en-US" altLang="zh-CN" sz="2000" b="1" dirty="0">
                <a:solidFill>
                  <a:srgbClr val="008000"/>
                </a:solidFill>
                <a:latin typeface="Arial" panose="020B0604020202020204" pitchFamily="34" charset="0"/>
              </a:rPr>
              <a:t>’</a:t>
            </a:r>
            <a:r>
              <a:rPr lang="zh-CN" altLang="en-US" sz="2000" b="1" dirty="0">
                <a:solidFill>
                  <a:srgbClr val="008000"/>
                </a:solidFill>
                <a:latin typeface="Arial" panose="020B0604020202020204" pitchFamily="34" charset="0"/>
              </a:rPr>
              <a:t>的面积仍等于子弹相对木块的位移即木块长</a:t>
            </a:r>
            <a:r>
              <a:rPr lang="en-US" altLang="zh-CN" sz="2000" b="1" dirty="0">
                <a:solidFill>
                  <a:srgbClr val="008000"/>
                </a:solidFill>
                <a:latin typeface="Arial" panose="020B0604020202020204" pitchFamily="34" charset="0"/>
              </a:rPr>
              <a:t>L</a:t>
            </a:r>
            <a:r>
              <a:rPr lang="zh-CN" altLang="en-US" sz="2000" b="1" dirty="0">
                <a:solidFill>
                  <a:srgbClr val="008000"/>
                </a:solidFill>
                <a:latin typeface="Arial" panose="020B0604020202020204" pitchFamily="34" charset="0"/>
              </a:rPr>
              <a:t>，故梯形</a:t>
            </a:r>
            <a:r>
              <a:rPr lang="en-US" altLang="zh-CN" sz="2000" b="1">
                <a:solidFill>
                  <a:srgbClr val="008000"/>
                </a:solidFill>
                <a:latin typeface="Arial" panose="020B0604020202020204" pitchFamily="34" charset="0"/>
              </a:rPr>
              <a:t>OABv</a:t>
            </a:r>
            <a:r>
              <a:rPr lang="en-US" altLang="zh-CN" sz="2000" b="1" baseline="-25000">
                <a:solidFill>
                  <a:srgbClr val="008000"/>
                </a:solidFill>
                <a:latin typeface="Arial" panose="020B0604020202020204" pitchFamily="34" charset="0"/>
              </a:rPr>
              <a:t>0</a:t>
            </a:r>
            <a:r>
              <a:rPr lang="zh-CN" altLang="en-US" sz="2000" b="1" dirty="0">
                <a:solidFill>
                  <a:srgbClr val="008000"/>
                </a:solidFill>
                <a:latin typeface="Arial" panose="020B0604020202020204" pitchFamily="34" charset="0"/>
              </a:rPr>
              <a:t>与梯形</a:t>
            </a:r>
            <a:r>
              <a:rPr lang="en-US" altLang="zh-CN" sz="2000" b="1">
                <a:solidFill>
                  <a:srgbClr val="008000"/>
                </a:solidFill>
                <a:latin typeface="Arial" panose="020B0604020202020204" pitchFamily="34" charset="0"/>
              </a:rPr>
              <a:t>OA’B’v</a:t>
            </a:r>
            <a:r>
              <a:rPr lang="en-US" altLang="zh-CN" sz="2000" b="1" baseline="-25000">
                <a:solidFill>
                  <a:srgbClr val="008000"/>
                </a:solidFill>
                <a:latin typeface="Arial" panose="020B0604020202020204" pitchFamily="34" charset="0"/>
              </a:rPr>
              <a:t>0</a:t>
            </a:r>
            <a:r>
              <a:rPr lang="en-US" altLang="zh-CN" sz="2000" b="1" dirty="0">
                <a:solidFill>
                  <a:srgbClr val="008000"/>
                </a:solidFill>
                <a:latin typeface="Arial" panose="020B0604020202020204" pitchFamily="34" charset="0"/>
              </a:rPr>
              <a:t>’</a:t>
            </a:r>
            <a:r>
              <a:rPr lang="zh-CN" altLang="en-US" sz="2000" b="1" dirty="0">
                <a:solidFill>
                  <a:srgbClr val="008000"/>
                </a:solidFill>
                <a:latin typeface="Arial" panose="020B0604020202020204" pitchFamily="34" charset="0"/>
              </a:rPr>
              <a:t>的面积相等。由图可知，当子弹入射速度增加时，木块获得的动能变小，子弹穿过木块的时间 变短，所以本题的正确</a:t>
            </a:r>
            <a:r>
              <a:rPr lang="en-US" altLang="zh-CN" sz="2000" b="1" dirty="0">
                <a:solidFill>
                  <a:srgbClr val="008000"/>
                </a:solidFill>
                <a:latin typeface="Arial" panose="020B0604020202020204" pitchFamily="34" charset="0"/>
              </a:rPr>
              <a:t>B</a:t>
            </a:r>
            <a:r>
              <a:rPr lang="zh-CN" altLang="en-US" sz="2000" b="1" dirty="0">
                <a:solidFill>
                  <a:srgbClr val="008000"/>
                </a:solidFill>
                <a:latin typeface="Arial" panose="020B0604020202020204" pitchFamily="34" charset="0"/>
              </a:rPr>
              <a:t>、</a:t>
            </a:r>
            <a:r>
              <a:rPr lang="en-US" altLang="zh-CN" sz="2000" b="1" dirty="0">
                <a:solidFill>
                  <a:srgbClr val="008000"/>
                </a:solidFill>
                <a:latin typeface="Arial" panose="020B0604020202020204" pitchFamily="34" charset="0"/>
              </a:rPr>
              <a:t>D</a:t>
            </a:r>
            <a:r>
              <a:rPr lang="zh-CN" altLang="en-US" sz="2000" b="1" dirty="0">
                <a:solidFill>
                  <a:srgbClr val="008000"/>
                </a:solidFill>
                <a:latin typeface="Arial" panose="020B0604020202020204" pitchFamily="34" charset="0"/>
              </a:rPr>
              <a:t>。</a:t>
            </a:r>
            <a:endParaRPr lang="zh-CN" altLang="en-US" sz="2000" b="1" dirty="0">
              <a:solidFill>
                <a:srgbClr val="008000"/>
              </a:solidFill>
              <a:latin typeface="Arial" panose="020B0604020202020204" pitchFamily="34" charset="0"/>
            </a:endParaRPr>
          </a:p>
        </p:txBody>
      </p:sp>
      <p:grpSp>
        <p:nvGrpSpPr>
          <p:cNvPr id="132099" name="组合 132098"/>
          <p:cNvGrpSpPr/>
          <p:nvPr/>
        </p:nvGrpSpPr>
        <p:grpSpPr>
          <a:xfrm>
            <a:off x="873125" y="3617913"/>
            <a:ext cx="4176713" cy="3240087"/>
            <a:chOff x="3130" y="2402"/>
            <a:chExt cx="3835" cy="3083"/>
          </a:xfrm>
        </p:grpSpPr>
        <p:sp>
          <p:nvSpPr>
            <p:cNvPr id="132100" name="直接连接符 132099"/>
            <p:cNvSpPr/>
            <p:nvPr/>
          </p:nvSpPr>
          <p:spPr>
            <a:xfrm flipV="1">
              <a:off x="3792" y="2402"/>
              <a:ext cx="0" cy="2393"/>
            </a:xfrm>
            <a:prstGeom prst="line">
              <a:avLst/>
            </a:prstGeom>
            <a:ln w="9525" cap="flat" cmpd="sng">
              <a:solidFill>
                <a:srgbClr val="000000"/>
              </a:solidFill>
              <a:prstDash val="solid"/>
              <a:headEnd type="none" w="med" len="med"/>
              <a:tailEnd type="triangle" w="med" len="med"/>
            </a:ln>
          </p:spPr>
        </p:sp>
        <p:sp>
          <p:nvSpPr>
            <p:cNvPr id="132101" name="直接连接符 132100"/>
            <p:cNvSpPr/>
            <p:nvPr/>
          </p:nvSpPr>
          <p:spPr>
            <a:xfrm>
              <a:off x="3792" y="4795"/>
              <a:ext cx="3173" cy="0"/>
            </a:xfrm>
            <a:prstGeom prst="line">
              <a:avLst/>
            </a:prstGeom>
            <a:ln w="9525" cap="flat" cmpd="sng">
              <a:solidFill>
                <a:srgbClr val="000000"/>
              </a:solidFill>
              <a:prstDash val="solid"/>
              <a:headEnd type="none" w="med" len="med"/>
              <a:tailEnd type="triangle" w="med" len="med"/>
            </a:ln>
          </p:spPr>
        </p:sp>
        <p:sp>
          <p:nvSpPr>
            <p:cNvPr id="132102" name="直接连接符 132101"/>
            <p:cNvSpPr/>
            <p:nvPr/>
          </p:nvSpPr>
          <p:spPr>
            <a:xfrm flipV="1">
              <a:off x="3804" y="4288"/>
              <a:ext cx="677" cy="494"/>
            </a:xfrm>
            <a:prstGeom prst="line">
              <a:avLst/>
            </a:prstGeom>
            <a:ln w="9525" cap="flat" cmpd="sng">
              <a:solidFill>
                <a:srgbClr val="000000"/>
              </a:solidFill>
              <a:prstDash val="solid"/>
              <a:headEnd type="none" w="med" len="med"/>
              <a:tailEnd type="none" w="med" len="med"/>
            </a:ln>
          </p:spPr>
        </p:sp>
        <p:sp>
          <p:nvSpPr>
            <p:cNvPr id="132103" name="直接连接符 132102"/>
            <p:cNvSpPr/>
            <p:nvPr/>
          </p:nvSpPr>
          <p:spPr>
            <a:xfrm>
              <a:off x="4481" y="4288"/>
              <a:ext cx="1586" cy="0"/>
            </a:xfrm>
            <a:prstGeom prst="line">
              <a:avLst/>
            </a:prstGeom>
            <a:ln w="9525" cap="flat" cmpd="sng">
              <a:solidFill>
                <a:srgbClr val="000000"/>
              </a:solidFill>
              <a:prstDash val="solid"/>
              <a:headEnd type="none" w="med" len="med"/>
              <a:tailEnd type="none" w="med" len="med"/>
            </a:ln>
          </p:spPr>
        </p:sp>
        <p:sp>
          <p:nvSpPr>
            <p:cNvPr id="132104" name="直接连接符 132103"/>
            <p:cNvSpPr/>
            <p:nvPr/>
          </p:nvSpPr>
          <p:spPr>
            <a:xfrm flipV="1">
              <a:off x="4507" y="3806"/>
              <a:ext cx="0" cy="976"/>
            </a:xfrm>
            <a:prstGeom prst="line">
              <a:avLst/>
            </a:prstGeom>
            <a:ln w="9525" cap="flat" cmpd="sng">
              <a:solidFill>
                <a:srgbClr val="000000"/>
              </a:solidFill>
              <a:prstDash val="solid"/>
              <a:headEnd type="none" w="med" len="med"/>
              <a:tailEnd type="none" w="med" len="med"/>
            </a:ln>
          </p:spPr>
        </p:sp>
        <p:sp>
          <p:nvSpPr>
            <p:cNvPr id="132105" name="直接连接符 132104"/>
            <p:cNvSpPr/>
            <p:nvPr/>
          </p:nvSpPr>
          <p:spPr>
            <a:xfrm>
              <a:off x="3792" y="3013"/>
              <a:ext cx="702" cy="780"/>
            </a:xfrm>
            <a:prstGeom prst="line">
              <a:avLst/>
            </a:prstGeom>
            <a:ln w="9525" cap="flat" cmpd="sng">
              <a:solidFill>
                <a:srgbClr val="000000"/>
              </a:solidFill>
              <a:prstDash val="solid"/>
              <a:headEnd type="none" w="med" len="med"/>
              <a:tailEnd type="none" w="med" len="med"/>
            </a:ln>
          </p:spPr>
        </p:sp>
        <p:sp>
          <p:nvSpPr>
            <p:cNvPr id="132106" name="直接连接符 132105"/>
            <p:cNvSpPr/>
            <p:nvPr/>
          </p:nvSpPr>
          <p:spPr>
            <a:xfrm>
              <a:off x="4494" y="3793"/>
              <a:ext cx="1651" cy="0"/>
            </a:xfrm>
            <a:prstGeom prst="line">
              <a:avLst/>
            </a:prstGeom>
            <a:ln w="9525" cap="flat" cmpd="sng">
              <a:solidFill>
                <a:srgbClr val="000000"/>
              </a:solidFill>
              <a:prstDash val="solid"/>
              <a:headEnd type="none" w="med" len="med"/>
              <a:tailEnd type="none" w="med" len="med"/>
            </a:ln>
          </p:spPr>
        </p:sp>
        <p:sp>
          <p:nvSpPr>
            <p:cNvPr id="132107" name="直接连接符 132106"/>
            <p:cNvSpPr/>
            <p:nvPr/>
          </p:nvSpPr>
          <p:spPr>
            <a:xfrm flipV="1">
              <a:off x="4299" y="3260"/>
              <a:ext cx="0" cy="1522"/>
            </a:xfrm>
            <a:prstGeom prst="line">
              <a:avLst/>
            </a:prstGeom>
            <a:ln w="25400" cap="flat" cmpd="sng">
              <a:solidFill>
                <a:srgbClr val="000000"/>
              </a:solidFill>
              <a:prstDash val="sysDot"/>
              <a:headEnd type="none" w="med" len="med"/>
              <a:tailEnd type="none" w="med" len="med"/>
            </a:ln>
          </p:spPr>
        </p:sp>
        <p:sp>
          <p:nvSpPr>
            <p:cNvPr id="132108" name="直接连接符 132107"/>
            <p:cNvSpPr/>
            <p:nvPr/>
          </p:nvSpPr>
          <p:spPr>
            <a:xfrm>
              <a:off x="3792" y="2714"/>
              <a:ext cx="520" cy="559"/>
            </a:xfrm>
            <a:prstGeom prst="line">
              <a:avLst/>
            </a:prstGeom>
            <a:ln w="22225" cap="flat" cmpd="sng">
              <a:solidFill>
                <a:srgbClr val="000000"/>
              </a:solidFill>
              <a:prstDash val="sysDot"/>
              <a:headEnd type="none" w="med" len="med"/>
              <a:tailEnd type="none" w="med" len="med"/>
            </a:ln>
          </p:spPr>
        </p:sp>
        <p:sp>
          <p:nvSpPr>
            <p:cNvPr id="132109" name="直接连接符 132108"/>
            <p:cNvSpPr/>
            <p:nvPr/>
          </p:nvSpPr>
          <p:spPr>
            <a:xfrm>
              <a:off x="4299" y="3273"/>
              <a:ext cx="1976" cy="0"/>
            </a:xfrm>
            <a:prstGeom prst="line">
              <a:avLst/>
            </a:prstGeom>
            <a:ln w="22225" cap="flat" cmpd="sng">
              <a:solidFill>
                <a:srgbClr val="000000"/>
              </a:solidFill>
              <a:prstDash val="sysDot"/>
              <a:headEnd type="none" w="med" len="med"/>
              <a:tailEnd type="none" w="med" len="med"/>
            </a:ln>
          </p:spPr>
        </p:sp>
        <p:sp>
          <p:nvSpPr>
            <p:cNvPr id="132110" name="直接连接符 132109"/>
            <p:cNvSpPr/>
            <p:nvPr/>
          </p:nvSpPr>
          <p:spPr>
            <a:xfrm>
              <a:off x="4312" y="4418"/>
              <a:ext cx="2171" cy="0"/>
            </a:xfrm>
            <a:prstGeom prst="line">
              <a:avLst/>
            </a:prstGeom>
            <a:ln w="25400" cap="flat" cmpd="sng">
              <a:solidFill>
                <a:srgbClr val="000000"/>
              </a:solidFill>
              <a:prstDash val="sysDot"/>
              <a:headEnd type="none" w="med" len="med"/>
              <a:tailEnd type="none" w="med" len="med"/>
            </a:ln>
          </p:spPr>
        </p:sp>
        <p:sp>
          <p:nvSpPr>
            <p:cNvPr id="132111" name="文本框 132110"/>
            <p:cNvSpPr txBox="1"/>
            <p:nvPr/>
          </p:nvSpPr>
          <p:spPr>
            <a:xfrm>
              <a:off x="3284" y="4797"/>
              <a:ext cx="442" cy="416"/>
            </a:xfrm>
            <a:prstGeom prst="rect">
              <a:avLst/>
            </a:prstGeom>
            <a:solidFill>
              <a:srgbClr val="FFFFFF"/>
            </a:solidFill>
            <a:ln w="9525">
              <a:noFill/>
            </a:ln>
          </p:spPr>
          <p:txBody>
            <a:bodyPr/>
            <a:p>
              <a:pPr algn="just" eaLnBrk="0" hangingPunct="0"/>
              <a:r>
                <a:rPr lang="en-US" altLang="zh-CN" sz="1000">
                  <a:latin typeface="Times New Roman" panose="02020603050405020304" pitchFamily="18" charset="0"/>
                </a:rPr>
                <a:t>0</a:t>
              </a:r>
              <a:endParaRPr lang="en-US" altLang="zh-CN">
                <a:latin typeface="Arial" panose="020B0604020202020204" pitchFamily="34" charset="0"/>
              </a:endParaRPr>
            </a:p>
          </p:txBody>
        </p:sp>
        <p:sp>
          <p:nvSpPr>
            <p:cNvPr id="132112" name="文本框 132111"/>
            <p:cNvSpPr txBox="1"/>
            <p:nvPr/>
          </p:nvSpPr>
          <p:spPr>
            <a:xfrm>
              <a:off x="3130" y="2758"/>
              <a:ext cx="572" cy="728"/>
            </a:xfrm>
            <a:prstGeom prst="rect">
              <a:avLst/>
            </a:prstGeom>
            <a:solidFill>
              <a:srgbClr val="FFFFFF"/>
            </a:solidFill>
            <a:ln w="9525">
              <a:noFill/>
            </a:ln>
          </p:spPr>
          <p:txBody>
            <a:bodyPr/>
            <a:p>
              <a:pPr algn="just" eaLnBrk="0" hangingPunct="0"/>
              <a:r>
                <a:rPr lang="en-US" altLang="zh-CN" sz="1600">
                  <a:latin typeface="Times New Roman" panose="02020603050405020304" pitchFamily="18" charset="0"/>
                </a:rPr>
                <a:t>V</a:t>
              </a:r>
              <a:r>
                <a:rPr lang="en-US" altLang="zh-CN" sz="900">
                  <a:latin typeface="Times New Roman" panose="02020603050405020304" pitchFamily="18" charset="0"/>
                </a:rPr>
                <a:t>0</a:t>
              </a:r>
              <a:endParaRPr lang="en-US" altLang="zh-CN">
                <a:latin typeface="Arial" panose="020B0604020202020204" pitchFamily="34" charset="0"/>
              </a:endParaRPr>
            </a:p>
          </p:txBody>
        </p:sp>
        <p:sp>
          <p:nvSpPr>
            <p:cNvPr id="132113" name="文本框 132112"/>
            <p:cNvSpPr txBox="1"/>
            <p:nvPr/>
          </p:nvSpPr>
          <p:spPr>
            <a:xfrm>
              <a:off x="4366" y="4860"/>
              <a:ext cx="482" cy="625"/>
            </a:xfrm>
            <a:prstGeom prst="rect">
              <a:avLst/>
            </a:prstGeom>
            <a:solidFill>
              <a:srgbClr val="FFFFFF"/>
            </a:solidFill>
            <a:ln w="9525">
              <a:noFill/>
            </a:ln>
          </p:spPr>
          <p:txBody>
            <a:bodyPr/>
            <a:p>
              <a:pPr algn="just" eaLnBrk="0" hangingPunct="0"/>
              <a:r>
                <a:rPr lang="en-US" altLang="zh-CN" sz="2200">
                  <a:latin typeface="Times New Roman" panose="02020603050405020304" pitchFamily="18" charset="0"/>
                </a:rPr>
                <a:t>t</a:t>
              </a:r>
              <a:endParaRPr lang="en-US" altLang="zh-CN">
                <a:latin typeface="Arial" panose="020B0604020202020204" pitchFamily="34" charset="0"/>
              </a:endParaRPr>
            </a:p>
          </p:txBody>
        </p:sp>
      </p:grpSp>
      <p:sp>
        <p:nvSpPr>
          <p:cNvPr id="132114" name="文本框 132113"/>
          <p:cNvSpPr txBox="1"/>
          <p:nvPr/>
        </p:nvSpPr>
        <p:spPr>
          <a:xfrm>
            <a:off x="5148263" y="3573463"/>
            <a:ext cx="3995737" cy="3400425"/>
          </a:xfrm>
          <a:prstGeom prst="rect">
            <a:avLst/>
          </a:prstGeom>
          <a:noFill/>
          <a:ln w="22225" cap="flat" cmpd="sng">
            <a:solidFill>
              <a:srgbClr val="FF0000"/>
            </a:solidFill>
            <a:prstDash val="solid"/>
            <a:miter/>
            <a:headEnd type="none" w="med" len="med"/>
            <a:tailEnd type="none" w="med" len="med"/>
          </a:ln>
        </p:spPr>
        <p:txBody>
          <a:bodyPr>
            <a:spAutoFit/>
          </a:bodyPr>
          <a:p>
            <a:pPr eaLnBrk="0" hangingPunct="0">
              <a:spcBef>
                <a:spcPct val="50000"/>
              </a:spcBef>
            </a:pPr>
            <a:r>
              <a:rPr lang="zh-CN" altLang="en-US" sz="2400" b="1" dirty="0">
                <a:latin typeface="Arial" panose="020B0604020202020204" pitchFamily="34" charset="0"/>
              </a:rPr>
              <a:t>点评：</a:t>
            </a:r>
            <a:r>
              <a:rPr lang="zh-CN" altLang="en-US" sz="2400" b="1" dirty="0">
                <a:solidFill>
                  <a:srgbClr val="FF0000"/>
                </a:solidFill>
                <a:latin typeface="Arial" panose="020B0604020202020204" pitchFamily="34" charset="0"/>
                <a:ea typeface="华文行楷" pitchFamily="2" charset="-122"/>
              </a:rPr>
              <a:t>在</a:t>
            </a:r>
            <a:r>
              <a:rPr lang="zh-CN" altLang="en-US" sz="2400" b="1" dirty="0">
                <a:solidFill>
                  <a:schemeClr val="folHlink"/>
                </a:solidFill>
                <a:latin typeface="Arial" panose="020B0604020202020204" pitchFamily="34" charset="0"/>
                <a:ea typeface="华文行楷" pitchFamily="2" charset="-122"/>
              </a:rPr>
              <a:t>利用作图分析法解题时，如何能根据题意将题目中抽象的文字用图象正确地表现出来是解题的关键，在画图时，要特别注意状态变化连接处的特征和前后不同过程的区别和联系，同时也要将这种区别和联系表现在图象上。</a:t>
            </a:r>
            <a:endParaRPr lang="zh-CN" altLang="en-US" sz="2400" b="1" dirty="0">
              <a:solidFill>
                <a:schemeClr val="folHlink"/>
              </a:solidFill>
              <a:latin typeface="Arial" panose="020B0604020202020204" pitchFamily="34" charset="0"/>
              <a:ea typeface="华文行楷" pitchFamily="2" charset="-122"/>
            </a:endParaRPr>
          </a:p>
        </p:txBody>
      </p:sp>
      <p:sp>
        <p:nvSpPr>
          <p:cNvPr id="132115" name="文本框 132114"/>
          <p:cNvSpPr txBox="1"/>
          <p:nvPr/>
        </p:nvSpPr>
        <p:spPr>
          <a:xfrm>
            <a:off x="900113" y="5013325"/>
            <a:ext cx="504825" cy="366713"/>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A</a:t>
            </a:r>
            <a:endParaRPr lang="en-US" altLang="zh-CN">
              <a:latin typeface="Arial" panose="020B0604020202020204" pitchFamily="34" charset="0"/>
            </a:endParaRPr>
          </a:p>
        </p:txBody>
      </p:sp>
      <p:sp>
        <p:nvSpPr>
          <p:cNvPr id="132116" name="文本框 132115"/>
          <p:cNvSpPr txBox="1"/>
          <p:nvPr/>
        </p:nvSpPr>
        <p:spPr>
          <a:xfrm>
            <a:off x="828675" y="4508500"/>
            <a:ext cx="431800" cy="366713"/>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B</a:t>
            </a:r>
            <a:endParaRPr lang="en-US" altLang="zh-CN">
              <a:latin typeface="Arial" panose="020B0604020202020204" pitchFamily="34" charset="0"/>
            </a:endParaRPr>
          </a:p>
        </p:txBody>
      </p:sp>
      <p:sp>
        <p:nvSpPr>
          <p:cNvPr id="132117" name="文本框 132116"/>
          <p:cNvSpPr txBox="1"/>
          <p:nvPr/>
        </p:nvSpPr>
        <p:spPr>
          <a:xfrm>
            <a:off x="1404938" y="3644900"/>
            <a:ext cx="574675" cy="366713"/>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V’</a:t>
            </a:r>
            <a:r>
              <a:rPr lang="en-US" altLang="zh-CN" sz="900">
                <a:latin typeface="Arial" panose="020B0604020202020204" pitchFamily="34" charset="0"/>
              </a:rPr>
              <a:t>0</a:t>
            </a:r>
            <a:endParaRPr lang="en-US" altLang="zh-CN" sz="900">
              <a:latin typeface="Arial" panose="020B0604020202020204" pitchFamily="34" charset="0"/>
            </a:endParaRPr>
          </a:p>
        </p:txBody>
      </p:sp>
      <p:sp>
        <p:nvSpPr>
          <p:cNvPr id="132118" name="文本框 132117"/>
          <p:cNvSpPr txBox="1"/>
          <p:nvPr/>
        </p:nvSpPr>
        <p:spPr>
          <a:xfrm>
            <a:off x="323850" y="5300663"/>
            <a:ext cx="503238" cy="366712"/>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A’</a:t>
            </a:r>
            <a:endParaRPr lang="en-US" altLang="zh-CN">
              <a:latin typeface="Arial" panose="020B0604020202020204" pitchFamily="34" charset="0"/>
            </a:endParaRPr>
          </a:p>
        </p:txBody>
      </p:sp>
      <p:sp>
        <p:nvSpPr>
          <p:cNvPr id="132119" name="文本框 132118"/>
          <p:cNvSpPr txBox="1"/>
          <p:nvPr/>
        </p:nvSpPr>
        <p:spPr>
          <a:xfrm>
            <a:off x="873125" y="3644900"/>
            <a:ext cx="504825" cy="366713"/>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B’</a:t>
            </a:r>
            <a:endParaRPr lang="en-US" altLang="zh-CN">
              <a:latin typeface="Arial" panose="020B0604020202020204" pitchFamily="34" charset="0"/>
            </a:endParaRPr>
          </a:p>
        </p:txBody>
      </p:sp>
      <p:sp>
        <p:nvSpPr>
          <p:cNvPr id="132120" name="文本框 132119"/>
          <p:cNvSpPr txBox="1"/>
          <p:nvPr/>
        </p:nvSpPr>
        <p:spPr>
          <a:xfrm>
            <a:off x="395288" y="5876925"/>
            <a:ext cx="431800" cy="366713"/>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t’</a:t>
            </a:r>
            <a:endParaRPr lang="en-US" altLang="zh-CN">
              <a:latin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35841"/>
          <p:cNvSpPr>
            <a:spLocks noGrp="1"/>
          </p:cNvSpPr>
          <p:nvPr>
            <p:ph type="title"/>
          </p:nvPr>
        </p:nvSpPr>
        <p:spPr>
          <a:ln/>
        </p:spPr>
        <p:txBody>
          <a:bodyPr/>
          <a:p>
            <a:r>
              <a:rPr lang="zh-CN" altLang="en-US" b="1" dirty="0"/>
              <a:t>§</a:t>
            </a:r>
            <a:r>
              <a:rPr lang="en-US" altLang="zh-CN" b="1" dirty="0"/>
              <a:t>2 </a:t>
            </a:r>
            <a:r>
              <a:rPr lang="zh-CN" altLang="en-US" b="1" dirty="0"/>
              <a:t>极限思维方法</a:t>
            </a:r>
            <a:endParaRPr lang="zh-CN" altLang="en-US" b="1" dirty="0"/>
          </a:p>
        </p:txBody>
      </p:sp>
      <p:sp>
        <p:nvSpPr>
          <p:cNvPr id="35843" name="文本占位符 35842"/>
          <p:cNvSpPr>
            <a:spLocks noGrp="1"/>
          </p:cNvSpPr>
          <p:nvPr>
            <p:ph type="body" idx="1"/>
          </p:nvPr>
        </p:nvSpPr>
        <p:spPr>
          <a:ln/>
        </p:spPr>
        <p:txBody>
          <a:bodyPr/>
          <a:p>
            <a:pPr>
              <a:lnSpc>
                <a:spcPct val="120000"/>
              </a:lnSpc>
            </a:pPr>
            <a:r>
              <a:rPr lang="zh-CN" altLang="en-US" sz="3200" b="1" dirty="0"/>
              <a:t>极限思维方法是</a:t>
            </a:r>
            <a:r>
              <a:rPr lang="zh-CN" altLang="en-US" sz="3200" b="1" dirty="0">
                <a:solidFill>
                  <a:srgbClr val="0000FF"/>
                </a:solidFill>
              </a:rPr>
              <a:t>将问题推向极端状态的过程中</a:t>
            </a:r>
            <a:r>
              <a:rPr lang="en-US" altLang="zh-CN" sz="3200" b="1">
                <a:solidFill>
                  <a:srgbClr val="0000FF"/>
                </a:solidFill>
              </a:rPr>
              <a:t>,</a:t>
            </a:r>
            <a:r>
              <a:rPr lang="zh-CN" altLang="en-US" sz="3200" b="1" dirty="0"/>
              <a:t>着眼一些</a:t>
            </a:r>
            <a:r>
              <a:rPr lang="zh-CN" altLang="en-US" sz="3200" b="1" dirty="0">
                <a:solidFill>
                  <a:srgbClr val="FF0000"/>
                </a:solidFill>
              </a:rPr>
              <a:t>物理量在连续变化过程中的变化趋势及一般规律在极限值下的表现或者说极限值下一般规律的表现</a:t>
            </a:r>
            <a:r>
              <a:rPr lang="en-US" altLang="zh-CN" sz="3200" b="1">
                <a:solidFill>
                  <a:srgbClr val="CC3300"/>
                </a:solidFill>
              </a:rPr>
              <a:t>,</a:t>
            </a:r>
            <a:r>
              <a:rPr lang="zh-CN" altLang="en-US" sz="3200" b="1" dirty="0"/>
              <a:t>从而对问题进行分析和推理的一种思维办法。</a:t>
            </a:r>
            <a:endParaRPr lang="zh-CN" altLang="en-US" sz="3200" b="1" dirty="0"/>
          </a:p>
          <a:p>
            <a:pPr>
              <a:lnSpc>
                <a:spcPct val="120000"/>
              </a:lnSpc>
            </a:pPr>
            <a:endParaRPr lang="zh-CN"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wipe(down)">
                                      <p:cBhvr>
                                        <p:cTn id="7" dur="580">
                                          <p:stCondLst>
                                            <p:cond delay="0"/>
                                          </p:stCondLst>
                                        </p:cTn>
                                        <p:tgtEl>
                                          <p:spTgt spid="35842"/>
                                        </p:tgtEl>
                                      </p:cBhvr>
                                    </p:animEffect>
                                    <p:anim calcmode="lin" valueType="num">
                                      <p:cBhvr>
                                        <p:cTn id="8" dur="1822" tmFilter="0,0; 0.14,0.36; 0.43,0.73; 0.71,0.91; 1.0,1.0">
                                          <p:stCondLst>
                                            <p:cond delay="0"/>
                                          </p:stCondLst>
                                        </p:cTn>
                                        <p:tgtEl>
                                          <p:spTgt spid="3584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842"/>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35842"/>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35842"/>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35842"/>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35842"/>
                                        </p:tgtEl>
                                      </p:cBhvr>
                                      <p:to x="100000" y="60000"/>
                                    </p:animScale>
                                    <p:animScale>
                                      <p:cBhvr>
                                        <p:cTn id="14" dur="166" decel="50000">
                                          <p:stCondLst>
                                            <p:cond delay="676"/>
                                          </p:stCondLst>
                                        </p:cTn>
                                        <p:tgtEl>
                                          <p:spTgt spid="35842"/>
                                        </p:tgtEl>
                                      </p:cBhvr>
                                      <p:to x="100000" y="100000"/>
                                    </p:animScale>
                                    <p:animScale>
                                      <p:cBhvr>
                                        <p:cTn id="15" dur="26">
                                          <p:stCondLst>
                                            <p:cond delay="1312"/>
                                          </p:stCondLst>
                                        </p:cTn>
                                        <p:tgtEl>
                                          <p:spTgt spid="35842"/>
                                        </p:tgtEl>
                                      </p:cBhvr>
                                      <p:to x="100000" y="80000"/>
                                    </p:animScale>
                                    <p:animScale>
                                      <p:cBhvr>
                                        <p:cTn id="16" dur="166" decel="50000">
                                          <p:stCondLst>
                                            <p:cond delay="1338"/>
                                          </p:stCondLst>
                                        </p:cTn>
                                        <p:tgtEl>
                                          <p:spTgt spid="35842"/>
                                        </p:tgtEl>
                                      </p:cBhvr>
                                      <p:to x="100000" y="100000"/>
                                    </p:animScale>
                                    <p:animScale>
                                      <p:cBhvr>
                                        <p:cTn id="17" dur="26">
                                          <p:stCondLst>
                                            <p:cond delay="1642"/>
                                          </p:stCondLst>
                                        </p:cTn>
                                        <p:tgtEl>
                                          <p:spTgt spid="35842"/>
                                        </p:tgtEl>
                                      </p:cBhvr>
                                      <p:to x="100000" y="90000"/>
                                    </p:animScale>
                                    <p:animScale>
                                      <p:cBhvr>
                                        <p:cTn id="18" dur="166" decel="50000">
                                          <p:stCondLst>
                                            <p:cond delay="1668"/>
                                          </p:stCondLst>
                                        </p:cTn>
                                        <p:tgtEl>
                                          <p:spTgt spid="35842"/>
                                        </p:tgtEl>
                                      </p:cBhvr>
                                      <p:to x="100000" y="100000"/>
                                    </p:animScale>
                                    <p:animScale>
                                      <p:cBhvr>
                                        <p:cTn id="19" dur="26">
                                          <p:stCondLst>
                                            <p:cond delay="1808"/>
                                          </p:stCondLst>
                                        </p:cTn>
                                        <p:tgtEl>
                                          <p:spTgt spid="35842"/>
                                        </p:tgtEl>
                                      </p:cBhvr>
                                      <p:to x="100000" y="95000"/>
                                    </p:animScale>
                                    <p:animScale>
                                      <p:cBhvr>
                                        <p:cTn id="20" dur="166" decel="50000">
                                          <p:stCondLst>
                                            <p:cond delay="1834"/>
                                          </p:stCondLst>
                                        </p:cTn>
                                        <p:tgtEl>
                                          <p:spTgt spid="3584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5843">
                                            <p:txEl>
                                              <p:charRg st="0" end="90"/>
                                            </p:txEl>
                                          </p:spTgt>
                                        </p:tgtEl>
                                        <p:attrNameLst>
                                          <p:attrName>style.visibility</p:attrName>
                                        </p:attrNameLst>
                                      </p:cBhvr>
                                      <p:to>
                                        <p:strVal val="visible"/>
                                      </p:to>
                                    </p:set>
                                    <p:animEffect transition="in" filter="diamond(in)">
                                      <p:cBhvr>
                                        <p:cTn id="25" dur="2000"/>
                                        <p:tgtEl>
                                          <p:spTgt spid="35843">
                                            <p:txEl>
                                              <p:charRg st="0" end="9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2" name="文本框 37891"/>
          <p:cNvSpPr txBox="1"/>
          <p:nvPr/>
        </p:nvSpPr>
        <p:spPr>
          <a:xfrm>
            <a:off x="611188" y="549275"/>
            <a:ext cx="8064500" cy="4484688"/>
          </a:xfrm>
          <a:prstGeom prst="rect">
            <a:avLst/>
          </a:prstGeom>
          <a:noFill/>
          <a:ln w="9525">
            <a:noFill/>
          </a:ln>
        </p:spPr>
        <p:txBody>
          <a:bodyPr>
            <a:spAutoFit/>
          </a:bodyPr>
          <a:p>
            <a:pPr>
              <a:buClr>
                <a:schemeClr val="bg1"/>
              </a:buClr>
            </a:pPr>
            <a:r>
              <a:rPr lang="zh-CN" altLang="en-US" sz="2800" dirty="0">
                <a:latin typeface="Arial" panose="020B0604020202020204" pitchFamily="34" charset="0"/>
              </a:rPr>
              <a:t>例</a:t>
            </a:r>
            <a:r>
              <a:rPr lang="en-US" altLang="zh-CN" sz="2800" dirty="0">
                <a:latin typeface="Arial" panose="020B0604020202020204" pitchFamily="34" charset="0"/>
              </a:rPr>
              <a:t>2  </a:t>
            </a:r>
            <a:r>
              <a:rPr lang="zh-CN" altLang="en-US" sz="2800" dirty="0">
                <a:latin typeface="Arial" panose="020B0604020202020204" pitchFamily="34" charset="0"/>
              </a:rPr>
              <a:t>如图所示，一根轻弹簧上端固定，下端挂一个质量为</a:t>
            </a:r>
            <a:r>
              <a:rPr lang="en-US" altLang="zh-CN" sz="2800">
                <a:latin typeface="Arial" panose="020B0604020202020204" pitchFamily="34" charset="0"/>
              </a:rPr>
              <a:t>m</a:t>
            </a:r>
            <a:r>
              <a:rPr lang="en-US" altLang="zh-CN" sz="2800" baseline="-25000">
                <a:latin typeface="Arial" panose="020B0604020202020204" pitchFamily="34" charset="0"/>
              </a:rPr>
              <a:t>0</a:t>
            </a:r>
            <a:r>
              <a:rPr lang="zh-CN" altLang="en-US" sz="2800" dirty="0">
                <a:latin typeface="Arial" panose="020B0604020202020204" pitchFamily="34" charset="0"/>
              </a:rPr>
              <a:t>的平盘，盘中有一质量为</a:t>
            </a:r>
            <a:r>
              <a:rPr lang="en-US" altLang="zh-CN" sz="2800" dirty="0">
                <a:latin typeface="Arial" panose="020B0604020202020204" pitchFamily="34" charset="0"/>
              </a:rPr>
              <a:t>m</a:t>
            </a:r>
            <a:r>
              <a:rPr lang="zh-CN" altLang="en-US" sz="2800" dirty="0">
                <a:latin typeface="Arial" panose="020B0604020202020204" pitchFamily="34" charset="0"/>
              </a:rPr>
              <a:t>的物体，当盘静止时，弹簧的长度比其自然长度伸长了</a:t>
            </a:r>
            <a:r>
              <a:rPr lang="en-US" altLang="zh-CN" sz="2800" dirty="0">
                <a:latin typeface="Arial" panose="020B0604020202020204" pitchFamily="34" charset="0"/>
              </a:rPr>
              <a:t>L</a:t>
            </a:r>
            <a:r>
              <a:rPr lang="zh-CN" altLang="en-US" sz="2800" dirty="0">
                <a:latin typeface="Arial" panose="020B0604020202020204" pitchFamily="34" charset="0"/>
              </a:rPr>
              <a:t>。今向下拉盘使弹簧再伸长</a:t>
            </a:r>
            <a:r>
              <a:rPr lang="en-US" altLang="zh-CN" sz="2800" dirty="0">
                <a:latin typeface="Arial" panose="020B0604020202020204" pitchFamily="34" charset="0"/>
              </a:rPr>
              <a:t>ΔL</a:t>
            </a:r>
            <a:r>
              <a:rPr lang="zh-CN" altLang="en-US" sz="2800" dirty="0">
                <a:latin typeface="Arial" panose="020B0604020202020204" pitchFamily="34" charset="0"/>
              </a:rPr>
              <a:t>后停止，然后松手放开，设弹簧总处在弹性限度之内，则刚松手时盘对物体的支持力等于</a:t>
            </a:r>
            <a:endParaRPr lang="zh-CN" altLang="en-US" sz="2800" dirty="0">
              <a:latin typeface="Arial" panose="020B0604020202020204" pitchFamily="34" charset="0"/>
            </a:endParaRPr>
          </a:p>
          <a:p>
            <a:pPr>
              <a:buClr>
                <a:schemeClr val="bg1"/>
              </a:buClr>
            </a:pPr>
            <a:r>
              <a:rPr lang="zh-CN" altLang="en-US" sz="2800" dirty="0">
                <a:latin typeface="Arial" panose="020B0604020202020204" pitchFamily="34" charset="0"/>
              </a:rPr>
              <a:t>  </a:t>
            </a:r>
            <a:endParaRPr lang="zh-CN" altLang="en-US" sz="2800" dirty="0">
              <a:latin typeface="Arial" panose="020B0604020202020204" pitchFamily="34" charset="0"/>
            </a:endParaRPr>
          </a:p>
          <a:p>
            <a:pPr>
              <a:buClr>
                <a:schemeClr val="bg1"/>
              </a:buClr>
            </a:pPr>
            <a:r>
              <a:rPr lang="en-US" altLang="zh-CN" sz="2800">
                <a:latin typeface="Arial" panose="020B0604020202020204" pitchFamily="34" charset="0"/>
              </a:rPr>
              <a:t>A                    B  </a:t>
            </a:r>
            <a:endParaRPr lang="en-US" altLang="zh-CN" sz="2800">
              <a:latin typeface="Arial" panose="020B0604020202020204" pitchFamily="34" charset="0"/>
            </a:endParaRPr>
          </a:p>
          <a:p>
            <a:pPr>
              <a:buClr>
                <a:schemeClr val="bg1"/>
              </a:buClr>
            </a:pPr>
            <a:r>
              <a:rPr lang="en-US" altLang="zh-CN">
                <a:latin typeface="Arial" panose="020B0604020202020204" pitchFamily="34" charset="0"/>
              </a:rPr>
              <a:t>   </a:t>
            </a:r>
            <a:endParaRPr lang="en-US" altLang="zh-CN">
              <a:latin typeface="Arial" panose="020B0604020202020204" pitchFamily="34" charset="0"/>
            </a:endParaRPr>
          </a:p>
          <a:p>
            <a:pPr>
              <a:buClr>
                <a:schemeClr val="bg1"/>
              </a:buClr>
            </a:pPr>
            <a:endParaRPr lang="en-US" altLang="zh-CN">
              <a:latin typeface="Arial" panose="020B0604020202020204" pitchFamily="34" charset="0"/>
            </a:endParaRPr>
          </a:p>
          <a:p>
            <a:pPr>
              <a:buClr>
                <a:schemeClr val="bg1"/>
              </a:buClr>
            </a:pPr>
            <a:r>
              <a:rPr lang="en-US" altLang="zh-CN" sz="2800" b="1">
                <a:latin typeface="Arial" panose="020B0604020202020204" pitchFamily="34" charset="0"/>
              </a:rPr>
              <a:t>C</a:t>
            </a:r>
            <a:r>
              <a:rPr lang="en-US" altLang="zh-CN">
                <a:latin typeface="Arial" panose="020B0604020202020204" pitchFamily="34" charset="0"/>
              </a:rPr>
              <a:t>                               </a:t>
            </a:r>
            <a:r>
              <a:rPr lang="en-US" altLang="zh-CN" sz="2800" b="1">
                <a:latin typeface="Arial" panose="020B0604020202020204" pitchFamily="34" charset="0"/>
              </a:rPr>
              <a:t>D </a:t>
            </a:r>
            <a:endParaRPr lang="en-US" altLang="zh-CN" sz="2800" b="1">
              <a:latin typeface="Arial" panose="020B0604020202020204" pitchFamily="34" charset="0"/>
            </a:endParaRPr>
          </a:p>
        </p:txBody>
      </p:sp>
      <p:sp>
        <p:nvSpPr>
          <p:cNvPr id="37894" name="矩形 37893"/>
          <p:cNvSpPr/>
          <p:nvPr/>
        </p:nvSpPr>
        <p:spPr>
          <a:xfrm>
            <a:off x="0" y="0"/>
            <a:ext cx="9144000" cy="0"/>
          </a:xfrm>
          <a:prstGeom prst="rect">
            <a:avLst/>
          </a:prstGeom>
          <a:noFill/>
          <a:ln w="9525">
            <a:noFill/>
          </a:ln>
        </p:spPr>
        <p:txBody>
          <a:bodyPr/>
          <a:p>
            <a:endParaRPr lang="zh-CN" altLang="en-US"/>
          </a:p>
        </p:txBody>
      </p:sp>
      <p:graphicFrame>
        <p:nvGraphicFramePr>
          <p:cNvPr id="37893" name="对象 37892"/>
          <p:cNvGraphicFramePr/>
          <p:nvPr/>
        </p:nvGraphicFramePr>
        <p:xfrm>
          <a:off x="1116013" y="3429000"/>
          <a:ext cx="1727200" cy="792163"/>
        </p:xfrm>
        <a:graphic>
          <a:graphicData uri="http://schemas.openxmlformats.org/presentationml/2006/ole">
            <mc:AlternateContent xmlns:mc="http://schemas.openxmlformats.org/markup-compatibility/2006">
              <mc:Choice xmlns:v="urn:schemas-microsoft-com:vml" Requires="v">
                <p:oleObj spid="_x0000_s3076" name="" r:id="rId1" imgW="660400" imgH="393700" progId="Equation.3">
                  <p:embed/>
                </p:oleObj>
              </mc:Choice>
              <mc:Fallback>
                <p:oleObj name="" r:id="rId1" imgW="660400" imgH="393700" progId="Equation.3">
                  <p:embed/>
                  <p:pic>
                    <p:nvPicPr>
                      <p:cNvPr id="0" name="图片 3075"/>
                      <p:cNvPicPr/>
                      <p:nvPr/>
                    </p:nvPicPr>
                    <p:blipFill>
                      <a:blip r:embed="rId2"/>
                      <a:stretch>
                        <a:fillRect/>
                      </a:stretch>
                    </p:blipFill>
                    <p:spPr>
                      <a:xfrm>
                        <a:off x="1116013" y="3429000"/>
                        <a:ext cx="1727200" cy="792163"/>
                      </a:xfrm>
                      <a:prstGeom prst="rect">
                        <a:avLst/>
                      </a:prstGeom>
                      <a:noFill/>
                      <a:ln w="38100">
                        <a:noFill/>
                        <a:miter/>
                      </a:ln>
                    </p:spPr>
                  </p:pic>
                </p:oleObj>
              </mc:Fallback>
            </mc:AlternateContent>
          </a:graphicData>
        </a:graphic>
      </p:graphicFrame>
      <p:sp>
        <p:nvSpPr>
          <p:cNvPr id="37896" name="矩形 37895"/>
          <p:cNvSpPr/>
          <p:nvPr/>
        </p:nvSpPr>
        <p:spPr>
          <a:xfrm>
            <a:off x="0" y="0"/>
            <a:ext cx="9144000" cy="0"/>
          </a:xfrm>
          <a:prstGeom prst="rect">
            <a:avLst/>
          </a:prstGeom>
          <a:noFill/>
          <a:ln w="9525">
            <a:noFill/>
          </a:ln>
        </p:spPr>
        <p:txBody>
          <a:bodyPr/>
          <a:p>
            <a:endParaRPr lang="zh-CN" altLang="en-US"/>
          </a:p>
        </p:txBody>
      </p:sp>
      <p:graphicFrame>
        <p:nvGraphicFramePr>
          <p:cNvPr id="37895" name="对象 37894"/>
          <p:cNvGraphicFramePr/>
          <p:nvPr/>
        </p:nvGraphicFramePr>
        <p:xfrm>
          <a:off x="3492500" y="3429000"/>
          <a:ext cx="2087563" cy="715963"/>
        </p:xfrm>
        <a:graphic>
          <a:graphicData uri="http://schemas.openxmlformats.org/presentationml/2006/ole">
            <mc:AlternateContent xmlns:mc="http://schemas.openxmlformats.org/markup-compatibility/2006">
              <mc:Choice xmlns:v="urn:schemas-microsoft-com:vml" Requires="v">
                <p:oleObj spid="_x0000_s3077" name="" r:id="rId3" imgW="1002665" imgH="342900" progId="Equation.3">
                  <p:embed/>
                </p:oleObj>
              </mc:Choice>
              <mc:Fallback>
                <p:oleObj name="" r:id="rId3" imgW="1002665" imgH="342900" progId="Equation.3">
                  <p:embed/>
                  <p:pic>
                    <p:nvPicPr>
                      <p:cNvPr id="0" name="图片 3076"/>
                      <p:cNvPicPr/>
                      <p:nvPr/>
                    </p:nvPicPr>
                    <p:blipFill>
                      <a:blip r:embed="rId4"/>
                      <a:stretch>
                        <a:fillRect/>
                      </a:stretch>
                    </p:blipFill>
                    <p:spPr>
                      <a:xfrm>
                        <a:off x="3492500" y="3429000"/>
                        <a:ext cx="2087563" cy="715963"/>
                      </a:xfrm>
                      <a:prstGeom prst="rect">
                        <a:avLst/>
                      </a:prstGeom>
                      <a:noFill/>
                      <a:ln w="38100">
                        <a:noFill/>
                        <a:miter/>
                      </a:ln>
                    </p:spPr>
                  </p:pic>
                </p:oleObj>
              </mc:Fallback>
            </mc:AlternateContent>
          </a:graphicData>
        </a:graphic>
      </p:graphicFrame>
      <p:sp>
        <p:nvSpPr>
          <p:cNvPr id="37898" name="矩形 37897"/>
          <p:cNvSpPr/>
          <p:nvPr/>
        </p:nvSpPr>
        <p:spPr>
          <a:xfrm>
            <a:off x="0" y="0"/>
            <a:ext cx="9144000" cy="0"/>
          </a:xfrm>
          <a:prstGeom prst="rect">
            <a:avLst/>
          </a:prstGeom>
          <a:noFill/>
          <a:ln w="9525">
            <a:noFill/>
          </a:ln>
        </p:spPr>
        <p:txBody>
          <a:bodyPr/>
          <a:p>
            <a:endParaRPr lang="zh-CN" altLang="en-US"/>
          </a:p>
        </p:txBody>
      </p:sp>
      <p:graphicFrame>
        <p:nvGraphicFramePr>
          <p:cNvPr id="37897" name="对象 37896"/>
          <p:cNvGraphicFramePr/>
          <p:nvPr/>
        </p:nvGraphicFramePr>
        <p:xfrm>
          <a:off x="1258888" y="4365625"/>
          <a:ext cx="936625" cy="784225"/>
        </p:xfrm>
        <a:graphic>
          <a:graphicData uri="http://schemas.openxmlformats.org/presentationml/2006/ole">
            <mc:AlternateContent xmlns:mc="http://schemas.openxmlformats.org/markup-compatibility/2006">
              <mc:Choice xmlns:v="urn:schemas-microsoft-com:vml" Requires="v">
                <p:oleObj spid="_x0000_s3078" name="" r:id="rId5" imgW="405765" imgH="342900" progId="Equation.3">
                  <p:embed/>
                </p:oleObj>
              </mc:Choice>
              <mc:Fallback>
                <p:oleObj name="" r:id="rId5" imgW="405765" imgH="342900" progId="Equation.3">
                  <p:embed/>
                  <p:pic>
                    <p:nvPicPr>
                      <p:cNvPr id="0" name="图片 3077"/>
                      <p:cNvPicPr/>
                      <p:nvPr/>
                    </p:nvPicPr>
                    <p:blipFill>
                      <a:blip r:embed="rId6"/>
                      <a:stretch>
                        <a:fillRect/>
                      </a:stretch>
                    </p:blipFill>
                    <p:spPr>
                      <a:xfrm>
                        <a:off x="1258888" y="4365625"/>
                        <a:ext cx="936625" cy="784225"/>
                      </a:xfrm>
                      <a:prstGeom prst="rect">
                        <a:avLst/>
                      </a:prstGeom>
                      <a:noFill/>
                      <a:ln w="38100">
                        <a:noFill/>
                        <a:miter/>
                      </a:ln>
                    </p:spPr>
                  </p:pic>
                </p:oleObj>
              </mc:Fallback>
            </mc:AlternateContent>
          </a:graphicData>
        </a:graphic>
      </p:graphicFrame>
      <p:sp>
        <p:nvSpPr>
          <p:cNvPr id="37900" name="矩形 37899"/>
          <p:cNvSpPr/>
          <p:nvPr/>
        </p:nvSpPr>
        <p:spPr>
          <a:xfrm>
            <a:off x="0" y="3257550"/>
            <a:ext cx="9144000" cy="0"/>
          </a:xfrm>
          <a:prstGeom prst="rect">
            <a:avLst/>
          </a:prstGeom>
          <a:noFill/>
          <a:ln w="9525">
            <a:noFill/>
          </a:ln>
        </p:spPr>
        <p:txBody>
          <a:bodyPr/>
          <a:p>
            <a:endParaRPr lang="zh-CN" altLang="en-US"/>
          </a:p>
        </p:txBody>
      </p:sp>
      <p:graphicFrame>
        <p:nvGraphicFramePr>
          <p:cNvPr id="37899" name="对象 37898"/>
          <p:cNvGraphicFramePr/>
          <p:nvPr/>
        </p:nvGraphicFramePr>
        <p:xfrm>
          <a:off x="3563938" y="4365625"/>
          <a:ext cx="1871662" cy="811213"/>
        </p:xfrm>
        <a:graphic>
          <a:graphicData uri="http://schemas.openxmlformats.org/presentationml/2006/ole">
            <mc:AlternateContent xmlns:mc="http://schemas.openxmlformats.org/markup-compatibility/2006">
              <mc:Choice xmlns:v="urn:schemas-microsoft-com:vml" Requires="v">
                <p:oleObj spid="_x0000_s3079" name="" r:id="rId7" imgW="786765" imgH="342900" progId="Equation.3">
                  <p:embed/>
                </p:oleObj>
              </mc:Choice>
              <mc:Fallback>
                <p:oleObj name="" r:id="rId7" imgW="786765" imgH="342900" progId="Equation.3">
                  <p:embed/>
                  <p:pic>
                    <p:nvPicPr>
                      <p:cNvPr id="0" name="图片 3078"/>
                      <p:cNvPicPr/>
                      <p:nvPr/>
                    </p:nvPicPr>
                    <p:blipFill>
                      <a:blip r:embed="rId8"/>
                      <a:stretch>
                        <a:fillRect/>
                      </a:stretch>
                    </p:blipFill>
                    <p:spPr>
                      <a:xfrm>
                        <a:off x="3563938" y="4365625"/>
                        <a:ext cx="1871662" cy="811213"/>
                      </a:xfrm>
                      <a:prstGeom prst="rect">
                        <a:avLst/>
                      </a:prstGeom>
                      <a:noFill/>
                      <a:ln w="38100">
                        <a:noFill/>
                        <a:miter/>
                      </a:ln>
                    </p:spPr>
                  </p:pic>
                </p:oleObj>
              </mc:Fallback>
            </mc:AlternateContent>
          </a:graphicData>
        </a:graphic>
      </p:graphicFrame>
      <p:sp>
        <p:nvSpPr>
          <p:cNvPr id="37901" name="文本框 37900"/>
          <p:cNvSpPr txBox="1"/>
          <p:nvPr/>
        </p:nvSpPr>
        <p:spPr>
          <a:xfrm>
            <a:off x="611188" y="5157788"/>
            <a:ext cx="7848600" cy="946150"/>
          </a:xfrm>
          <a:prstGeom prst="rect">
            <a:avLst/>
          </a:prstGeom>
          <a:noFill/>
          <a:ln w="9525">
            <a:noFill/>
          </a:ln>
        </p:spPr>
        <p:txBody>
          <a:bodyPr>
            <a:spAutoFit/>
          </a:bodyPr>
          <a:p>
            <a:pPr>
              <a:spcBef>
                <a:spcPct val="50000"/>
              </a:spcBef>
              <a:buClr>
                <a:schemeClr val="bg1"/>
              </a:buClr>
            </a:pPr>
            <a:r>
              <a:rPr lang="zh-CN" altLang="en-US" sz="2800" b="1" dirty="0">
                <a:solidFill>
                  <a:srgbClr val="CC0000"/>
                </a:solidFill>
                <a:latin typeface="Arial" panose="020B0604020202020204" pitchFamily="34" charset="0"/>
              </a:rPr>
              <a:t>解析</a:t>
            </a:r>
            <a:r>
              <a:rPr lang="en-US" altLang="zh-CN" sz="2800" b="1" dirty="0">
                <a:solidFill>
                  <a:srgbClr val="CC0000"/>
                </a:solidFill>
                <a:latin typeface="Arial" panose="020B0604020202020204" pitchFamily="34" charset="0"/>
              </a:rPr>
              <a:t>:</a:t>
            </a:r>
            <a:r>
              <a:rPr lang="zh-CN" altLang="en-US" sz="2800" b="1" dirty="0">
                <a:solidFill>
                  <a:srgbClr val="CC0000"/>
                </a:solidFill>
                <a:latin typeface="Arial" panose="020B0604020202020204" pitchFamily="34" charset="0"/>
              </a:rPr>
              <a:t>极端到</a:t>
            </a:r>
            <a:r>
              <a:rPr lang="en-US" altLang="zh-CN" sz="2800" b="1" dirty="0">
                <a:solidFill>
                  <a:srgbClr val="CC0000"/>
                </a:solidFill>
                <a:latin typeface="Arial" panose="020B0604020202020204" pitchFamily="34" charset="0"/>
              </a:rPr>
              <a:t>ΔL=0,</a:t>
            </a:r>
            <a:r>
              <a:rPr lang="zh-CN" altLang="en-US" sz="2800" b="1" dirty="0">
                <a:solidFill>
                  <a:srgbClr val="CC0000"/>
                </a:solidFill>
                <a:latin typeface="Arial" panose="020B0604020202020204" pitchFamily="34" charset="0"/>
              </a:rPr>
              <a:t>则盘对</a:t>
            </a:r>
            <a:r>
              <a:rPr lang="en-US" altLang="zh-CN" sz="2800" b="1" dirty="0">
                <a:solidFill>
                  <a:srgbClr val="CC0000"/>
                </a:solidFill>
                <a:latin typeface="Arial" panose="020B0604020202020204" pitchFamily="34" charset="0"/>
              </a:rPr>
              <a:t>m</a:t>
            </a:r>
            <a:r>
              <a:rPr lang="zh-CN" altLang="en-US" sz="2800" b="1" dirty="0">
                <a:solidFill>
                  <a:srgbClr val="CC0000"/>
                </a:solidFill>
                <a:latin typeface="Arial" panose="020B0604020202020204" pitchFamily="34" charset="0"/>
              </a:rPr>
              <a:t>的支持力应为</a:t>
            </a:r>
            <a:r>
              <a:rPr lang="en-US" altLang="zh-CN" sz="2800" b="1" dirty="0">
                <a:solidFill>
                  <a:srgbClr val="CC0000"/>
                </a:solidFill>
                <a:latin typeface="Arial" panose="020B0604020202020204" pitchFamily="34" charset="0"/>
              </a:rPr>
              <a:t>mg.</a:t>
            </a:r>
            <a:r>
              <a:rPr lang="zh-CN" altLang="en-US" sz="2800" b="1" dirty="0">
                <a:solidFill>
                  <a:srgbClr val="CC0000"/>
                </a:solidFill>
                <a:latin typeface="Arial" panose="020B0604020202020204" pitchFamily="34" charset="0"/>
              </a:rPr>
              <a:t>正确答案为</a:t>
            </a:r>
            <a:r>
              <a:rPr lang="en-US" altLang="zh-CN" sz="2800" b="1">
                <a:solidFill>
                  <a:srgbClr val="CC0000"/>
                </a:solidFill>
                <a:latin typeface="Arial" panose="020B0604020202020204" pitchFamily="34" charset="0"/>
              </a:rPr>
              <a:t>A</a:t>
            </a:r>
            <a:endParaRPr lang="en-US" altLang="zh-CN" sz="2800" b="1">
              <a:solidFill>
                <a:srgbClr val="CC0000"/>
              </a:solidFill>
              <a:latin typeface="Arial" panose="020B0604020202020204" pitchFamily="34" charset="0"/>
            </a:endParaRPr>
          </a:p>
        </p:txBody>
      </p:sp>
      <p:pic>
        <p:nvPicPr>
          <p:cNvPr id="37902" name="图片 37901"/>
          <p:cNvPicPr>
            <a:picLocks noChangeAspect="1"/>
          </p:cNvPicPr>
          <p:nvPr/>
        </p:nvPicPr>
        <p:blipFill>
          <a:blip r:embed="rId9"/>
          <a:stretch>
            <a:fillRect/>
          </a:stretch>
        </p:blipFill>
        <p:spPr>
          <a:xfrm>
            <a:off x="7019925" y="2781300"/>
            <a:ext cx="939800" cy="2338388"/>
          </a:xfrm>
          <a:prstGeom prst="rect">
            <a:avLst/>
          </a:prstGeom>
          <a:noFill/>
          <a:ln w="9525">
            <a:noFill/>
          </a:ln>
        </p:spPr>
      </p:pic>
      <p:sp>
        <p:nvSpPr>
          <p:cNvPr id="37904" name="横卷形 37903"/>
          <p:cNvSpPr/>
          <p:nvPr/>
        </p:nvSpPr>
        <p:spPr>
          <a:xfrm>
            <a:off x="1116013" y="5976938"/>
            <a:ext cx="7272337" cy="908050"/>
          </a:xfrm>
          <a:prstGeom prst="horizontalScroll">
            <a:avLst>
              <a:gd name="adj" fmla="val 250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0000FF"/>
                </a:solidFill>
                <a:latin typeface="Arial" panose="020B0604020202020204" pitchFamily="34" charset="0"/>
              </a:rPr>
              <a:t>将问题推向极端</a:t>
            </a:r>
            <a:r>
              <a:rPr lang="en-US" altLang="zh-CN" sz="2400" b="1">
                <a:solidFill>
                  <a:srgbClr val="0000FF"/>
                </a:solidFill>
                <a:latin typeface="Arial" panose="020B0604020202020204" pitchFamily="34" charset="0"/>
              </a:rPr>
              <a:t>,</a:t>
            </a:r>
            <a:r>
              <a:rPr lang="zh-CN" altLang="en-US" sz="2400" b="1" dirty="0">
                <a:solidFill>
                  <a:srgbClr val="FF0000"/>
                </a:solidFill>
                <a:latin typeface="Arial" panose="020B0604020202020204" pitchFamily="34" charset="0"/>
              </a:rPr>
              <a:t>极限值下一般规律的表现</a:t>
            </a:r>
            <a:endParaRPr lang="zh-CN" altLang="en-US" sz="2400" b="1"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37901"/>
                                        </p:tgtEl>
                                        <p:attrNameLst>
                                          <p:attrName>style.visibility</p:attrName>
                                        </p:attrNameLst>
                                      </p:cBhvr>
                                      <p:to>
                                        <p:strVal val="visible"/>
                                      </p:to>
                                    </p:set>
                                    <p:anim calcmode="discrete" valueType="clr">
                                      <p:cBhvr override="childStyle">
                                        <p:cTn id="11" dur="80"/>
                                        <p:tgtEl>
                                          <p:spTgt spid="37901"/>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7901"/>
                                        </p:tgtEl>
                                        <p:attrNameLst>
                                          <p:attrName>fillcolor</p:attrName>
                                        </p:attrNameLst>
                                      </p:cBhvr>
                                      <p:tavLst>
                                        <p:tav tm="0">
                                          <p:val>
                                            <p:clrVal>
                                              <a:schemeClr val="accent2"/>
                                            </p:clrVal>
                                          </p:val>
                                        </p:tav>
                                        <p:tav tm="50000">
                                          <p:val>
                                            <p:clrVal>
                                              <a:schemeClr val="hlink"/>
                                            </p:clrVal>
                                          </p:val>
                                        </p:tav>
                                      </p:tavLst>
                                    </p:anim>
                                    <p:set>
                                      <p:cBhvr>
                                        <p:cTn id="13" dur="80"/>
                                        <p:tgtEl>
                                          <p:spTgt spid="37901"/>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7904"/>
                                        </p:tgtEl>
                                        <p:attrNameLst>
                                          <p:attrName>style.visibility</p:attrName>
                                        </p:attrNameLst>
                                      </p:cBhvr>
                                      <p:to>
                                        <p:strVal val="visible"/>
                                      </p:to>
                                    </p:set>
                                    <p:animEffect transition="in" filter="wipe(down)">
                                      <p:cBhvr>
                                        <p:cTn id="18" dur="500"/>
                                        <p:tgtEl>
                                          <p:spTgt spid="37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901" grpId="0"/>
      <p:bldP spid="3790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6" name="文本框 38915"/>
          <p:cNvSpPr txBox="1"/>
          <p:nvPr/>
        </p:nvSpPr>
        <p:spPr>
          <a:xfrm>
            <a:off x="684213" y="549275"/>
            <a:ext cx="8459787" cy="5008563"/>
          </a:xfrm>
          <a:prstGeom prst="rect">
            <a:avLst/>
          </a:prstGeom>
          <a:noFill/>
          <a:ln w="9525">
            <a:noFill/>
          </a:ln>
        </p:spPr>
        <p:txBody>
          <a:bodyPr>
            <a:spAutoFit/>
          </a:bodyPr>
          <a:p>
            <a:pPr>
              <a:spcBef>
                <a:spcPct val="50000"/>
              </a:spcBef>
              <a:buClr>
                <a:schemeClr val="bg1"/>
              </a:buClr>
            </a:pPr>
            <a:r>
              <a:rPr lang="zh-CN" altLang="en-US" sz="2800" dirty="0">
                <a:solidFill>
                  <a:srgbClr val="CC0000"/>
                </a:solidFill>
                <a:latin typeface="Arial" panose="020B0604020202020204" pitchFamily="34" charset="0"/>
              </a:rPr>
              <a:t>若用撤去一个力时</a:t>
            </a:r>
            <a:r>
              <a:rPr lang="en-US" altLang="zh-CN" sz="2800" dirty="0">
                <a:solidFill>
                  <a:srgbClr val="CC0000"/>
                </a:solidFill>
                <a:latin typeface="Arial" panose="020B0604020202020204" pitchFamily="34" charset="0"/>
              </a:rPr>
              <a:t>,</a:t>
            </a:r>
            <a:r>
              <a:rPr lang="zh-CN" altLang="en-US" sz="2800" dirty="0">
                <a:solidFill>
                  <a:srgbClr val="CC0000"/>
                </a:solidFill>
                <a:latin typeface="Arial" panose="020B0604020202020204" pitchFamily="34" charset="0"/>
              </a:rPr>
              <a:t>其它力的合力就是该力的结论求</a:t>
            </a:r>
            <a:r>
              <a:rPr lang="en-US" altLang="zh-CN" sz="2800">
                <a:latin typeface="Arial" panose="020B0604020202020204" pitchFamily="34" charset="0"/>
              </a:rPr>
              <a:t>:</a:t>
            </a:r>
            <a:endParaRPr lang="en-US" altLang="zh-CN" sz="2800">
              <a:latin typeface="Arial" panose="020B0604020202020204" pitchFamily="34" charset="0"/>
            </a:endParaRPr>
          </a:p>
          <a:p>
            <a:pPr>
              <a:spcBef>
                <a:spcPct val="50000"/>
              </a:spcBef>
              <a:buClr>
                <a:schemeClr val="bg1"/>
              </a:buClr>
            </a:pPr>
            <a:r>
              <a:rPr lang="zh-CN" altLang="en-US" sz="2800" dirty="0">
                <a:latin typeface="Arial" panose="020B0604020202020204" pitchFamily="34" charset="0"/>
              </a:rPr>
              <a:t>则有</a:t>
            </a:r>
            <a:r>
              <a:rPr lang="en-US" altLang="zh-CN" sz="2800">
                <a:latin typeface="Arial" panose="020B0604020202020204" pitchFamily="34" charset="0"/>
              </a:rPr>
              <a:t>:F=(m+m</a:t>
            </a:r>
            <a:r>
              <a:rPr lang="en-US" altLang="zh-CN" sz="2800" baseline="-25000">
                <a:latin typeface="Arial" panose="020B0604020202020204" pitchFamily="34" charset="0"/>
              </a:rPr>
              <a:t>0</a:t>
            </a:r>
            <a:r>
              <a:rPr lang="en-US" altLang="zh-CN" sz="2800">
                <a:latin typeface="Arial" panose="020B0604020202020204" pitchFamily="34" charset="0"/>
              </a:rPr>
              <a:t>)a</a:t>
            </a:r>
            <a:endParaRPr lang="en-US" altLang="zh-CN" sz="2800" baseline="-25000">
              <a:latin typeface="Arial" panose="020B0604020202020204" pitchFamily="34" charset="0"/>
            </a:endParaRPr>
          </a:p>
          <a:p>
            <a:pPr>
              <a:spcBef>
                <a:spcPct val="50000"/>
              </a:spcBef>
              <a:buClr>
                <a:schemeClr val="bg1"/>
              </a:buClr>
            </a:pPr>
            <a:r>
              <a:rPr lang="en-US" altLang="zh-CN" sz="2800" dirty="0">
                <a:latin typeface="Arial" panose="020B0604020202020204" pitchFamily="34" charset="0"/>
              </a:rPr>
              <a:t>        </a:t>
            </a:r>
            <a:r>
              <a:rPr lang="zh-CN" altLang="en-US" sz="2800" dirty="0">
                <a:latin typeface="Arial" panose="020B0604020202020204" pitchFamily="34" charset="0"/>
              </a:rPr>
              <a:t>而</a:t>
            </a:r>
            <a:r>
              <a:rPr lang="en-US" altLang="zh-CN" sz="2800">
                <a:latin typeface="Arial" panose="020B0604020202020204" pitchFamily="34" charset="0"/>
              </a:rPr>
              <a:t>F=KΔL</a:t>
            </a:r>
            <a:endParaRPr lang="en-US" altLang="zh-CN" sz="2800">
              <a:latin typeface="Arial" panose="020B0604020202020204" pitchFamily="34" charset="0"/>
            </a:endParaRPr>
          </a:p>
          <a:p>
            <a:pPr>
              <a:spcBef>
                <a:spcPct val="50000"/>
              </a:spcBef>
              <a:buClr>
                <a:schemeClr val="bg1"/>
              </a:buClr>
            </a:pPr>
            <a:r>
              <a:rPr lang="en-US" altLang="zh-CN">
                <a:latin typeface="Arial" panose="020B0604020202020204" pitchFamily="34" charset="0"/>
              </a:rPr>
              <a:t>             </a:t>
            </a:r>
            <a:r>
              <a:rPr lang="en-US" altLang="zh-CN" sz="2800">
                <a:latin typeface="Arial" panose="020B0604020202020204" pitchFamily="34" charset="0"/>
              </a:rPr>
              <a:t>(m+m</a:t>
            </a:r>
            <a:r>
              <a:rPr lang="en-US" altLang="zh-CN" sz="2800" baseline="-25000">
                <a:latin typeface="Arial" panose="020B0604020202020204" pitchFamily="34" charset="0"/>
              </a:rPr>
              <a:t>0</a:t>
            </a:r>
            <a:r>
              <a:rPr lang="en-US" altLang="zh-CN" sz="2800">
                <a:latin typeface="Arial" panose="020B0604020202020204" pitchFamily="34" charset="0"/>
              </a:rPr>
              <a:t>)g=KL</a:t>
            </a:r>
            <a:endParaRPr lang="en-US" altLang="zh-CN" sz="2800">
              <a:latin typeface="Arial" panose="020B0604020202020204" pitchFamily="34" charset="0"/>
            </a:endParaRPr>
          </a:p>
          <a:p>
            <a:pPr>
              <a:spcBef>
                <a:spcPct val="50000"/>
              </a:spcBef>
              <a:buClr>
                <a:schemeClr val="bg1"/>
              </a:buClr>
            </a:pPr>
            <a:r>
              <a:rPr lang="zh-CN" altLang="en-US" sz="2800" dirty="0">
                <a:latin typeface="Arial" panose="020B0604020202020204" pitchFamily="34" charset="0"/>
              </a:rPr>
              <a:t>于是有</a:t>
            </a:r>
            <a:r>
              <a:rPr lang="en-US" altLang="zh-CN" sz="2800" dirty="0" err="1">
                <a:latin typeface="Arial" panose="020B0604020202020204" pitchFamily="34" charset="0"/>
              </a:rPr>
              <a:t>a=gΔL</a:t>
            </a:r>
            <a:r>
              <a:rPr lang="en-US" altLang="zh-CN" sz="2800">
                <a:latin typeface="Arial" panose="020B0604020202020204" pitchFamily="34" charset="0"/>
              </a:rPr>
              <a:t>/L</a:t>
            </a:r>
            <a:endParaRPr lang="en-US" altLang="zh-CN" sz="2800">
              <a:latin typeface="Arial" panose="020B0604020202020204" pitchFamily="34" charset="0"/>
            </a:endParaRPr>
          </a:p>
          <a:p>
            <a:pPr>
              <a:spcBef>
                <a:spcPct val="50000"/>
              </a:spcBef>
              <a:buClr>
                <a:schemeClr val="bg1"/>
              </a:buClr>
            </a:pPr>
            <a:r>
              <a:rPr lang="zh-CN" altLang="en-US" sz="2800" dirty="0">
                <a:latin typeface="Arial" panose="020B0604020202020204" pitchFamily="34" charset="0"/>
              </a:rPr>
              <a:t>对</a:t>
            </a:r>
            <a:r>
              <a:rPr lang="en-US" altLang="zh-CN" sz="2800" dirty="0">
                <a:latin typeface="Arial" panose="020B0604020202020204" pitchFamily="34" charset="0"/>
              </a:rPr>
              <a:t>m</a:t>
            </a:r>
            <a:r>
              <a:rPr lang="zh-CN" altLang="en-US" sz="2800" dirty="0">
                <a:latin typeface="Arial" panose="020B0604020202020204" pitchFamily="34" charset="0"/>
              </a:rPr>
              <a:t>有：</a:t>
            </a:r>
            <a:r>
              <a:rPr lang="en-US" altLang="zh-CN" sz="2800">
                <a:latin typeface="Arial" panose="020B0604020202020204" pitchFamily="34" charset="0"/>
              </a:rPr>
              <a:t>F</a:t>
            </a:r>
            <a:r>
              <a:rPr lang="en-US" altLang="zh-CN" sz="2800" baseline="-25000">
                <a:latin typeface="Arial" panose="020B0604020202020204" pitchFamily="34" charset="0"/>
              </a:rPr>
              <a:t>N</a:t>
            </a:r>
            <a:r>
              <a:rPr lang="en-US" altLang="zh-CN" sz="2800">
                <a:latin typeface="Arial" panose="020B0604020202020204" pitchFamily="34" charset="0"/>
              </a:rPr>
              <a:t>-mg=ma</a:t>
            </a:r>
            <a:endParaRPr lang="en-US" altLang="zh-CN" sz="2800">
              <a:latin typeface="Arial" panose="020B0604020202020204" pitchFamily="34" charset="0"/>
            </a:endParaRPr>
          </a:p>
          <a:p>
            <a:pPr>
              <a:spcBef>
                <a:spcPct val="50000"/>
              </a:spcBef>
              <a:buClr>
                <a:schemeClr val="bg1"/>
              </a:buClr>
            </a:pPr>
            <a:r>
              <a:rPr lang="zh-CN" altLang="en-US" sz="2800" dirty="0">
                <a:latin typeface="Arial" panose="020B0604020202020204" pitchFamily="34" charset="0"/>
              </a:rPr>
              <a:t>解得：</a:t>
            </a:r>
            <a:r>
              <a:rPr lang="en-US" altLang="zh-CN" sz="2800">
                <a:latin typeface="Arial" panose="020B0604020202020204" pitchFamily="34" charset="0"/>
              </a:rPr>
              <a:t>F</a:t>
            </a:r>
            <a:r>
              <a:rPr lang="en-US" altLang="zh-CN" sz="2800" baseline="-25000">
                <a:latin typeface="Arial" panose="020B0604020202020204" pitchFamily="34" charset="0"/>
              </a:rPr>
              <a:t>N</a:t>
            </a:r>
            <a:r>
              <a:rPr lang="en-US" altLang="zh-CN" sz="2800">
                <a:latin typeface="Arial" panose="020B0604020202020204" pitchFamily="34" charset="0"/>
              </a:rPr>
              <a:t>=</a:t>
            </a:r>
            <a:endParaRPr lang="en-US" altLang="zh-CN" sz="2800" baseline="-25000">
              <a:latin typeface="Arial" panose="020B0604020202020204" pitchFamily="34" charset="0"/>
            </a:endParaRPr>
          </a:p>
          <a:p>
            <a:pPr>
              <a:spcBef>
                <a:spcPct val="50000"/>
              </a:spcBef>
              <a:buClr>
                <a:schemeClr val="bg1"/>
              </a:buClr>
            </a:pPr>
            <a:endParaRPr lang="en-US" altLang="zh-CN" sz="2800" dirty="0">
              <a:latin typeface="Arial" panose="020B0604020202020204" pitchFamily="34" charset="0"/>
            </a:endParaRPr>
          </a:p>
        </p:txBody>
      </p:sp>
      <p:graphicFrame>
        <p:nvGraphicFramePr>
          <p:cNvPr id="38917" name="对象 38916"/>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080" name="" r:id="rId1" imgW="114300" imgH="215265" progId="Equation.3">
                  <p:embed/>
                </p:oleObj>
              </mc:Choice>
              <mc:Fallback>
                <p:oleObj name="" r:id="rId1" imgW="114300" imgH="215265" progId="Equation.3">
                  <p:embed/>
                  <p:pic>
                    <p:nvPicPr>
                      <p:cNvPr id="0" name="图片 3079"/>
                      <p:cNvPicPr/>
                      <p:nvPr/>
                    </p:nvPicPr>
                    <p:blipFill>
                      <a:blip r:embed="rId2"/>
                      <a:stretch>
                        <a:fillRect/>
                      </a:stretch>
                    </p:blipFill>
                    <p:spPr>
                      <a:xfrm>
                        <a:off x="4514850" y="3321050"/>
                        <a:ext cx="114300" cy="215900"/>
                      </a:xfrm>
                      <a:prstGeom prst="rect">
                        <a:avLst/>
                      </a:prstGeom>
                      <a:noFill/>
                      <a:ln w="38100">
                        <a:noFill/>
                        <a:miter/>
                      </a:ln>
                    </p:spPr>
                  </p:pic>
                </p:oleObj>
              </mc:Fallback>
            </mc:AlternateContent>
          </a:graphicData>
        </a:graphic>
      </p:graphicFrame>
      <p:graphicFrame>
        <p:nvGraphicFramePr>
          <p:cNvPr id="38918" name="对象 38917"/>
          <p:cNvGraphicFramePr/>
          <p:nvPr/>
        </p:nvGraphicFramePr>
        <p:xfrm>
          <a:off x="2555875" y="4365625"/>
          <a:ext cx="1727200" cy="792163"/>
        </p:xfrm>
        <a:graphic>
          <a:graphicData uri="http://schemas.openxmlformats.org/presentationml/2006/ole">
            <mc:AlternateContent xmlns:mc="http://schemas.openxmlformats.org/markup-compatibility/2006">
              <mc:Choice xmlns:v="urn:schemas-microsoft-com:vml" Requires="v">
                <p:oleObj spid="_x0000_s3081" name="" r:id="rId3" imgW="660400" imgH="393700" progId="Equation.3">
                  <p:embed/>
                </p:oleObj>
              </mc:Choice>
              <mc:Fallback>
                <p:oleObj name="" r:id="rId3" imgW="660400" imgH="393700" progId="Equation.3">
                  <p:embed/>
                  <p:pic>
                    <p:nvPicPr>
                      <p:cNvPr id="0" name="图片 3080"/>
                      <p:cNvPicPr/>
                      <p:nvPr/>
                    </p:nvPicPr>
                    <p:blipFill>
                      <a:blip r:embed="rId4"/>
                      <a:stretch>
                        <a:fillRect/>
                      </a:stretch>
                    </p:blipFill>
                    <p:spPr>
                      <a:xfrm>
                        <a:off x="2555875" y="4365625"/>
                        <a:ext cx="1727200" cy="792163"/>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7" name="直接连接符 119816"/>
          <p:cNvSpPr/>
          <p:nvPr/>
        </p:nvSpPr>
        <p:spPr>
          <a:xfrm>
            <a:off x="5583238" y="1773238"/>
            <a:ext cx="0" cy="1512887"/>
          </a:xfrm>
          <a:prstGeom prst="line">
            <a:avLst/>
          </a:prstGeom>
          <a:ln w="9525" cap="flat" cmpd="sng">
            <a:solidFill>
              <a:srgbClr val="000000"/>
            </a:solidFill>
            <a:prstDash val="dash"/>
            <a:headEnd type="none" w="med" len="med"/>
            <a:tailEnd type="none" w="med" len="med"/>
          </a:ln>
        </p:spPr>
      </p:sp>
      <p:grpSp>
        <p:nvGrpSpPr>
          <p:cNvPr id="119837" name="组合 119836"/>
          <p:cNvGrpSpPr/>
          <p:nvPr/>
        </p:nvGrpSpPr>
        <p:grpSpPr>
          <a:xfrm>
            <a:off x="4211638" y="2203450"/>
            <a:ext cx="4508500" cy="1152525"/>
            <a:chOff x="2653" y="1388"/>
            <a:chExt cx="2840" cy="726"/>
          </a:xfrm>
        </p:grpSpPr>
        <p:sp>
          <p:nvSpPr>
            <p:cNvPr id="119821" name="文本框 119820"/>
            <p:cNvSpPr txBox="1"/>
            <p:nvPr/>
          </p:nvSpPr>
          <p:spPr>
            <a:xfrm>
              <a:off x="4558" y="1389"/>
              <a:ext cx="390" cy="409"/>
            </a:xfrm>
            <a:prstGeom prst="rect">
              <a:avLst/>
            </a:prstGeom>
            <a:noFill/>
            <a:ln w="9525">
              <a:noFill/>
            </a:ln>
          </p:spPr>
          <p:txBody>
            <a:bodyPr/>
            <a:p>
              <a:pPr algn="just">
                <a:buClr>
                  <a:schemeClr val="bg1"/>
                </a:buClr>
              </a:pPr>
              <a:r>
                <a:rPr lang="en-US" altLang="zh-CN">
                  <a:latin typeface="Times New Roman" panose="02020603050405020304" pitchFamily="18" charset="0"/>
                </a:rPr>
                <a:t>b</a:t>
              </a:r>
              <a:endParaRPr lang="en-US" altLang="zh-CN">
                <a:latin typeface="Arial" panose="020B0604020202020204" pitchFamily="34" charset="0"/>
              </a:endParaRPr>
            </a:p>
          </p:txBody>
        </p:sp>
        <p:grpSp>
          <p:nvGrpSpPr>
            <p:cNvPr id="119813" name="组合 119812"/>
            <p:cNvGrpSpPr/>
            <p:nvPr/>
          </p:nvGrpSpPr>
          <p:grpSpPr>
            <a:xfrm>
              <a:off x="2932" y="1570"/>
              <a:ext cx="1170" cy="113"/>
              <a:chOff x="1980" y="3468"/>
              <a:chExt cx="2160" cy="180"/>
            </a:xfrm>
          </p:grpSpPr>
          <p:sp>
            <p:nvSpPr>
              <p:cNvPr id="119814" name="直接连接符 119813"/>
              <p:cNvSpPr/>
              <p:nvPr/>
            </p:nvSpPr>
            <p:spPr>
              <a:xfrm>
                <a:off x="2070" y="3558"/>
                <a:ext cx="1980" cy="0"/>
              </a:xfrm>
              <a:prstGeom prst="line">
                <a:avLst/>
              </a:prstGeom>
              <a:ln w="9525" cap="flat" cmpd="sng">
                <a:solidFill>
                  <a:srgbClr val="000000"/>
                </a:solidFill>
                <a:prstDash val="dash"/>
                <a:headEnd type="none" w="med" len="med"/>
                <a:tailEnd type="none" w="med" len="med"/>
              </a:ln>
            </p:spPr>
          </p:sp>
          <p:sp>
            <p:nvSpPr>
              <p:cNvPr id="119815" name="椭圆 119814"/>
              <p:cNvSpPr/>
              <p:nvPr/>
            </p:nvSpPr>
            <p:spPr>
              <a:xfrm>
                <a:off x="1980" y="3468"/>
                <a:ext cx="180" cy="180"/>
              </a:xfrm>
              <a:prstGeom prst="ellipse">
                <a:avLst/>
              </a:prstGeom>
              <a:solidFill>
                <a:srgbClr val="FFFFFF"/>
              </a:solidFill>
              <a:ln w="9525" cap="flat" cmpd="sng">
                <a:solidFill>
                  <a:srgbClr val="000000"/>
                </a:solidFill>
                <a:prstDash val="solid"/>
                <a:headEnd type="none" w="med" len="med"/>
                <a:tailEnd type="none" w="med" len="med"/>
              </a:ln>
            </p:spPr>
            <p:txBody>
              <a:bodyPr/>
              <a:p>
                <a:endParaRPr lang="zh-CN" altLang="en-US"/>
              </a:p>
            </p:txBody>
          </p:sp>
          <p:sp>
            <p:nvSpPr>
              <p:cNvPr id="119816" name="椭圆 119815"/>
              <p:cNvSpPr/>
              <p:nvPr/>
            </p:nvSpPr>
            <p:spPr>
              <a:xfrm>
                <a:off x="3960" y="3468"/>
                <a:ext cx="180" cy="180"/>
              </a:xfrm>
              <a:prstGeom prst="ellipse">
                <a:avLst/>
              </a:prstGeom>
              <a:solidFill>
                <a:srgbClr val="FFFFFF"/>
              </a:solidFill>
              <a:ln w="9525" cap="flat" cmpd="sng">
                <a:solidFill>
                  <a:srgbClr val="000000"/>
                </a:solidFill>
                <a:prstDash val="solid"/>
                <a:headEnd type="none" w="med" len="med"/>
                <a:tailEnd type="none" w="med" len="med"/>
              </a:ln>
            </p:spPr>
            <p:txBody>
              <a:bodyPr/>
              <a:p>
                <a:endParaRPr lang="zh-CN" altLang="en-US"/>
              </a:p>
            </p:txBody>
          </p:sp>
        </p:grpSp>
        <p:sp>
          <p:nvSpPr>
            <p:cNvPr id="119818" name="文本框 119817"/>
            <p:cNvSpPr txBox="1"/>
            <p:nvPr/>
          </p:nvSpPr>
          <p:spPr>
            <a:xfrm>
              <a:off x="2653" y="1662"/>
              <a:ext cx="772" cy="408"/>
            </a:xfrm>
            <a:prstGeom prst="rect">
              <a:avLst/>
            </a:prstGeom>
            <a:noFill/>
            <a:ln w="9525">
              <a:noFill/>
            </a:ln>
          </p:spPr>
          <p:txBody>
            <a:bodyPr/>
            <a:p>
              <a:pPr algn="just">
                <a:buClr>
                  <a:schemeClr val="bg1"/>
                </a:buClr>
              </a:pPr>
              <a:r>
                <a:rPr lang="en-US" altLang="zh-CN" sz="2000">
                  <a:latin typeface="Times New Roman" panose="02020603050405020304" pitchFamily="18" charset="0"/>
                </a:rPr>
                <a:t>+Q</a:t>
              </a:r>
              <a:r>
                <a:rPr lang="en-US" altLang="zh-CN" sz="2000" baseline="-25000">
                  <a:latin typeface="Times New Roman" panose="02020603050405020304" pitchFamily="18" charset="0"/>
                </a:rPr>
                <a:t>1</a:t>
              </a:r>
              <a:endParaRPr lang="en-US" altLang="zh-CN" sz="2000" baseline="-25000">
                <a:latin typeface="Arial" panose="020B0604020202020204" pitchFamily="34" charset="0"/>
              </a:endParaRPr>
            </a:p>
          </p:txBody>
        </p:sp>
        <p:sp>
          <p:nvSpPr>
            <p:cNvPr id="119819" name="文本框 119818"/>
            <p:cNvSpPr txBox="1"/>
            <p:nvPr/>
          </p:nvSpPr>
          <p:spPr>
            <a:xfrm>
              <a:off x="3742" y="1706"/>
              <a:ext cx="555" cy="408"/>
            </a:xfrm>
            <a:prstGeom prst="rect">
              <a:avLst/>
            </a:prstGeom>
            <a:noFill/>
            <a:ln w="9525">
              <a:noFill/>
            </a:ln>
          </p:spPr>
          <p:txBody>
            <a:bodyPr/>
            <a:p>
              <a:pPr algn="just">
                <a:buClr>
                  <a:schemeClr val="bg1"/>
                </a:buClr>
              </a:pPr>
              <a:r>
                <a:rPr lang="zh-CN" altLang="en-US" sz="1000" dirty="0">
                  <a:latin typeface="Times New Roman" panose="02020603050405020304" pitchFamily="18" charset="0"/>
                </a:rPr>
                <a:t>－</a:t>
              </a:r>
              <a:r>
                <a:rPr lang="en-US" altLang="zh-CN" sz="2000">
                  <a:latin typeface="Times New Roman" panose="02020603050405020304" pitchFamily="18" charset="0"/>
                </a:rPr>
                <a:t>Q</a:t>
              </a:r>
              <a:r>
                <a:rPr lang="en-US" altLang="zh-CN" sz="2000" baseline="-25000">
                  <a:latin typeface="Times New Roman" panose="02020603050405020304" pitchFamily="18" charset="0"/>
                </a:rPr>
                <a:t>2</a:t>
              </a:r>
              <a:endParaRPr lang="en-US" altLang="zh-CN" sz="2000" baseline="-25000">
                <a:latin typeface="Arial" panose="020B0604020202020204" pitchFamily="34" charset="0"/>
              </a:endParaRPr>
            </a:p>
          </p:txBody>
        </p:sp>
        <p:sp>
          <p:nvSpPr>
            <p:cNvPr id="119820" name="文本框 119819"/>
            <p:cNvSpPr txBox="1"/>
            <p:nvPr/>
          </p:nvSpPr>
          <p:spPr>
            <a:xfrm>
              <a:off x="4297" y="1388"/>
              <a:ext cx="390" cy="409"/>
            </a:xfrm>
            <a:prstGeom prst="rect">
              <a:avLst/>
            </a:prstGeom>
            <a:noFill/>
            <a:ln w="9525">
              <a:noFill/>
            </a:ln>
          </p:spPr>
          <p:txBody>
            <a:bodyPr/>
            <a:p>
              <a:pPr algn="just">
                <a:buClr>
                  <a:schemeClr val="bg1"/>
                </a:buClr>
              </a:pPr>
              <a:r>
                <a:rPr lang="en-US" altLang="zh-CN">
                  <a:latin typeface="Times New Roman" panose="02020603050405020304" pitchFamily="18" charset="0"/>
                </a:rPr>
                <a:t>a</a:t>
              </a:r>
              <a:endParaRPr lang="en-US" altLang="zh-CN">
                <a:latin typeface="Arial" panose="020B0604020202020204" pitchFamily="34" charset="0"/>
              </a:endParaRPr>
            </a:p>
          </p:txBody>
        </p:sp>
        <p:sp>
          <p:nvSpPr>
            <p:cNvPr id="119822" name="文本框 119821"/>
            <p:cNvSpPr txBox="1"/>
            <p:nvPr/>
          </p:nvSpPr>
          <p:spPr>
            <a:xfrm>
              <a:off x="4784" y="1388"/>
              <a:ext cx="390" cy="409"/>
            </a:xfrm>
            <a:prstGeom prst="rect">
              <a:avLst/>
            </a:prstGeom>
            <a:noFill/>
            <a:ln w="9525">
              <a:noFill/>
            </a:ln>
          </p:spPr>
          <p:txBody>
            <a:bodyPr/>
            <a:p>
              <a:pPr algn="just">
                <a:buClr>
                  <a:schemeClr val="bg1"/>
                </a:buClr>
              </a:pPr>
              <a:r>
                <a:rPr lang="en-US" altLang="zh-CN">
                  <a:latin typeface="Times New Roman" panose="02020603050405020304" pitchFamily="18" charset="0"/>
                </a:rPr>
                <a:t>c</a:t>
              </a:r>
              <a:endParaRPr lang="en-US" altLang="zh-CN">
                <a:latin typeface="Arial" panose="020B0604020202020204" pitchFamily="34" charset="0"/>
              </a:endParaRPr>
            </a:p>
          </p:txBody>
        </p:sp>
        <p:sp>
          <p:nvSpPr>
            <p:cNvPr id="119823" name="文本框 119822"/>
            <p:cNvSpPr txBox="1"/>
            <p:nvPr/>
          </p:nvSpPr>
          <p:spPr>
            <a:xfrm>
              <a:off x="5103" y="1661"/>
              <a:ext cx="390" cy="409"/>
            </a:xfrm>
            <a:prstGeom prst="rect">
              <a:avLst/>
            </a:prstGeom>
            <a:noFill/>
            <a:ln w="9525">
              <a:noFill/>
            </a:ln>
          </p:spPr>
          <p:txBody>
            <a:bodyPr/>
            <a:p>
              <a:pPr algn="just">
                <a:buClr>
                  <a:schemeClr val="bg1"/>
                </a:buClr>
              </a:pPr>
              <a:r>
                <a:rPr lang="en-US" altLang="zh-CN">
                  <a:latin typeface="Times New Roman" panose="02020603050405020304" pitchFamily="18" charset="0"/>
                </a:rPr>
                <a:t>E</a:t>
              </a:r>
              <a:endParaRPr lang="en-US" altLang="zh-CN">
                <a:latin typeface="Arial" panose="020B0604020202020204" pitchFamily="34" charset="0"/>
              </a:endParaRPr>
            </a:p>
          </p:txBody>
        </p:sp>
        <p:sp>
          <p:nvSpPr>
            <p:cNvPr id="119826" name="直接连接符 119825"/>
            <p:cNvSpPr/>
            <p:nvPr/>
          </p:nvSpPr>
          <p:spPr>
            <a:xfrm>
              <a:off x="4102" y="1616"/>
              <a:ext cx="1170" cy="0"/>
            </a:xfrm>
            <a:prstGeom prst="line">
              <a:avLst/>
            </a:prstGeom>
            <a:ln w="9525" cap="flat" cmpd="sng">
              <a:solidFill>
                <a:srgbClr val="000000"/>
              </a:solidFill>
              <a:prstDash val="dash"/>
              <a:headEnd type="none" w="med" len="med"/>
              <a:tailEnd type="none" w="med" len="med"/>
            </a:ln>
          </p:spPr>
        </p:sp>
        <p:sp>
          <p:nvSpPr>
            <p:cNvPr id="119828" name="椭圆 119827"/>
            <p:cNvSpPr/>
            <p:nvPr/>
          </p:nvSpPr>
          <p:spPr>
            <a:xfrm>
              <a:off x="4649" y="1616"/>
              <a:ext cx="46" cy="45"/>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119829" name="椭圆 119828"/>
            <p:cNvSpPr/>
            <p:nvPr/>
          </p:nvSpPr>
          <p:spPr>
            <a:xfrm>
              <a:off x="4332" y="1616"/>
              <a:ext cx="45" cy="45"/>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sp>
          <p:nvSpPr>
            <p:cNvPr id="119830" name="椭圆 119829"/>
            <p:cNvSpPr/>
            <p:nvPr/>
          </p:nvSpPr>
          <p:spPr>
            <a:xfrm>
              <a:off x="4876" y="1616"/>
              <a:ext cx="45" cy="45"/>
            </a:xfrm>
            <a:prstGeom prst="ellipse">
              <a:avLst/>
            </a:prstGeom>
            <a:solidFill>
              <a:schemeClr val="accent1"/>
            </a:solidFill>
            <a:ln w="9525" cap="flat" cmpd="sng">
              <a:solidFill>
                <a:schemeClr val="tx1"/>
              </a:solidFill>
              <a:prstDash val="solid"/>
              <a:headEnd type="none" w="med" len="med"/>
              <a:tailEnd type="none" w="med" len="med"/>
            </a:ln>
          </p:spPr>
          <p:txBody>
            <a:bodyPr/>
            <a:p>
              <a:endParaRPr lang="zh-CN" altLang="en-US"/>
            </a:p>
          </p:txBody>
        </p:sp>
      </p:grpSp>
      <p:sp>
        <p:nvSpPr>
          <p:cNvPr id="119833" name="文本框 119832"/>
          <p:cNvSpPr txBox="1"/>
          <p:nvPr/>
        </p:nvSpPr>
        <p:spPr>
          <a:xfrm>
            <a:off x="611188" y="549275"/>
            <a:ext cx="8532812" cy="1160463"/>
          </a:xfrm>
          <a:prstGeom prst="rect">
            <a:avLst/>
          </a:prstGeom>
          <a:noFill/>
          <a:ln w="9525">
            <a:noFill/>
          </a:ln>
        </p:spPr>
        <p:txBody>
          <a:bodyPr>
            <a:spAutoFit/>
          </a:bodyPr>
          <a:p>
            <a:pPr>
              <a:spcBef>
                <a:spcPct val="50000"/>
              </a:spcBef>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3  </a:t>
            </a:r>
            <a:r>
              <a:rPr lang="zh-CN" altLang="en-US" sz="2800" b="1" dirty="0">
                <a:solidFill>
                  <a:schemeClr val="tx2"/>
                </a:solidFill>
                <a:latin typeface="Arial" panose="020B0604020202020204" pitchFamily="34" charset="0"/>
              </a:rPr>
              <a:t>如图所示</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空间有正电荷</a:t>
            </a:r>
            <a:r>
              <a:rPr lang="en-US" altLang="zh-CN" sz="2800" b="1">
                <a:solidFill>
                  <a:schemeClr val="tx2"/>
                </a:solidFill>
                <a:latin typeface="Arial" panose="020B0604020202020204" pitchFamily="34" charset="0"/>
              </a:rPr>
              <a:t>Q</a:t>
            </a:r>
            <a:r>
              <a:rPr lang="en-US" altLang="zh-CN" sz="2800" b="1" baseline="-25000">
                <a:solidFill>
                  <a:schemeClr val="tx2"/>
                </a:solidFill>
                <a:latin typeface="Arial" panose="020B0604020202020204" pitchFamily="34" charset="0"/>
              </a:rPr>
              <a:t>1 </a:t>
            </a:r>
            <a:r>
              <a:rPr lang="zh-CN" altLang="en-US" sz="2800" b="1" dirty="0">
                <a:solidFill>
                  <a:schemeClr val="tx2"/>
                </a:solidFill>
                <a:latin typeface="Arial" panose="020B0604020202020204" pitchFamily="34" charset="0"/>
              </a:rPr>
              <a:t>和负</a:t>
            </a:r>
            <a:r>
              <a:rPr lang="en-US" altLang="zh-CN" sz="2800" b="1" dirty="0">
                <a:solidFill>
                  <a:schemeClr val="tx2"/>
                </a:solidFill>
                <a:latin typeface="Arial" panose="020B0604020202020204" pitchFamily="34" charset="0"/>
              </a:rPr>
              <a:t>Q2 .  </a:t>
            </a:r>
            <a:r>
              <a:rPr lang="zh-CN" altLang="en-US" sz="2800" b="1" dirty="0">
                <a:solidFill>
                  <a:schemeClr val="tx2"/>
                </a:solidFill>
                <a:latin typeface="Arial" panose="020B0604020202020204" pitchFamily="34" charset="0"/>
              </a:rPr>
              <a:t>已知连</a:t>
            </a:r>
            <a:endParaRPr lang="zh-CN" altLang="en-US" sz="2800" b="1" dirty="0">
              <a:solidFill>
                <a:schemeClr val="tx2"/>
              </a:solidFill>
              <a:latin typeface="Arial" panose="020B0604020202020204" pitchFamily="34" charset="0"/>
            </a:endParaRPr>
          </a:p>
          <a:p>
            <a:pPr>
              <a:spcBef>
                <a:spcPct val="50000"/>
              </a:spcBef>
              <a:buClr>
                <a:schemeClr val="bg1"/>
              </a:buClr>
            </a:pPr>
            <a:r>
              <a:rPr lang="zh-CN" altLang="en-US" sz="2800" b="1" dirty="0">
                <a:solidFill>
                  <a:schemeClr val="tx2"/>
                </a:solidFill>
                <a:latin typeface="Arial" panose="020B0604020202020204" pitchFamily="34" charset="0"/>
              </a:rPr>
              <a:t>线上</a:t>
            </a:r>
            <a:r>
              <a:rPr lang="en-US" altLang="zh-CN" sz="2800" b="1" dirty="0">
                <a:solidFill>
                  <a:schemeClr val="tx2"/>
                </a:solidFill>
                <a:latin typeface="Arial" panose="020B0604020202020204" pitchFamily="34" charset="0"/>
              </a:rPr>
              <a:t>b</a:t>
            </a:r>
            <a:r>
              <a:rPr lang="zh-CN" altLang="en-US" sz="2800" b="1" dirty="0">
                <a:solidFill>
                  <a:schemeClr val="tx2"/>
                </a:solidFill>
                <a:latin typeface="Arial" panose="020B0604020202020204" pitchFamily="34" charset="0"/>
              </a:rPr>
              <a:t>点的场强为零</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则</a:t>
            </a:r>
            <a:r>
              <a:rPr lang="en-US" altLang="zh-CN" sz="2800" b="1" dirty="0">
                <a:solidFill>
                  <a:schemeClr val="tx2"/>
                </a:solidFill>
                <a:latin typeface="Arial" panose="020B0604020202020204" pitchFamily="34" charset="0"/>
              </a:rPr>
              <a:t>a</a:t>
            </a:r>
            <a:r>
              <a:rPr lang="zh-CN" altLang="en-US" sz="2800" b="1" dirty="0">
                <a:solidFill>
                  <a:schemeClr val="tx2"/>
                </a:solidFill>
                <a:latin typeface="Arial" panose="020B0604020202020204" pitchFamily="34" charset="0"/>
              </a:rPr>
              <a:t>点的场强方向为</a:t>
            </a:r>
            <a:endParaRPr lang="zh-CN" altLang="en-US" sz="2800" b="1">
              <a:solidFill>
                <a:schemeClr val="tx2"/>
              </a:solidFill>
              <a:latin typeface="Arial" panose="020B0604020202020204" pitchFamily="34" charset="0"/>
            </a:endParaRPr>
          </a:p>
        </p:txBody>
      </p:sp>
      <p:sp>
        <p:nvSpPr>
          <p:cNvPr id="119835" name="文本框 119834"/>
          <p:cNvSpPr txBox="1"/>
          <p:nvPr/>
        </p:nvSpPr>
        <p:spPr>
          <a:xfrm>
            <a:off x="755650" y="1989138"/>
            <a:ext cx="3744913" cy="366712"/>
          </a:xfrm>
          <a:prstGeom prst="rect">
            <a:avLst/>
          </a:prstGeom>
          <a:noFill/>
          <a:ln w="9525">
            <a:noFill/>
          </a:ln>
        </p:spPr>
        <p:txBody>
          <a:bodyPr>
            <a:spAutoFit/>
          </a:bodyPr>
          <a:p>
            <a:pPr>
              <a:spcBef>
                <a:spcPct val="50000"/>
              </a:spcBef>
              <a:buClr>
                <a:schemeClr val="bg1"/>
              </a:buClr>
            </a:pPr>
            <a:endParaRPr dirty="0">
              <a:latin typeface="Arial" panose="020B0604020202020204" pitchFamily="34" charset="0"/>
            </a:endParaRPr>
          </a:p>
        </p:txBody>
      </p:sp>
      <p:sp>
        <p:nvSpPr>
          <p:cNvPr id="119836" name="文本框 119835"/>
          <p:cNvSpPr txBox="1"/>
          <p:nvPr/>
        </p:nvSpPr>
        <p:spPr>
          <a:xfrm>
            <a:off x="684213" y="1778000"/>
            <a:ext cx="7446962" cy="2227263"/>
          </a:xfrm>
          <a:prstGeom prst="rect">
            <a:avLst/>
          </a:prstGeom>
          <a:noFill/>
          <a:ln w="9525">
            <a:noFill/>
          </a:ln>
        </p:spPr>
        <p:txBody>
          <a:bodyPr wrap="none" anchor="t">
            <a:spAutoFit/>
          </a:bodyPr>
          <a:p>
            <a:pPr>
              <a:buClr>
                <a:schemeClr val="bg1"/>
              </a:buClr>
            </a:pPr>
            <a:endParaRPr lang="en-US" altLang="zh-CN" sz="2800" b="1" dirty="0">
              <a:latin typeface="Arial" panose="020B0604020202020204" pitchFamily="34" charset="0"/>
            </a:endParaRPr>
          </a:p>
          <a:p>
            <a:pPr>
              <a:buClr>
                <a:schemeClr val="bg1"/>
              </a:buClr>
            </a:pPr>
            <a:r>
              <a:rPr lang="en-US" altLang="zh-CN" sz="2800" b="1" dirty="0">
                <a:solidFill>
                  <a:srgbClr val="0000FF"/>
                </a:solidFill>
                <a:latin typeface="Arial" panose="020B0604020202020204" pitchFamily="34" charset="0"/>
              </a:rPr>
              <a:t>A  </a:t>
            </a:r>
            <a:r>
              <a:rPr lang="zh-CN" altLang="en-US" sz="2800" b="1" dirty="0">
                <a:solidFill>
                  <a:srgbClr val="0000FF"/>
                </a:solidFill>
                <a:latin typeface="Arial" panose="020B0604020202020204" pitchFamily="34" charset="0"/>
              </a:rPr>
              <a:t>向左</a:t>
            </a:r>
            <a:endParaRPr lang="zh-CN" altLang="en-US" sz="2800" b="1" dirty="0">
              <a:solidFill>
                <a:srgbClr val="0000FF"/>
              </a:solidFill>
              <a:latin typeface="Arial" panose="020B0604020202020204" pitchFamily="34" charset="0"/>
            </a:endParaRPr>
          </a:p>
          <a:p>
            <a:pPr>
              <a:buClr>
                <a:schemeClr val="bg1"/>
              </a:buClr>
            </a:pPr>
            <a:r>
              <a:rPr lang="en-US" altLang="zh-CN" sz="2800" b="1" dirty="0">
                <a:solidFill>
                  <a:srgbClr val="0000FF"/>
                </a:solidFill>
                <a:latin typeface="Arial" panose="020B0604020202020204" pitchFamily="34" charset="0"/>
              </a:rPr>
              <a:t>B  </a:t>
            </a:r>
            <a:r>
              <a:rPr lang="zh-CN" altLang="en-US" sz="2800" b="1" dirty="0">
                <a:solidFill>
                  <a:srgbClr val="0000FF"/>
                </a:solidFill>
                <a:latin typeface="Arial" panose="020B0604020202020204" pitchFamily="34" charset="0"/>
              </a:rPr>
              <a:t>向右</a:t>
            </a:r>
            <a:endParaRPr lang="zh-CN" altLang="en-US" sz="2800" b="1" dirty="0">
              <a:solidFill>
                <a:srgbClr val="0000FF"/>
              </a:solidFill>
              <a:latin typeface="Arial" panose="020B0604020202020204" pitchFamily="34" charset="0"/>
            </a:endParaRPr>
          </a:p>
          <a:p>
            <a:pPr>
              <a:buClr>
                <a:schemeClr val="bg1"/>
              </a:buClr>
            </a:pPr>
            <a:r>
              <a:rPr lang="en-US" altLang="zh-CN" sz="2800" b="1" dirty="0">
                <a:solidFill>
                  <a:srgbClr val="0000FF"/>
                </a:solidFill>
                <a:latin typeface="Arial" panose="020B0604020202020204" pitchFamily="34" charset="0"/>
              </a:rPr>
              <a:t>C  </a:t>
            </a:r>
            <a:r>
              <a:rPr lang="zh-CN" altLang="en-US" sz="2800" b="1" dirty="0">
                <a:solidFill>
                  <a:srgbClr val="0000FF"/>
                </a:solidFill>
                <a:latin typeface="Arial" panose="020B0604020202020204" pitchFamily="34" charset="0"/>
              </a:rPr>
              <a:t>可能向左也可能向右</a:t>
            </a:r>
            <a:endParaRPr lang="zh-CN" altLang="en-US" sz="2800" b="1">
              <a:solidFill>
                <a:srgbClr val="0000FF"/>
              </a:solidFill>
              <a:latin typeface="Arial" panose="020B0604020202020204" pitchFamily="34" charset="0"/>
            </a:endParaRPr>
          </a:p>
          <a:p>
            <a:pPr>
              <a:buClr>
                <a:schemeClr val="bg1"/>
              </a:buClr>
            </a:pPr>
            <a:r>
              <a:rPr lang="en-US" altLang="zh-CN" sz="2800" b="1" dirty="0">
                <a:solidFill>
                  <a:srgbClr val="0000FF"/>
                </a:solidFill>
                <a:latin typeface="Arial" panose="020B0604020202020204" pitchFamily="34" charset="0"/>
              </a:rPr>
              <a:t>D  </a:t>
            </a:r>
            <a:r>
              <a:rPr lang="zh-CN" altLang="en-US" sz="2800" b="1" dirty="0">
                <a:solidFill>
                  <a:srgbClr val="0000FF"/>
                </a:solidFill>
                <a:latin typeface="Arial" panose="020B0604020202020204" pitchFamily="34" charset="0"/>
              </a:rPr>
              <a:t>与</a:t>
            </a:r>
            <a:r>
              <a:rPr lang="en-US" altLang="zh-CN" sz="2800" b="1" dirty="0">
                <a:solidFill>
                  <a:srgbClr val="0000FF"/>
                </a:solidFill>
                <a:latin typeface="Arial" panose="020B0604020202020204" pitchFamily="34" charset="0"/>
              </a:rPr>
              <a:t>b</a:t>
            </a:r>
            <a:r>
              <a:rPr lang="zh-CN" altLang="en-US" sz="2800" b="1" dirty="0">
                <a:solidFill>
                  <a:srgbClr val="0000FF"/>
                </a:solidFill>
                <a:latin typeface="Arial" panose="020B0604020202020204" pitchFamily="34" charset="0"/>
              </a:rPr>
              <a:t>点到</a:t>
            </a:r>
            <a:r>
              <a:rPr lang="en-US" altLang="zh-CN" sz="2800" b="1">
                <a:solidFill>
                  <a:srgbClr val="0000FF"/>
                </a:solidFill>
                <a:latin typeface="Arial" panose="020B0604020202020204" pitchFamily="34" charset="0"/>
              </a:rPr>
              <a:t>Q</a:t>
            </a:r>
            <a:r>
              <a:rPr lang="en-US" altLang="zh-CN" sz="2800" b="1" baseline="-25000">
                <a:solidFill>
                  <a:srgbClr val="0000FF"/>
                </a:solidFill>
                <a:latin typeface="Arial" panose="020B0604020202020204" pitchFamily="34" charset="0"/>
              </a:rPr>
              <a:t>2</a:t>
            </a:r>
            <a:r>
              <a:rPr lang="zh-CN" altLang="en-US" sz="2800" b="1" dirty="0">
                <a:solidFill>
                  <a:srgbClr val="0000FF"/>
                </a:solidFill>
                <a:latin typeface="Arial" panose="020B0604020202020204" pitchFamily="34" charset="0"/>
              </a:rPr>
              <a:t>的距离跟</a:t>
            </a:r>
            <a:r>
              <a:rPr lang="en-US" altLang="zh-CN" sz="2800" b="1">
                <a:solidFill>
                  <a:srgbClr val="0000FF"/>
                </a:solidFill>
                <a:latin typeface="Arial" panose="020B0604020202020204" pitchFamily="34" charset="0"/>
              </a:rPr>
              <a:t>Q</a:t>
            </a:r>
            <a:r>
              <a:rPr lang="en-US" altLang="zh-CN" sz="2800" b="1" baseline="-25000">
                <a:solidFill>
                  <a:srgbClr val="0000FF"/>
                </a:solidFill>
                <a:latin typeface="Arial" panose="020B0604020202020204" pitchFamily="34" charset="0"/>
              </a:rPr>
              <a:t>1</a:t>
            </a:r>
            <a:r>
              <a:rPr lang="zh-CN" altLang="en-US" sz="2800" b="1" dirty="0">
                <a:solidFill>
                  <a:srgbClr val="0000FF"/>
                </a:solidFill>
                <a:latin typeface="Arial" panose="020B0604020202020204" pitchFamily="34" charset="0"/>
              </a:rPr>
              <a:t>、</a:t>
            </a:r>
            <a:r>
              <a:rPr lang="en-US" altLang="zh-CN" sz="2800" b="1">
                <a:solidFill>
                  <a:srgbClr val="0000FF"/>
                </a:solidFill>
                <a:latin typeface="Arial" panose="020B0604020202020204" pitchFamily="34" charset="0"/>
              </a:rPr>
              <a:t>Q</a:t>
            </a:r>
            <a:r>
              <a:rPr lang="en-US" altLang="zh-CN" sz="2800" b="1" baseline="-25000">
                <a:solidFill>
                  <a:srgbClr val="0000FF"/>
                </a:solidFill>
                <a:latin typeface="Arial" panose="020B0604020202020204" pitchFamily="34" charset="0"/>
              </a:rPr>
              <a:t>2</a:t>
            </a:r>
            <a:r>
              <a:rPr lang="zh-CN" altLang="en-US" sz="2800" b="1" dirty="0">
                <a:solidFill>
                  <a:srgbClr val="0000FF"/>
                </a:solidFill>
                <a:latin typeface="Arial" panose="020B0604020202020204" pitchFamily="34" charset="0"/>
              </a:rPr>
              <a:t>距离的比值有关</a:t>
            </a:r>
            <a:endParaRPr lang="zh-CN" altLang="en-US" sz="2800" b="1" baseline="-25000" dirty="0">
              <a:solidFill>
                <a:srgbClr val="0000FF"/>
              </a:solidFill>
              <a:latin typeface="Arial" panose="020B0604020202020204" pitchFamily="34" charset="0"/>
            </a:endParaRPr>
          </a:p>
        </p:txBody>
      </p:sp>
      <p:sp>
        <p:nvSpPr>
          <p:cNvPr id="119838" name="文本框 119837"/>
          <p:cNvSpPr txBox="1"/>
          <p:nvPr/>
        </p:nvSpPr>
        <p:spPr>
          <a:xfrm>
            <a:off x="755650" y="3933825"/>
            <a:ext cx="7845425" cy="2227263"/>
          </a:xfrm>
          <a:prstGeom prst="rect">
            <a:avLst/>
          </a:prstGeom>
          <a:noFill/>
          <a:ln w="9525">
            <a:noFill/>
          </a:ln>
        </p:spPr>
        <p:txBody>
          <a:bodyPr wrap="none" anchor="t">
            <a:spAutoFit/>
          </a:bodyPr>
          <a:p>
            <a:pPr>
              <a:buClr>
                <a:schemeClr val="bg1"/>
              </a:buClr>
            </a:pPr>
            <a:r>
              <a:rPr lang="zh-CN" altLang="en-US" sz="2800" dirty="0">
                <a:solidFill>
                  <a:srgbClr val="FF0066"/>
                </a:solidFill>
                <a:latin typeface="Arial" panose="020B0604020202020204" pitchFamily="34" charset="0"/>
              </a:rPr>
              <a:t>解析：</a:t>
            </a:r>
            <a:r>
              <a:rPr lang="en-US" altLang="zh-CN" sz="2800" dirty="0">
                <a:solidFill>
                  <a:srgbClr val="990000"/>
                </a:solidFill>
                <a:latin typeface="Arial" panose="020B0604020202020204" pitchFamily="34" charset="0"/>
              </a:rPr>
              <a:t>b</a:t>
            </a:r>
            <a:r>
              <a:rPr lang="zh-CN" altLang="en-US" sz="2800" dirty="0">
                <a:solidFill>
                  <a:srgbClr val="990000"/>
                </a:solidFill>
                <a:latin typeface="Arial" panose="020B0604020202020204" pitchFamily="34" charset="0"/>
              </a:rPr>
              <a:t>点场强为零，表明</a:t>
            </a:r>
            <a:r>
              <a:rPr lang="en-US" altLang="zh-CN" sz="2800" dirty="0">
                <a:solidFill>
                  <a:srgbClr val="990000"/>
                </a:solidFill>
                <a:latin typeface="Arial" panose="020B0604020202020204" pitchFamily="34" charset="0"/>
              </a:rPr>
              <a:t>Q1</a:t>
            </a:r>
            <a:r>
              <a:rPr lang="zh-CN" altLang="en-US" sz="2800" dirty="0">
                <a:solidFill>
                  <a:srgbClr val="990000"/>
                </a:solidFill>
                <a:latin typeface="Arial" panose="020B0604020202020204" pitchFamily="34" charset="0"/>
              </a:rPr>
              <a:t>在</a:t>
            </a:r>
            <a:r>
              <a:rPr lang="en-US" altLang="zh-CN" sz="2800" dirty="0">
                <a:solidFill>
                  <a:srgbClr val="990000"/>
                </a:solidFill>
                <a:latin typeface="Arial" panose="020B0604020202020204" pitchFamily="34" charset="0"/>
              </a:rPr>
              <a:t>b</a:t>
            </a:r>
            <a:r>
              <a:rPr lang="zh-CN" altLang="en-US" sz="2800" dirty="0">
                <a:solidFill>
                  <a:srgbClr val="990000"/>
                </a:solidFill>
                <a:latin typeface="Arial" panose="020B0604020202020204" pitchFamily="34" charset="0"/>
              </a:rPr>
              <a:t>点建立的向右的</a:t>
            </a:r>
            <a:endParaRPr lang="zh-CN" altLang="en-US" sz="2800" dirty="0">
              <a:solidFill>
                <a:srgbClr val="990000"/>
              </a:solidFill>
              <a:latin typeface="Arial" panose="020B0604020202020204" pitchFamily="34" charset="0"/>
            </a:endParaRPr>
          </a:p>
          <a:p>
            <a:pPr>
              <a:buClr>
                <a:schemeClr val="bg1"/>
              </a:buClr>
            </a:pPr>
            <a:r>
              <a:rPr lang="zh-CN" altLang="en-US" sz="2800" dirty="0">
                <a:solidFill>
                  <a:srgbClr val="990000"/>
                </a:solidFill>
                <a:latin typeface="Arial" panose="020B0604020202020204" pitchFamily="34" charset="0"/>
              </a:rPr>
              <a:t>场强跟</a:t>
            </a:r>
            <a:r>
              <a:rPr lang="en-US" altLang="zh-CN" sz="2800" dirty="0">
                <a:solidFill>
                  <a:srgbClr val="990000"/>
                </a:solidFill>
                <a:latin typeface="Arial" panose="020B0604020202020204" pitchFamily="34" charset="0"/>
              </a:rPr>
              <a:t>Q2</a:t>
            </a:r>
            <a:r>
              <a:rPr lang="zh-CN" altLang="en-US" sz="2800" dirty="0">
                <a:solidFill>
                  <a:srgbClr val="990000"/>
                </a:solidFill>
                <a:latin typeface="Arial" panose="020B0604020202020204" pitchFamily="34" charset="0"/>
              </a:rPr>
              <a:t>在</a:t>
            </a:r>
            <a:r>
              <a:rPr lang="en-US" altLang="zh-CN" sz="2800" dirty="0">
                <a:solidFill>
                  <a:srgbClr val="990000"/>
                </a:solidFill>
                <a:latin typeface="Arial" panose="020B0604020202020204" pitchFamily="34" charset="0"/>
              </a:rPr>
              <a:t>b</a:t>
            </a:r>
            <a:r>
              <a:rPr lang="zh-CN" altLang="en-US" sz="2800" dirty="0">
                <a:solidFill>
                  <a:srgbClr val="990000"/>
                </a:solidFill>
                <a:latin typeface="Arial" panose="020B0604020202020204" pitchFamily="34" charset="0"/>
              </a:rPr>
              <a:t>点建立的向左的场强大小相等。</a:t>
            </a:r>
            <a:endParaRPr lang="zh-CN" altLang="en-US" sz="2800" dirty="0">
              <a:solidFill>
                <a:srgbClr val="990000"/>
              </a:solidFill>
              <a:latin typeface="Arial" panose="020B0604020202020204" pitchFamily="34" charset="0"/>
            </a:endParaRPr>
          </a:p>
          <a:p>
            <a:pPr>
              <a:buClr>
                <a:schemeClr val="bg1"/>
              </a:buClr>
            </a:pPr>
            <a:r>
              <a:rPr lang="zh-CN" altLang="en-US" sz="2800" dirty="0">
                <a:solidFill>
                  <a:srgbClr val="990000"/>
                </a:solidFill>
                <a:latin typeface="Arial" panose="020B0604020202020204" pitchFamily="34" charset="0"/>
              </a:rPr>
              <a:t>把</a:t>
            </a:r>
            <a:r>
              <a:rPr lang="en-US" altLang="zh-CN" sz="2800" dirty="0">
                <a:solidFill>
                  <a:srgbClr val="990000"/>
                </a:solidFill>
                <a:latin typeface="Arial" panose="020B0604020202020204" pitchFamily="34" charset="0"/>
              </a:rPr>
              <a:t>a</a:t>
            </a:r>
            <a:r>
              <a:rPr lang="zh-CN" altLang="en-US" sz="2800" dirty="0">
                <a:solidFill>
                  <a:srgbClr val="990000"/>
                </a:solidFill>
                <a:latin typeface="Arial" panose="020B0604020202020204" pitchFamily="34" charset="0"/>
              </a:rPr>
              <a:t>点外推到       </a:t>
            </a:r>
            <a:r>
              <a:rPr lang="en-US" altLang="zh-CN" sz="2800">
                <a:solidFill>
                  <a:srgbClr val="990000"/>
                </a:solidFill>
                <a:latin typeface="Arial" panose="020B0604020202020204" pitchFamily="34" charset="0"/>
              </a:rPr>
              <a:t>Q</a:t>
            </a:r>
            <a:r>
              <a:rPr lang="en-US" altLang="zh-CN" sz="2800" baseline="-25000">
                <a:solidFill>
                  <a:srgbClr val="990000"/>
                </a:solidFill>
                <a:latin typeface="Arial" panose="020B0604020202020204" pitchFamily="34" charset="0"/>
              </a:rPr>
              <a:t>2</a:t>
            </a:r>
            <a:r>
              <a:rPr lang="zh-CN" altLang="en-US" sz="2800" dirty="0">
                <a:solidFill>
                  <a:srgbClr val="990000"/>
                </a:solidFill>
                <a:latin typeface="Arial" panose="020B0604020202020204" pitchFamily="34" charset="0"/>
              </a:rPr>
              <a:t>，显然</a:t>
            </a:r>
            <a:r>
              <a:rPr lang="en-US" altLang="zh-CN" sz="2800" dirty="0">
                <a:solidFill>
                  <a:srgbClr val="990000"/>
                </a:solidFill>
                <a:latin typeface="Arial" panose="020B0604020202020204" pitchFamily="34" charset="0"/>
              </a:rPr>
              <a:t>Q2</a:t>
            </a:r>
            <a:r>
              <a:rPr lang="zh-CN" altLang="en-US" sz="2800" dirty="0">
                <a:solidFill>
                  <a:srgbClr val="990000"/>
                </a:solidFill>
                <a:latin typeface="Arial" panose="020B0604020202020204" pitchFamily="34" charset="0"/>
              </a:rPr>
              <a:t>在</a:t>
            </a:r>
            <a:r>
              <a:rPr lang="en-US" altLang="zh-CN" sz="2800" dirty="0">
                <a:solidFill>
                  <a:srgbClr val="990000"/>
                </a:solidFill>
                <a:latin typeface="Arial" panose="020B0604020202020204" pitchFamily="34" charset="0"/>
              </a:rPr>
              <a:t>b</a:t>
            </a:r>
            <a:r>
              <a:rPr lang="zh-CN" altLang="en-US" sz="2800" dirty="0">
                <a:solidFill>
                  <a:srgbClr val="990000"/>
                </a:solidFill>
                <a:latin typeface="Arial" panose="020B0604020202020204" pitchFamily="34" charset="0"/>
              </a:rPr>
              <a:t>点建立的向左的</a:t>
            </a:r>
            <a:endParaRPr lang="zh-CN" altLang="en-US" sz="2800" dirty="0">
              <a:solidFill>
                <a:srgbClr val="990000"/>
              </a:solidFill>
              <a:latin typeface="Arial" panose="020B0604020202020204" pitchFamily="34" charset="0"/>
            </a:endParaRPr>
          </a:p>
          <a:p>
            <a:pPr>
              <a:buClr>
                <a:schemeClr val="bg1"/>
              </a:buClr>
            </a:pPr>
            <a:r>
              <a:rPr lang="zh-CN" altLang="en-US" sz="2800" dirty="0">
                <a:solidFill>
                  <a:srgbClr val="990000"/>
                </a:solidFill>
                <a:latin typeface="Arial" panose="020B0604020202020204" pitchFamily="34" charset="0"/>
              </a:rPr>
              <a:t>场强大于</a:t>
            </a:r>
            <a:r>
              <a:rPr lang="en-US" altLang="zh-CN" sz="2800" b="1" dirty="0">
                <a:solidFill>
                  <a:srgbClr val="990000"/>
                </a:solidFill>
                <a:latin typeface="Arial" panose="020B0604020202020204" pitchFamily="34" charset="0"/>
              </a:rPr>
              <a:t>Q1</a:t>
            </a:r>
            <a:r>
              <a:rPr lang="zh-CN" altLang="en-US" sz="2800" b="1" dirty="0">
                <a:solidFill>
                  <a:srgbClr val="990000"/>
                </a:solidFill>
                <a:latin typeface="Arial" panose="020B0604020202020204" pitchFamily="34" charset="0"/>
              </a:rPr>
              <a:t>在</a:t>
            </a:r>
            <a:r>
              <a:rPr lang="en-US" altLang="zh-CN" sz="2800" b="1" dirty="0">
                <a:solidFill>
                  <a:srgbClr val="990000"/>
                </a:solidFill>
                <a:latin typeface="Arial" panose="020B0604020202020204" pitchFamily="34" charset="0"/>
              </a:rPr>
              <a:t>b</a:t>
            </a:r>
            <a:r>
              <a:rPr lang="zh-CN" altLang="en-US" sz="2800" b="1" dirty="0">
                <a:solidFill>
                  <a:srgbClr val="990000"/>
                </a:solidFill>
                <a:latin typeface="Arial" panose="020B0604020202020204" pitchFamily="34" charset="0"/>
              </a:rPr>
              <a:t>点建立的向右的场强</a:t>
            </a:r>
            <a:endParaRPr lang="zh-CN" altLang="en-US" sz="2800" b="1" dirty="0">
              <a:solidFill>
                <a:srgbClr val="990000"/>
              </a:solidFill>
              <a:latin typeface="Arial" panose="020B0604020202020204" pitchFamily="34" charset="0"/>
            </a:endParaRPr>
          </a:p>
          <a:p>
            <a:pPr>
              <a:buClr>
                <a:schemeClr val="bg1"/>
              </a:buClr>
            </a:pPr>
            <a:r>
              <a:rPr lang="zh-CN" altLang="en-US" sz="2800" dirty="0">
                <a:solidFill>
                  <a:srgbClr val="990000"/>
                </a:solidFill>
                <a:latin typeface="Arial" panose="020B0604020202020204" pitchFamily="34" charset="0"/>
              </a:rPr>
              <a:t>所以</a:t>
            </a:r>
            <a:r>
              <a:rPr lang="en-US" altLang="zh-CN" sz="2800" dirty="0">
                <a:solidFill>
                  <a:srgbClr val="990000"/>
                </a:solidFill>
                <a:latin typeface="Arial" panose="020B0604020202020204" pitchFamily="34" charset="0"/>
              </a:rPr>
              <a:t>a</a:t>
            </a:r>
            <a:r>
              <a:rPr lang="zh-CN" altLang="en-US" sz="2800" dirty="0">
                <a:solidFill>
                  <a:srgbClr val="990000"/>
                </a:solidFill>
                <a:latin typeface="Arial" panose="020B0604020202020204" pitchFamily="34" charset="0"/>
              </a:rPr>
              <a:t>点场强方向向左。</a:t>
            </a:r>
            <a:endParaRPr lang="zh-CN" altLang="en-US" sz="2800">
              <a:solidFill>
                <a:srgbClr val="990000"/>
              </a:solidFill>
              <a:latin typeface="Arial" panose="020B0604020202020204" pitchFamily="34" charset="0"/>
            </a:endParaRPr>
          </a:p>
        </p:txBody>
      </p:sp>
      <p:sp>
        <p:nvSpPr>
          <p:cNvPr id="119839" name="直接连接符 119838"/>
          <p:cNvSpPr/>
          <p:nvPr/>
        </p:nvSpPr>
        <p:spPr>
          <a:xfrm>
            <a:off x="2916238" y="5084763"/>
            <a:ext cx="503237" cy="0"/>
          </a:xfrm>
          <a:prstGeom prst="line">
            <a:avLst/>
          </a:prstGeom>
          <a:ln w="28575" cap="flat" cmpd="sng">
            <a:solidFill>
              <a:schemeClr val="tx1"/>
            </a:solidFill>
            <a:prstDash val="solid"/>
            <a:headEnd type="none" w="med" len="med"/>
            <a:tailEnd type="triangle" w="med" len="med"/>
          </a:ln>
        </p:spPr>
      </p:sp>
      <p:sp>
        <p:nvSpPr>
          <p:cNvPr id="119840" name="横卷形 119839"/>
          <p:cNvSpPr/>
          <p:nvPr/>
        </p:nvSpPr>
        <p:spPr>
          <a:xfrm>
            <a:off x="1116013" y="5976938"/>
            <a:ext cx="7272337" cy="908050"/>
          </a:xfrm>
          <a:prstGeom prst="horizontalScroll">
            <a:avLst>
              <a:gd name="adj" fmla="val 250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0000FF"/>
                </a:solidFill>
                <a:latin typeface="Arial" panose="020B0604020202020204" pitchFamily="34" charset="0"/>
              </a:rPr>
              <a:t>将问题推向极端</a:t>
            </a:r>
            <a:r>
              <a:rPr lang="en-US" altLang="zh-CN" sz="2400" b="1">
                <a:solidFill>
                  <a:srgbClr val="0000FF"/>
                </a:solidFill>
                <a:latin typeface="Arial" panose="020B0604020202020204" pitchFamily="34" charset="0"/>
              </a:rPr>
              <a:t>,</a:t>
            </a:r>
            <a:r>
              <a:rPr lang="zh-CN" altLang="en-US" sz="2400" b="1" dirty="0">
                <a:solidFill>
                  <a:srgbClr val="FF0000"/>
                </a:solidFill>
                <a:latin typeface="Arial" panose="020B0604020202020204" pitchFamily="34" charset="0"/>
              </a:rPr>
              <a:t>极限值下一般规律的表现</a:t>
            </a:r>
            <a:endParaRPr lang="zh-CN" altLang="en-US" sz="2400" b="1"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98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9840"/>
                                        </p:tgtEl>
                                        <p:attrNameLst>
                                          <p:attrName>style.visibility</p:attrName>
                                        </p:attrNameLst>
                                      </p:cBhvr>
                                      <p:to>
                                        <p:strVal val="visible"/>
                                      </p:to>
                                    </p:set>
                                    <p:animEffect transition="in" filter="wipe(down)">
                                      <p:cBhvr>
                                        <p:cTn id="19" dur="500"/>
                                        <p:tgtEl>
                                          <p:spTgt spid="119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33" grpId="0"/>
      <p:bldP spid="119836" grpId="0"/>
      <p:bldP spid="119838" grpId="0"/>
      <p:bldP spid="11984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标题 39937"/>
          <p:cNvSpPr>
            <a:spLocks noGrp="1"/>
          </p:cNvSpPr>
          <p:nvPr>
            <p:ph type="title"/>
          </p:nvPr>
        </p:nvSpPr>
        <p:spPr>
          <a:ln/>
        </p:spPr>
        <p:txBody>
          <a:bodyPr/>
          <a:p>
            <a:r>
              <a:rPr lang="zh-CN" altLang="en-US" b="1" dirty="0"/>
              <a:t>§</a:t>
            </a:r>
            <a:r>
              <a:rPr lang="en-US" altLang="zh-CN" b="1" dirty="0"/>
              <a:t>3  </a:t>
            </a:r>
            <a:r>
              <a:rPr lang="zh-CN" altLang="en-US" b="1" dirty="0"/>
              <a:t>平均思想方法</a:t>
            </a:r>
            <a:endParaRPr lang="zh-CN" altLang="en-US" b="1" dirty="0"/>
          </a:p>
        </p:txBody>
      </p:sp>
      <p:sp>
        <p:nvSpPr>
          <p:cNvPr id="39939" name="文本占位符 39938"/>
          <p:cNvSpPr>
            <a:spLocks noGrp="1"/>
          </p:cNvSpPr>
          <p:nvPr>
            <p:ph type="body" idx="1"/>
          </p:nvPr>
        </p:nvSpPr>
        <p:spPr>
          <a:xfrm>
            <a:off x="457200" y="1052513"/>
            <a:ext cx="8229600" cy="5545137"/>
          </a:xfrm>
          <a:ln/>
        </p:spPr>
        <p:txBody>
          <a:bodyPr/>
          <a:p>
            <a:r>
              <a:rPr lang="zh-CN" altLang="en-US" b="1" dirty="0">
                <a:solidFill>
                  <a:srgbClr val="FF00FF"/>
                </a:solidFill>
              </a:rPr>
              <a:t>物理学中，</a:t>
            </a:r>
            <a:r>
              <a:rPr lang="zh-CN" altLang="en-US" b="1" dirty="0">
                <a:solidFill>
                  <a:srgbClr val="00CCFF"/>
                </a:solidFill>
              </a:rPr>
              <a:t>有些物理量</a:t>
            </a:r>
            <a:r>
              <a:rPr lang="zh-CN" altLang="en-US" b="1" dirty="0">
                <a:solidFill>
                  <a:srgbClr val="FF00FF"/>
                </a:solidFill>
              </a:rPr>
              <a:t>是</a:t>
            </a:r>
            <a:r>
              <a:rPr lang="zh-CN" altLang="en-US" b="1" dirty="0">
                <a:solidFill>
                  <a:srgbClr val="008000"/>
                </a:solidFill>
              </a:rPr>
              <a:t>某个物理量</a:t>
            </a:r>
            <a:r>
              <a:rPr lang="zh-CN" altLang="en-US" b="1" dirty="0">
                <a:solidFill>
                  <a:srgbClr val="FF00FF"/>
                </a:solidFill>
              </a:rPr>
              <a:t>对</a:t>
            </a:r>
            <a:r>
              <a:rPr lang="zh-CN" altLang="en-US" b="1" dirty="0">
                <a:solidFill>
                  <a:srgbClr val="FF0000"/>
                </a:solidFill>
              </a:rPr>
              <a:t>另一物理量</a:t>
            </a:r>
            <a:r>
              <a:rPr lang="zh-CN" altLang="en-US" b="1" dirty="0">
                <a:solidFill>
                  <a:srgbClr val="FF00FF"/>
                </a:solidFill>
              </a:rPr>
              <a:t>的积累，若</a:t>
            </a:r>
            <a:r>
              <a:rPr lang="zh-CN" altLang="en-US" b="1" dirty="0">
                <a:solidFill>
                  <a:schemeClr val="accent2"/>
                </a:solidFill>
              </a:rPr>
              <a:t>某个物理量</a:t>
            </a:r>
            <a:r>
              <a:rPr lang="zh-CN" altLang="en-US" b="1" dirty="0">
                <a:solidFill>
                  <a:srgbClr val="FF00FF"/>
                </a:solidFill>
              </a:rPr>
              <a:t>是变化的，则在求解</a:t>
            </a:r>
            <a:r>
              <a:rPr lang="zh-CN" altLang="en-US" b="1" dirty="0">
                <a:solidFill>
                  <a:srgbClr val="00CCFF"/>
                </a:solidFill>
              </a:rPr>
              <a:t>积累量</a:t>
            </a:r>
            <a:r>
              <a:rPr lang="zh-CN" altLang="en-US" b="1" dirty="0">
                <a:solidFill>
                  <a:srgbClr val="FF00FF"/>
                </a:solidFill>
              </a:rPr>
              <a:t>时，可把</a:t>
            </a:r>
            <a:r>
              <a:rPr lang="zh-CN" altLang="en-US" b="1" dirty="0">
                <a:solidFill>
                  <a:srgbClr val="008000"/>
                </a:solidFill>
              </a:rPr>
              <a:t>变化的这个物理量</a:t>
            </a:r>
            <a:r>
              <a:rPr lang="zh-CN" altLang="en-US" b="1" dirty="0">
                <a:solidFill>
                  <a:srgbClr val="FF00FF"/>
                </a:solidFill>
              </a:rPr>
              <a:t>在整个积累过程看作是</a:t>
            </a:r>
            <a:r>
              <a:rPr lang="zh-CN" altLang="en-US" b="1" dirty="0">
                <a:solidFill>
                  <a:srgbClr val="FF9900"/>
                </a:solidFill>
              </a:rPr>
              <a:t>恒定的一个值</a:t>
            </a:r>
            <a:r>
              <a:rPr lang="en-US" altLang="zh-CN" b="1" dirty="0">
                <a:solidFill>
                  <a:srgbClr val="FF9900"/>
                </a:solidFill>
              </a:rPr>
              <a:t>---------</a:t>
            </a:r>
            <a:r>
              <a:rPr lang="zh-CN" altLang="en-US" b="1" dirty="0">
                <a:solidFill>
                  <a:srgbClr val="FF9900"/>
                </a:solidFill>
              </a:rPr>
              <a:t>平均值</a:t>
            </a:r>
            <a:r>
              <a:rPr lang="zh-CN" altLang="en-US" b="1" dirty="0">
                <a:solidFill>
                  <a:srgbClr val="FF00FF"/>
                </a:solidFill>
              </a:rPr>
              <a:t>，从而通过求积的方法来求积累量。这种方法叫平均思想方法。</a:t>
            </a:r>
            <a:endParaRPr lang="zh-CN" altLang="en-US" b="1" dirty="0">
              <a:solidFill>
                <a:srgbClr val="FF00FF"/>
              </a:solidFill>
            </a:endParaRPr>
          </a:p>
          <a:p>
            <a:r>
              <a:rPr lang="zh-CN" altLang="en-US" b="1" dirty="0">
                <a:solidFill>
                  <a:srgbClr val="008000"/>
                </a:solidFill>
              </a:rPr>
              <a:t>物理学中典型的平均值有：平均速度、平均加速度、平均功率、平均力、平均电流等。对于线性变化情况，平均值</a:t>
            </a:r>
            <a:r>
              <a:rPr lang="en-US" altLang="zh-CN" b="1" dirty="0">
                <a:solidFill>
                  <a:srgbClr val="008000"/>
                </a:solidFill>
              </a:rPr>
              <a:t>=</a:t>
            </a:r>
            <a:r>
              <a:rPr lang="zh-CN" altLang="en-US" b="1" dirty="0">
                <a:solidFill>
                  <a:srgbClr val="008000"/>
                </a:solidFill>
              </a:rPr>
              <a:t>（初值</a:t>
            </a:r>
            <a:r>
              <a:rPr lang="en-US" altLang="zh-CN" b="1" dirty="0">
                <a:solidFill>
                  <a:srgbClr val="008000"/>
                </a:solidFill>
              </a:rPr>
              <a:t>+</a:t>
            </a:r>
            <a:r>
              <a:rPr lang="zh-CN" altLang="en-US" b="1" dirty="0">
                <a:solidFill>
                  <a:srgbClr val="008000"/>
                </a:solidFill>
              </a:rPr>
              <a:t>终值）</a:t>
            </a:r>
            <a:r>
              <a:rPr lang="en-US" altLang="zh-CN" b="1" dirty="0">
                <a:solidFill>
                  <a:srgbClr val="008000"/>
                </a:solidFill>
              </a:rPr>
              <a:t>/2</a:t>
            </a:r>
            <a:r>
              <a:rPr lang="zh-CN" altLang="en-US" b="1" dirty="0">
                <a:solidFill>
                  <a:srgbClr val="008000"/>
                </a:solidFill>
              </a:rPr>
              <a:t>。由于平均值只与初值和终值有关</a:t>
            </a:r>
            <a:r>
              <a:rPr lang="en-US" altLang="zh-CN" b="1" dirty="0">
                <a:solidFill>
                  <a:srgbClr val="008000"/>
                </a:solidFill>
              </a:rPr>
              <a:t>,</a:t>
            </a:r>
            <a:r>
              <a:rPr lang="zh-CN" altLang="en-US" b="1" dirty="0">
                <a:solidFill>
                  <a:srgbClr val="008000"/>
                </a:solidFill>
              </a:rPr>
              <a:t>不涉及中间过程</a:t>
            </a:r>
            <a:r>
              <a:rPr lang="en-US" altLang="zh-CN" b="1" dirty="0">
                <a:solidFill>
                  <a:srgbClr val="008000"/>
                </a:solidFill>
              </a:rPr>
              <a:t>,</a:t>
            </a:r>
            <a:r>
              <a:rPr lang="zh-CN" altLang="en-US" b="1" dirty="0">
                <a:solidFill>
                  <a:srgbClr val="008000"/>
                </a:solidFill>
              </a:rPr>
              <a:t>所以在求解问题时有很大的妙用</a:t>
            </a:r>
            <a:r>
              <a:rPr lang="en-US" altLang="zh-CN" b="1">
                <a:solidFill>
                  <a:srgbClr val="008000"/>
                </a:solidFill>
              </a:rPr>
              <a:t>.</a:t>
            </a:r>
            <a:endParaRPr lang="en-US" altLang="zh-CN" b="1">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wipe(down)">
                                      <p:cBhvr>
                                        <p:cTn id="7" dur="580">
                                          <p:stCondLst>
                                            <p:cond delay="0"/>
                                          </p:stCondLst>
                                        </p:cTn>
                                        <p:tgtEl>
                                          <p:spTgt spid="39938"/>
                                        </p:tgtEl>
                                      </p:cBhvr>
                                    </p:animEffect>
                                    <p:anim calcmode="lin" valueType="num">
                                      <p:cBhvr>
                                        <p:cTn id="8" dur="1822" tmFilter="0,0; 0.14,0.36; 0.43,0.73; 0.71,0.91; 1.0,1.0">
                                          <p:stCondLst>
                                            <p:cond delay="0"/>
                                          </p:stCondLst>
                                        </p:cTn>
                                        <p:tgtEl>
                                          <p:spTgt spid="3993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9938"/>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39938"/>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39938"/>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39938"/>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39938"/>
                                        </p:tgtEl>
                                      </p:cBhvr>
                                      <p:to x="100000" y="60000"/>
                                    </p:animScale>
                                    <p:animScale>
                                      <p:cBhvr>
                                        <p:cTn id="14" dur="166" decel="50000">
                                          <p:stCondLst>
                                            <p:cond delay="676"/>
                                          </p:stCondLst>
                                        </p:cTn>
                                        <p:tgtEl>
                                          <p:spTgt spid="39938"/>
                                        </p:tgtEl>
                                      </p:cBhvr>
                                      <p:to x="100000" y="100000"/>
                                    </p:animScale>
                                    <p:animScale>
                                      <p:cBhvr>
                                        <p:cTn id="15" dur="26">
                                          <p:stCondLst>
                                            <p:cond delay="1312"/>
                                          </p:stCondLst>
                                        </p:cTn>
                                        <p:tgtEl>
                                          <p:spTgt spid="39938"/>
                                        </p:tgtEl>
                                      </p:cBhvr>
                                      <p:to x="100000" y="80000"/>
                                    </p:animScale>
                                    <p:animScale>
                                      <p:cBhvr>
                                        <p:cTn id="16" dur="166" decel="50000">
                                          <p:stCondLst>
                                            <p:cond delay="1338"/>
                                          </p:stCondLst>
                                        </p:cTn>
                                        <p:tgtEl>
                                          <p:spTgt spid="39938"/>
                                        </p:tgtEl>
                                      </p:cBhvr>
                                      <p:to x="100000" y="100000"/>
                                    </p:animScale>
                                    <p:animScale>
                                      <p:cBhvr>
                                        <p:cTn id="17" dur="26">
                                          <p:stCondLst>
                                            <p:cond delay="1642"/>
                                          </p:stCondLst>
                                        </p:cTn>
                                        <p:tgtEl>
                                          <p:spTgt spid="39938"/>
                                        </p:tgtEl>
                                      </p:cBhvr>
                                      <p:to x="100000" y="90000"/>
                                    </p:animScale>
                                    <p:animScale>
                                      <p:cBhvr>
                                        <p:cTn id="18" dur="166" decel="50000">
                                          <p:stCondLst>
                                            <p:cond delay="1668"/>
                                          </p:stCondLst>
                                        </p:cTn>
                                        <p:tgtEl>
                                          <p:spTgt spid="39938"/>
                                        </p:tgtEl>
                                      </p:cBhvr>
                                      <p:to x="100000" y="100000"/>
                                    </p:animScale>
                                    <p:animScale>
                                      <p:cBhvr>
                                        <p:cTn id="19" dur="26">
                                          <p:stCondLst>
                                            <p:cond delay="1808"/>
                                          </p:stCondLst>
                                        </p:cTn>
                                        <p:tgtEl>
                                          <p:spTgt spid="39938"/>
                                        </p:tgtEl>
                                      </p:cBhvr>
                                      <p:to x="100000" y="95000"/>
                                    </p:animScale>
                                    <p:animScale>
                                      <p:cBhvr>
                                        <p:cTn id="20" dur="166" decel="50000">
                                          <p:stCondLst>
                                            <p:cond delay="1834"/>
                                          </p:stCondLst>
                                        </p:cTn>
                                        <p:tgtEl>
                                          <p:spTgt spid="3993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nodeType="clickEffect">
                                  <p:stCondLst>
                                    <p:cond delay="0"/>
                                  </p:stCondLst>
                                  <p:iterate type="lt">
                                    <p:tmPct val="50000"/>
                                  </p:iterate>
                                  <p:childTnLst>
                                    <p:set>
                                      <p:cBhvr>
                                        <p:cTn id="24" dur="1" fill="hold">
                                          <p:stCondLst>
                                            <p:cond delay="0"/>
                                          </p:stCondLst>
                                        </p:cTn>
                                        <p:tgtEl>
                                          <p:spTgt spid="39939">
                                            <p:txEl>
                                              <p:charRg st="0" end="113"/>
                                            </p:txEl>
                                          </p:spTgt>
                                        </p:tgtEl>
                                        <p:attrNameLst>
                                          <p:attrName>style.visibility</p:attrName>
                                        </p:attrNameLst>
                                      </p:cBhvr>
                                      <p:to>
                                        <p:strVal val="visible"/>
                                      </p:to>
                                    </p:set>
                                    <p:anim calcmode="discrete" valueType="clr">
                                      <p:cBhvr override="childStyle">
                                        <p:cTn id="25" dur="80"/>
                                        <p:tgtEl>
                                          <p:spTgt spid="39939">
                                            <p:txEl>
                                              <p:charRg st="0" end="11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9939">
                                            <p:txEl>
                                              <p:charRg st="0" end="113"/>
                                            </p:txEl>
                                          </p:spTgt>
                                        </p:tgtEl>
                                        <p:attrNameLst>
                                          <p:attrName>fillcolor</p:attrName>
                                        </p:attrNameLst>
                                      </p:cBhvr>
                                      <p:tavLst>
                                        <p:tav tm="0">
                                          <p:val>
                                            <p:clrVal>
                                              <a:schemeClr val="accent2"/>
                                            </p:clrVal>
                                          </p:val>
                                        </p:tav>
                                        <p:tav tm="50000">
                                          <p:val>
                                            <p:clrVal>
                                              <a:schemeClr val="hlink"/>
                                            </p:clrVal>
                                          </p:val>
                                        </p:tav>
                                      </p:tavLst>
                                    </p:anim>
                                    <p:set>
                                      <p:cBhvr>
                                        <p:cTn id="27" dur="80"/>
                                        <p:tgtEl>
                                          <p:spTgt spid="39939">
                                            <p:txEl>
                                              <p:charRg st="0" end="113"/>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nodeType="clickEffect">
                                  <p:stCondLst>
                                    <p:cond delay="0"/>
                                  </p:stCondLst>
                                  <p:iterate type="lt">
                                    <p:tmPct val="50000"/>
                                  </p:iterate>
                                  <p:childTnLst>
                                    <p:set>
                                      <p:cBhvr>
                                        <p:cTn id="31" dur="1" fill="hold">
                                          <p:stCondLst>
                                            <p:cond delay="0"/>
                                          </p:stCondLst>
                                        </p:cTn>
                                        <p:tgtEl>
                                          <p:spTgt spid="39939">
                                            <p:txEl>
                                              <p:charRg st="113" end="213"/>
                                            </p:txEl>
                                          </p:spTgt>
                                        </p:tgtEl>
                                        <p:attrNameLst>
                                          <p:attrName>style.visibility</p:attrName>
                                        </p:attrNameLst>
                                      </p:cBhvr>
                                      <p:to>
                                        <p:strVal val="visible"/>
                                      </p:to>
                                    </p:set>
                                    <p:anim calcmode="discrete" valueType="clr">
                                      <p:cBhvr override="childStyle">
                                        <p:cTn id="32" dur="80"/>
                                        <p:tgtEl>
                                          <p:spTgt spid="39939">
                                            <p:txEl>
                                              <p:charRg st="113" end="21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9939">
                                            <p:txEl>
                                              <p:charRg st="113" end="213"/>
                                            </p:txEl>
                                          </p:spTgt>
                                        </p:tgtEl>
                                        <p:attrNameLst>
                                          <p:attrName>fillcolor</p:attrName>
                                        </p:attrNameLst>
                                      </p:cBhvr>
                                      <p:tavLst>
                                        <p:tav tm="0">
                                          <p:val>
                                            <p:clrVal>
                                              <a:schemeClr val="accent2"/>
                                            </p:clrVal>
                                          </p:val>
                                        </p:tav>
                                        <p:tav tm="50000">
                                          <p:val>
                                            <p:clrVal>
                                              <a:schemeClr val="hlink"/>
                                            </p:clrVal>
                                          </p:val>
                                        </p:tav>
                                      </p:tavLst>
                                    </p:anim>
                                    <p:set>
                                      <p:cBhvr>
                                        <p:cTn id="34" dur="80"/>
                                        <p:tgtEl>
                                          <p:spTgt spid="39939">
                                            <p:txEl>
                                              <p:charRg st="113" end="21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4" name="文本框 40963"/>
          <p:cNvSpPr txBox="1"/>
          <p:nvPr/>
        </p:nvSpPr>
        <p:spPr>
          <a:xfrm>
            <a:off x="468313" y="404813"/>
            <a:ext cx="8281987" cy="1800225"/>
          </a:xfrm>
          <a:prstGeom prst="rect">
            <a:avLst/>
          </a:prstGeom>
          <a:noFill/>
          <a:ln w="9525">
            <a:noFill/>
          </a:ln>
        </p:spPr>
        <p:txBody>
          <a:bodyPr>
            <a:spAutoFit/>
          </a:bodyPr>
          <a:p>
            <a:pPr>
              <a:spcBef>
                <a:spcPct val="50000"/>
              </a:spcBef>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1 </a:t>
            </a:r>
            <a:r>
              <a:rPr lang="zh-CN" altLang="en-US" sz="2800" b="1" dirty="0">
                <a:solidFill>
                  <a:schemeClr val="tx2"/>
                </a:solidFill>
                <a:latin typeface="Arial" panose="020B0604020202020204" pitchFamily="34" charset="0"/>
              </a:rPr>
              <a:t>一静止的物体所受到的合外力随时间的变化关系如图所示，图中</a:t>
            </a:r>
            <a:r>
              <a:rPr lang="en-US" altLang="zh-CN" sz="2800" b="1" dirty="0">
                <a:solidFill>
                  <a:schemeClr val="tx2"/>
                </a:solidFill>
                <a:latin typeface="Arial" panose="020B0604020202020204" pitchFamily="34" charset="0"/>
              </a:rPr>
              <a:t>F1</a:t>
            </a:r>
            <a:r>
              <a:rPr lang="zh-CN" altLang="en-US" sz="2800" b="1" dirty="0">
                <a:solidFill>
                  <a:schemeClr val="tx2"/>
                </a:solidFill>
                <a:latin typeface="Arial" panose="020B0604020202020204" pitchFamily="34" charset="0"/>
              </a:rPr>
              <a:t>、</a:t>
            </a:r>
            <a:r>
              <a:rPr lang="en-US" altLang="zh-CN" sz="2800" b="1" dirty="0">
                <a:solidFill>
                  <a:schemeClr val="tx2"/>
                </a:solidFill>
                <a:latin typeface="Arial" panose="020B0604020202020204" pitchFamily="34" charset="0"/>
              </a:rPr>
              <a:t>F2</a:t>
            </a:r>
            <a:r>
              <a:rPr lang="zh-CN" altLang="en-US" sz="2800" b="1" dirty="0">
                <a:solidFill>
                  <a:schemeClr val="tx2"/>
                </a:solidFill>
                <a:latin typeface="Arial" panose="020B0604020202020204" pitchFamily="34" charset="0"/>
              </a:rPr>
              <a:t>未知。已知物体从</a:t>
            </a:r>
            <a:r>
              <a:rPr lang="en-US" altLang="zh-CN" sz="2800" b="1" dirty="0">
                <a:solidFill>
                  <a:schemeClr val="tx2"/>
                </a:solidFill>
                <a:latin typeface="Arial" panose="020B0604020202020204" pitchFamily="34" charset="0"/>
              </a:rPr>
              <a:t>t=0</a:t>
            </a:r>
            <a:r>
              <a:rPr lang="zh-CN" altLang="en-US" sz="2800" b="1" dirty="0">
                <a:solidFill>
                  <a:schemeClr val="tx2"/>
                </a:solidFill>
                <a:latin typeface="Arial" panose="020B0604020202020204" pitchFamily="34" charset="0"/>
              </a:rPr>
              <a:t>时刻出发，在</a:t>
            </a:r>
            <a:r>
              <a:rPr lang="en-US" altLang="zh-CN" sz="2800" b="1" dirty="0">
                <a:solidFill>
                  <a:schemeClr val="tx2"/>
                </a:solidFill>
                <a:latin typeface="Arial" panose="020B0604020202020204" pitchFamily="34" charset="0"/>
              </a:rPr>
              <a:t>3t0</a:t>
            </a:r>
            <a:r>
              <a:rPr lang="zh-CN" altLang="en-US" sz="2800" b="1" dirty="0">
                <a:solidFill>
                  <a:schemeClr val="tx2"/>
                </a:solidFill>
                <a:latin typeface="Arial" panose="020B0604020202020204" pitchFamily="34" charset="0"/>
              </a:rPr>
              <a:t>时刻恰又回到出发点。试求</a:t>
            </a:r>
            <a:r>
              <a:rPr lang="en-US" altLang="zh-CN" sz="2800" b="1" dirty="0">
                <a:solidFill>
                  <a:schemeClr val="tx2"/>
                </a:solidFill>
                <a:latin typeface="Arial" panose="020B0604020202020204" pitchFamily="34" charset="0"/>
              </a:rPr>
              <a:t>t0</a:t>
            </a:r>
            <a:r>
              <a:rPr lang="zh-CN" altLang="en-US" sz="2800" b="1" dirty="0">
                <a:solidFill>
                  <a:schemeClr val="tx2"/>
                </a:solidFill>
                <a:latin typeface="Arial" panose="020B0604020202020204" pitchFamily="34" charset="0"/>
              </a:rPr>
              <a:t>时刻物体的速度</a:t>
            </a:r>
            <a:r>
              <a:rPr lang="en-US" altLang="zh-CN" sz="2800" b="1" dirty="0">
                <a:solidFill>
                  <a:schemeClr val="tx2"/>
                </a:solidFill>
                <a:latin typeface="Arial" panose="020B0604020202020204" pitchFamily="34" charset="0"/>
              </a:rPr>
              <a:t>V1</a:t>
            </a:r>
            <a:r>
              <a:rPr lang="zh-CN" altLang="en-US" sz="2800" b="1" dirty="0">
                <a:solidFill>
                  <a:schemeClr val="tx2"/>
                </a:solidFill>
                <a:latin typeface="Arial" panose="020B0604020202020204" pitchFamily="34" charset="0"/>
              </a:rPr>
              <a:t>与</a:t>
            </a:r>
            <a:r>
              <a:rPr lang="en-US" altLang="zh-CN" sz="2800" b="1" dirty="0">
                <a:solidFill>
                  <a:schemeClr val="tx2"/>
                </a:solidFill>
                <a:latin typeface="Arial" panose="020B0604020202020204" pitchFamily="34" charset="0"/>
              </a:rPr>
              <a:t>3t0</a:t>
            </a:r>
            <a:r>
              <a:rPr lang="zh-CN" altLang="en-US" sz="2800" b="1" dirty="0">
                <a:solidFill>
                  <a:schemeClr val="tx2"/>
                </a:solidFill>
                <a:latin typeface="Arial" panose="020B0604020202020204" pitchFamily="34" charset="0"/>
              </a:rPr>
              <a:t>时刻物体的速度</a:t>
            </a:r>
            <a:r>
              <a:rPr lang="en-US" altLang="zh-CN" sz="2800" b="1" dirty="0">
                <a:solidFill>
                  <a:schemeClr val="tx2"/>
                </a:solidFill>
                <a:latin typeface="Arial" panose="020B0604020202020204" pitchFamily="34" charset="0"/>
              </a:rPr>
              <a:t>V2</a:t>
            </a:r>
            <a:r>
              <a:rPr lang="zh-CN" altLang="en-US" sz="2800" b="1" dirty="0">
                <a:solidFill>
                  <a:schemeClr val="tx2"/>
                </a:solidFill>
                <a:latin typeface="Arial" panose="020B0604020202020204" pitchFamily="34" charset="0"/>
              </a:rPr>
              <a:t>之比。</a:t>
            </a:r>
            <a:endParaRPr lang="zh-CN" altLang="en-US" sz="2800" b="1" dirty="0">
              <a:solidFill>
                <a:schemeClr val="tx2"/>
              </a:solidFill>
              <a:latin typeface="Arial" panose="020B0604020202020204" pitchFamily="34" charset="0"/>
            </a:endParaRPr>
          </a:p>
        </p:txBody>
      </p:sp>
      <p:pic>
        <p:nvPicPr>
          <p:cNvPr id="40965" name="图片 40964"/>
          <p:cNvPicPr>
            <a:picLocks noChangeAspect="1"/>
          </p:cNvPicPr>
          <p:nvPr/>
        </p:nvPicPr>
        <p:blipFill>
          <a:blip r:embed="rId1"/>
          <a:stretch>
            <a:fillRect/>
          </a:stretch>
        </p:blipFill>
        <p:spPr>
          <a:xfrm>
            <a:off x="5508625" y="2420938"/>
            <a:ext cx="3168650" cy="2005012"/>
          </a:xfrm>
          <a:prstGeom prst="rect">
            <a:avLst/>
          </a:prstGeom>
          <a:noFill/>
          <a:ln w="9525">
            <a:noFill/>
          </a:ln>
        </p:spPr>
      </p:pic>
      <p:sp>
        <p:nvSpPr>
          <p:cNvPr id="40966" name="文本框 40965"/>
          <p:cNvSpPr txBox="1"/>
          <p:nvPr/>
        </p:nvSpPr>
        <p:spPr>
          <a:xfrm>
            <a:off x="627063" y="2349500"/>
            <a:ext cx="4592637" cy="3508375"/>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解析：</a:t>
            </a:r>
            <a:r>
              <a:rPr lang="en-US" altLang="zh-CN" sz="2800" b="1" dirty="0">
                <a:latin typeface="Arial" panose="020B0604020202020204" pitchFamily="34" charset="0"/>
              </a:rPr>
              <a:t>F1</a:t>
            </a:r>
            <a:r>
              <a:rPr lang="zh-CN" altLang="en-US" sz="2800" b="1" dirty="0">
                <a:latin typeface="Arial" panose="020B0604020202020204" pitchFamily="34" charset="0"/>
              </a:rPr>
              <a:t>、</a:t>
            </a:r>
            <a:r>
              <a:rPr lang="en-US" altLang="zh-CN" sz="2800" b="1" dirty="0">
                <a:latin typeface="Arial" panose="020B0604020202020204" pitchFamily="34" charset="0"/>
              </a:rPr>
              <a:t>F2</a:t>
            </a:r>
            <a:r>
              <a:rPr lang="zh-CN" altLang="en-US" sz="2800" b="1" dirty="0">
                <a:latin typeface="Arial" panose="020B0604020202020204" pitchFamily="34" charset="0"/>
              </a:rPr>
              <a:t>未知。求得是</a:t>
            </a:r>
            <a:r>
              <a:rPr lang="en-US" altLang="zh-CN" sz="2800" b="1" dirty="0">
                <a:latin typeface="Arial" panose="020B0604020202020204" pitchFamily="34" charset="0"/>
              </a:rPr>
              <a:t>t0</a:t>
            </a:r>
            <a:r>
              <a:rPr lang="zh-CN" altLang="en-US" sz="2800" b="1" dirty="0">
                <a:latin typeface="Arial" panose="020B0604020202020204" pitchFamily="34" charset="0"/>
              </a:rPr>
              <a:t>时刻物体的速度</a:t>
            </a:r>
            <a:r>
              <a:rPr lang="en-US" altLang="zh-CN" sz="2800" b="1" dirty="0">
                <a:latin typeface="Arial" panose="020B0604020202020204" pitchFamily="34" charset="0"/>
              </a:rPr>
              <a:t>V1</a:t>
            </a:r>
            <a:r>
              <a:rPr lang="zh-CN" altLang="en-US" sz="2800" b="1" dirty="0">
                <a:latin typeface="Arial" panose="020B0604020202020204" pitchFamily="34" charset="0"/>
              </a:rPr>
              <a:t>与</a:t>
            </a:r>
            <a:r>
              <a:rPr lang="en-US" altLang="zh-CN" sz="2800" b="1" dirty="0">
                <a:latin typeface="Arial" panose="020B0604020202020204" pitchFamily="34" charset="0"/>
              </a:rPr>
              <a:t>3t0</a:t>
            </a:r>
            <a:r>
              <a:rPr lang="zh-CN" altLang="en-US" sz="2800" b="1" dirty="0">
                <a:latin typeface="Arial" panose="020B0604020202020204" pitchFamily="34" charset="0"/>
              </a:rPr>
              <a:t>时刻物体的速度</a:t>
            </a:r>
            <a:r>
              <a:rPr lang="en-US" altLang="zh-CN" sz="2800" b="1" dirty="0">
                <a:latin typeface="Arial" panose="020B0604020202020204" pitchFamily="34" charset="0"/>
              </a:rPr>
              <a:t>V2</a:t>
            </a:r>
            <a:r>
              <a:rPr lang="zh-CN" altLang="en-US" sz="2800" b="1" dirty="0">
                <a:latin typeface="Arial" panose="020B0604020202020204" pitchFamily="34" charset="0"/>
              </a:rPr>
              <a:t>之比。</a:t>
            </a:r>
            <a:endParaRPr lang="zh-CN" altLang="en-US" sz="2800" b="1" dirty="0">
              <a:latin typeface="Arial" panose="020B0604020202020204" pitchFamily="34" charset="0"/>
            </a:endParaRPr>
          </a:p>
          <a:p>
            <a:pPr>
              <a:buClr>
                <a:schemeClr val="bg1"/>
              </a:buClr>
            </a:pPr>
            <a:r>
              <a:rPr lang="zh-CN" altLang="en-US" sz="2800" b="1" dirty="0">
                <a:latin typeface="Arial" panose="020B0604020202020204" pitchFamily="34" charset="0"/>
              </a:rPr>
              <a:t>物体运动轨迹如图所示。从图知</a:t>
            </a:r>
            <a:r>
              <a:rPr lang="en-US" altLang="zh-CN" sz="2800" b="1">
                <a:latin typeface="Arial" panose="020B0604020202020204" pitchFamily="34" charset="0"/>
              </a:rPr>
              <a:t>S1=-S2</a:t>
            </a:r>
            <a:endParaRPr lang="en-US" altLang="zh-CN" sz="2800" b="1">
              <a:latin typeface="Arial" panose="020B0604020202020204" pitchFamily="34" charset="0"/>
            </a:endParaRPr>
          </a:p>
          <a:p>
            <a:pPr>
              <a:buClr>
                <a:schemeClr val="bg1"/>
              </a:buClr>
            </a:pPr>
            <a:r>
              <a:rPr lang="zh-CN" altLang="en-US" sz="2800" b="1" dirty="0">
                <a:latin typeface="Arial" panose="020B0604020202020204" pitchFamily="34" charset="0"/>
              </a:rPr>
              <a:t>而</a:t>
            </a:r>
            <a:r>
              <a:rPr lang="en-US" altLang="zh-CN" sz="2800" b="1">
                <a:latin typeface="Arial" panose="020B0604020202020204" pitchFamily="34" charset="0"/>
              </a:rPr>
              <a:t>S1=         </a:t>
            </a:r>
            <a:endParaRPr lang="en-US" altLang="zh-CN" sz="2800" b="1">
              <a:latin typeface="Arial" panose="020B0604020202020204" pitchFamily="34" charset="0"/>
            </a:endParaRPr>
          </a:p>
          <a:p>
            <a:pPr>
              <a:buClr>
                <a:schemeClr val="bg1"/>
              </a:buClr>
            </a:pPr>
            <a:endParaRPr lang="en-US" altLang="zh-CN" sz="2800" b="1">
              <a:latin typeface="Arial" panose="020B0604020202020204" pitchFamily="34" charset="0"/>
            </a:endParaRPr>
          </a:p>
          <a:p>
            <a:pPr>
              <a:buClr>
                <a:schemeClr val="bg1"/>
              </a:buClr>
            </a:pPr>
            <a:r>
              <a:rPr lang="zh-CN" altLang="en-US" sz="2800" b="1" dirty="0">
                <a:latin typeface="Arial" panose="020B0604020202020204" pitchFamily="34" charset="0"/>
              </a:rPr>
              <a:t>解得</a:t>
            </a:r>
            <a:endParaRPr lang="zh-CN" altLang="en-US" sz="2800" b="1" dirty="0">
              <a:latin typeface="Arial" panose="020B0604020202020204" pitchFamily="34" charset="0"/>
            </a:endParaRPr>
          </a:p>
        </p:txBody>
      </p:sp>
      <p:sp>
        <p:nvSpPr>
          <p:cNvPr id="40968" name="矩形 40967"/>
          <p:cNvSpPr/>
          <p:nvPr/>
        </p:nvSpPr>
        <p:spPr>
          <a:xfrm>
            <a:off x="0" y="0"/>
            <a:ext cx="9144000" cy="0"/>
          </a:xfrm>
          <a:prstGeom prst="rect">
            <a:avLst/>
          </a:prstGeom>
          <a:noFill/>
          <a:ln w="9525">
            <a:noFill/>
          </a:ln>
        </p:spPr>
        <p:txBody>
          <a:bodyPr/>
          <a:p>
            <a:endParaRPr lang="zh-CN" altLang="en-US"/>
          </a:p>
        </p:txBody>
      </p:sp>
      <p:graphicFrame>
        <p:nvGraphicFramePr>
          <p:cNvPr id="40967" name="对象 40966"/>
          <p:cNvGraphicFramePr/>
          <p:nvPr/>
        </p:nvGraphicFramePr>
        <p:xfrm>
          <a:off x="1835150" y="4365625"/>
          <a:ext cx="576263" cy="647700"/>
        </p:xfrm>
        <a:graphic>
          <a:graphicData uri="http://schemas.openxmlformats.org/presentationml/2006/ole">
            <mc:AlternateContent xmlns:mc="http://schemas.openxmlformats.org/markup-compatibility/2006">
              <mc:Choice xmlns:v="urn:schemas-microsoft-com:vml" Requires="v">
                <p:oleObj spid="_x0000_s3082" name="" r:id="rId2" imgW="304800" imgH="342900" progId="Equation.3">
                  <p:embed/>
                </p:oleObj>
              </mc:Choice>
              <mc:Fallback>
                <p:oleObj name="" r:id="rId2" imgW="304800" imgH="342900" progId="Equation.3">
                  <p:embed/>
                  <p:pic>
                    <p:nvPicPr>
                      <p:cNvPr id="0" name="图片 3081"/>
                      <p:cNvPicPr/>
                      <p:nvPr/>
                    </p:nvPicPr>
                    <p:blipFill>
                      <a:blip r:embed="rId3"/>
                      <a:stretch>
                        <a:fillRect/>
                      </a:stretch>
                    </p:blipFill>
                    <p:spPr>
                      <a:xfrm>
                        <a:off x="1835150" y="4365625"/>
                        <a:ext cx="576263" cy="647700"/>
                      </a:xfrm>
                      <a:prstGeom prst="rect">
                        <a:avLst/>
                      </a:prstGeom>
                      <a:noFill/>
                      <a:ln w="38100">
                        <a:noFill/>
                        <a:miter/>
                      </a:ln>
                    </p:spPr>
                  </p:pic>
                </p:oleObj>
              </mc:Fallback>
            </mc:AlternateContent>
          </a:graphicData>
        </a:graphic>
      </p:graphicFrame>
      <p:sp>
        <p:nvSpPr>
          <p:cNvPr id="40970" name="矩形 40969"/>
          <p:cNvSpPr/>
          <p:nvPr/>
        </p:nvSpPr>
        <p:spPr>
          <a:xfrm>
            <a:off x="0" y="0"/>
            <a:ext cx="9144000" cy="0"/>
          </a:xfrm>
          <a:prstGeom prst="rect">
            <a:avLst/>
          </a:prstGeom>
          <a:noFill/>
          <a:ln w="9525">
            <a:noFill/>
          </a:ln>
        </p:spPr>
        <p:txBody>
          <a:bodyPr/>
          <a:p>
            <a:endParaRPr lang="zh-CN" altLang="en-US"/>
          </a:p>
        </p:txBody>
      </p:sp>
      <p:graphicFrame>
        <p:nvGraphicFramePr>
          <p:cNvPr id="40969" name="对象 40968"/>
          <p:cNvGraphicFramePr/>
          <p:nvPr/>
        </p:nvGraphicFramePr>
        <p:xfrm>
          <a:off x="3059113" y="4292600"/>
          <a:ext cx="2160587" cy="769938"/>
        </p:xfrm>
        <a:graphic>
          <a:graphicData uri="http://schemas.openxmlformats.org/presentationml/2006/ole">
            <mc:AlternateContent xmlns:mc="http://schemas.openxmlformats.org/markup-compatibility/2006">
              <mc:Choice xmlns:v="urn:schemas-microsoft-com:vml" Requires="v">
                <p:oleObj spid="_x0000_s3083" name="" r:id="rId4" imgW="965200" imgH="342900" progId="Equation.3">
                  <p:embed/>
                </p:oleObj>
              </mc:Choice>
              <mc:Fallback>
                <p:oleObj name="" r:id="rId4" imgW="965200" imgH="342900" progId="Equation.3">
                  <p:embed/>
                  <p:pic>
                    <p:nvPicPr>
                      <p:cNvPr id="0" name="图片 3082"/>
                      <p:cNvPicPr/>
                      <p:nvPr/>
                    </p:nvPicPr>
                    <p:blipFill>
                      <a:blip r:embed="rId5"/>
                      <a:stretch>
                        <a:fillRect/>
                      </a:stretch>
                    </p:blipFill>
                    <p:spPr>
                      <a:xfrm>
                        <a:off x="3059113" y="4292600"/>
                        <a:ext cx="2160587" cy="769938"/>
                      </a:xfrm>
                      <a:prstGeom prst="rect">
                        <a:avLst/>
                      </a:prstGeom>
                      <a:noFill/>
                      <a:ln w="38100">
                        <a:noFill/>
                        <a:miter/>
                      </a:ln>
                    </p:spPr>
                  </p:pic>
                </p:oleObj>
              </mc:Fallback>
            </mc:AlternateContent>
          </a:graphicData>
        </a:graphic>
      </p:graphicFrame>
      <p:sp>
        <p:nvSpPr>
          <p:cNvPr id="40972" name="矩形 40971"/>
          <p:cNvSpPr/>
          <p:nvPr/>
        </p:nvSpPr>
        <p:spPr>
          <a:xfrm>
            <a:off x="0" y="3238500"/>
            <a:ext cx="9144000" cy="0"/>
          </a:xfrm>
          <a:prstGeom prst="rect">
            <a:avLst/>
          </a:prstGeom>
          <a:noFill/>
          <a:ln w="9525">
            <a:noFill/>
          </a:ln>
        </p:spPr>
        <p:txBody>
          <a:bodyPr/>
          <a:p>
            <a:endParaRPr lang="zh-CN" altLang="en-US"/>
          </a:p>
        </p:txBody>
      </p:sp>
      <p:graphicFrame>
        <p:nvGraphicFramePr>
          <p:cNvPr id="40971" name="对象 40970"/>
          <p:cNvGraphicFramePr/>
          <p:nvPr/>
        </p:nvGraphicFramePr>
        <p:xfrm>
          <a:off x="1908175" y="5013325"/>
          <a:ext cx="1150938" cy="1022350"/>
        </p:xfrm>
        <a:graphic>
          <a:graphicData uri="http://schemas.openxmlformats.org/presentationml/2006/ole">
            <mc:AlternateContent xmlns:mc="http://schemas.openxmlformats.org/markup-compatibility/2006">
              <mc:Choice xmlns:v="urn:schemas-microsoft-com:vml" Requires="v">
                <p:oleObj spid="_x0000_s3084" name="" r:id="rId6" imgW="431800" imgH="381000" progId="Equation.3">
                  <p:embed/>
                </p:oleObj>
              </mc:Choice>
              <mc:Fallback>
                <p:oleObj name="" r:id="rId6" imgW="431800" imgH="381000" progId="Equation.3">
                  <p:embed/>
                  <p:pic>
                    <p:nvPicPr>
                      <p:cNvPr id="0" name="图片 3083"/>
                      <p:cNvPicPr/>
                      <p:nvPr/>
                    </p:nvPicPr>
                    <p:blipFill>
                      <a:blip r:embed="rId7"/>
                      <a:stretch>
                        <a:fillRect/>
                      </a:stretch>
                    </p:blipFill>
                    <p:spPr>
                      <a:xfrm>
                        <a:off x="1908175" y="5013325"/>
                        <a:ext cx="1150938" cy="1022350"/>
                      </a:xfrm>
                      <a:prstGeom prst="rect">
                        <a:avLst/>
                      </a:prstGeom>
                      <a:noFill/>
                      <a:ln w="38100">
                        <a:noFill/>
                        <a:miter/>
                      </a:ln>
                    </p:spPr>
                  </p:pic>
                </p:oleObj>
              </mc:Fallback>
            </mc:AlternateContent>
          </a:graphicData>
        </a:graphic>
      </p:graphicFrame>
      <p:pic>
        <p:nvPicPr>
          <p:cNvPr id="40973" name="图片 40972"/>
          <p:cNvPicPr>
            <a:picLocks noChangeAspect="1"/>
          </p:cNvPicPr>
          <p:nvPr/>
        </p:nvPicPr>
        <p:blipFill>
          <a:blip r:embed="rId8"/>
          <a:stretch>
            <a:fillRect/>
          </a:stretch>
        </p:blipFill>
        <p:spPr>
          <a:xfrm>
            <a:off x="5651500" y="5013325"/>
            <a:ext cx="2879725" cy="1198563"/>
          </a:xfrm>
          <a:prstGeom prst="rect">
            <a:avLst/>
          </a:prstGeom>
          <a:noFill/>
          <a:ln w="9525">
            <a:noFill/>
          </a:ln>
        </p:spPr>
      </p:pic>
      <p:sp>
        <p:nvSpPr>
          <p:cNvPr id="40975" name="横卷形 40974"/>
          <p:cNvSpPr/>
          <p:nvPr/>
        </p:nvSpPr>
        <p:spPr>
          <a:xfrm>
            <a:off x="179388" y="6092825"/>
            <a:ext cx="8640762" cy="765175"/>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a:p>
            <a:endParaRPr lang="zh-CN" altLang="en-US"/>
          </a:p>
        </p:txBody>
      </p:sp>
      <p:sp>
        <p:nvSpPr>
          <p:cNvPr id="40976" name="文本框 40975"/>
          <p:cNvSpPr txBox="1"/>
          <p:nvPr/>
        </p:nvSpPr>
        <p:spPr>
          <a:xfrm>
            <a:off x="611188" y="6165850"/>
            <a:ext cx="8064500" cy="641350"/>
          </a:xfrm>
          <a:prstGeom prst="rect">
            <a:avLst/>
          </a:prstGeom>
          <a:noFill/>
          <a:ln w="9525">
            <a:noFill/>
          </a:ln>
        </p:spPr>
        <p:txBody>
          <a:bodyPr>
            <a:spAutoFit/>
          </a:bodyPr>
          <a:p>
            <a:pPr>
              <a:spcBef>
                <a:spcPct val="50000"/>
              </a:spcBef>
              <a:buClr>
                <a:schemeClr val="bg1"/>
              </a:buClr>
            </a:pPr>
            <a:r>
              <a:rPr lang="zh-CN" altLang="en-US" b="1" dirty="0">
                <a:solidFill>
                  <a:srgbClr val="FF00FF"/>
                </a:solidFill>
                <a:latin typeface="Arial" panose="020B0604020202020204" pitchFamily="34" charset="0"/>
              </a:rPr>
              <a:t>把</a:t>
            </a:r>
            <a:r>
              <a:rPr lang="zh-CN" altLang="en-US" b="1" dirty="0">
                <a:solidFill>
                  <a:srgbClr val="008000"/>
                </a:solidFill>
                <a:latin typeface="Arial" panose="020B0604020202020204" pitchFamily="34" charset="0"/>
              </a:rPr>
              <a:t>变化的这个物理量</a:t>
            </a:r>
            <a:r>
              <a:rPr lang="zh-CN" altLang="en-US" b="1" dirty="0">
                <a:solidFill>
                  <a:srgbClr val="FF00FF"/>
                </a:solidFill>
                <a:latin typeface="Arial" panose="020B0604020202020204" pitchFamily="34" charset="0"/>
              </a:rPr>
              <a:t>在整个积累过程看作是</a:t>
            </a:r>
            <a:r>
              <a:rPr lang="zh-CN" altLang="en-US" b="1" dirty="0">
                <a:solidFill>
                  <a:srgbClr val="FF9900"/>
                </a:solidFill>
                <a:latin typeface="Arial" panose="020B0604020202020204" pitchFamily="34" charset="0"/>
              </a:rPr>
              <a:t>恒定的一个值</a:t>
            </a:r>
            <a:r>
              <a:rPr lang="en-US" altLang="zh-CN" b="1" dirty="0">
                <a:solidFill>
                  <a:srgbClr val="FF9900"/>
                </a:solidFill>
                <a:latin typeface="Arial" panose="020B0604020202020204" pitchFamily="34" charset="0"/>
              </a:rPr>
              <a:t>---------</a:t>
            </a:r>
            <a:r>
              <a:rPr lang="zh-CN" altLang="en-US" b="1" dirty="0">
                <a:solidFill>
                  <a:srgbClr val="FF9900"/>
                </a:solidFill>
                <a:latin typeface="Arial" panose="020B0604020202020204" pitchFamily="34" charset="0"/>
              </a:rPr>
              <a:t>平均值</a:t>
            </a:r>
            <a:r>
              <a:rPr lang="zh-CN" altLang="en-US" b="1" dirty="0">
                <a:solidFill>
                  <a:srgbClr val="FF00FF"/>
                </a:solidFill>
                <a:latin typeface="Arial" panose="020B0604020202020204" pitchFamily="34" charset="0"/>
              </a:rPr>
              <a:t>，从而通过求积的方法来求积累量</a:t>
            </a:r>
            <a:endParaRPr lang="zh-CN" altLang="en-US" b="1" dirty="0">
              <a:solidFill>
                <a:srgbClr val="FF00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6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0973"/>
                                        </p:tgtEl>
                                        <p:attrNameLst>
                                          <p:attrName>style.visibility</p:attrName>
                                        </p:attrNameLst>
                                      </p:cBhvr>
                                      <p:to>
                                        <p:strVal val="visible"/>
                                      </p:to>
                                    </p:set>
                                    <p:anim calcmode="lin" valueType="num">
                                      <p:cBhvr additive="base">
                                        <p:cTn id="13" dur="500" fill="hold"/>
                                        <p:tgtEl>
                                          <p:spTgt spid="40973"/>
                                        </p:tgtEl>
                                        <p:attrNameLst>
                                          <p:attrName>ppt_x</p:attrName>
                                        </p:attrNameLst>
                                      </p:cBhvr>
                                      <p:tavLst>
                                        <p:tav tm="0">
                                          <p:val>
                                            <p:strVal val="1+#ppt_w/2"/>
                                          </p:val>
                                        </p:tav>
                                        <p:tav tm="100000">
                                          <p:val>
                                            <p:strVal val="#ppt_x"/>
                                          </p:val>
                                        </p:tav>
                                      </p:tavLst>
                                    </p:anim>
                                    <p:anim calcmode="lin" valueType="num">
                                      <p:cBhvr additive="base">
                                        <p:cTn id="14" dur="500" fill="hold"/>
                                        <p:tgtEl>
                                          <p:spTgt spid="4097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6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7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9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40976"/>
                                        </p:tgtEl>
                                        <p:attrNameLst>
                                          <p:attrName>style.visibility</p:attrName>
                                        </p:attrNameLst>
                                      </p:cBhvr>
                                      <p:to>
                                        <p:strVal val="visible"/>
                                      </p:to>
                                    </p:set>
                                    <p:animEffect transition="in" filter="wipe(down)">
                                      <p:cBhvr>
                                        <p:cTn id="31" dur="500"/>
                                        <p:tgtEl>
                                          <p:spTgt spid="40976"/>
                                        </p:tgtEl>
                                      </p:cBhvr>
                                    </p:animEffect>
                                  </p:childTnLst>
                                </p:cTn>
                              </p:par>
                              <p:par>
                                <p:cTn id="32" presetID="22" presetClass="entr" presetSubtype="4" fill="hold" nodeType="withEffect">
                                  <p:stCondLst>
                                    <p:cond delay="0"/>
                                  </p:stCondLst>
                                  <p:childTnLst>
                                    <p:set>
                                      <p:cBhvr>
                                        <p:cTn id="33" dur="1" fill="hold">
                                          <p:stCondLst>
                                            <p:cond delay="0"/>
                                          </p:stCondLst>
                                        </p:cTn>
                                        <p:tgtEl>
                                          <p:spTgt spid="40975"/>
                                        </p:tgtEl>
                                        <p:attrNameLst>
                                          <p:attrName>style.visibility</p:attrName>
                                        </p:attrNameLst>
                                      </p:cBhvr>
                                      <p:to>
                                        <p:strVal val="visible"/>
                                      </p:to>
                                    </p:set>
                                    <p:animEffect transition="in" filter="wipe(down)">
                                      <p:cBhvr>
                                        <p:cTn id="34" dur="500"/>
                                        <p:tgtEl>
                                          <p:spTgt spid="40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66" grpId="0"/>
      <p:bldP spid="4097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标题 41985"/>
          <p:cNvSpPr>
            <a:spLocks noGrp="1"/>
          </p:cNvSpPr>
          <p:nvPr>
            <p:ph type="title"/>
          </p:nvPr>
        </p:nvSpPr>
        <p:spPr>
          <a:ln/>
        </p:spPr>
        <p:txBody>
          <a:bodyPr/>
          <a:p>
            <a:r>
              <a:rPr lang="zh-CN" altLang="en-US" dirty="0"/>
              <a:t>此题也可用图象法求解 </a:t>
            </a:r>
            <a:endParaRPr lang="zh-CN" altLang="en-US" dirty="0"/>
          </a:p>
        </p:txBody>
      </p:sp>
      <p:sp>
        <p:nvSpPr>
          <p:cNvPr id="41987" name="文本占位符 41986"/>
          <p:cNvSpPr>
            <a:spLocks noGrp="1"/>
          </p:cNvSpPr>
          <p:nvPr>
            <p:ph type="body" idx="1"/>
          </p:nvPr>
        </p:nvSpPr>
        <p:spPr>
          <a:ln/>
        </p:spPr>
        <p:txBody>
          <a:bodyPr/>
          <a:p>
            <a:r>
              <a:rPr lang="zh-CN" altLang="en-US" b="1" dirty="0"/>
              <a:t>作</a:t>
            </a:r>
            <a:r>
              <a:rPr lang="en-US" altLang="zh-CN" b="1" dirty="0"/>
              <a:t>V—t</a:t>
            </a:r>
            <a:r>
              <a:rPr lang="zh-CN" altLang="en-US" b="1" dirty="0"/>
              <a:t>图象如图所示。</a:t>
            </a:r>
            <a:endParaRPr lang="zh-CN" altLang="en-US" b="1" dirty="0"/>
          </a:p>
          <a:p>
            <a:r>
              <a:rPr lang="zh-CN" altLang="en-US" b="1" dirty="0"/>
              <a:t>设速度为零时为时刻</a:t>
            </a:r>
            <a:r>
              <a:rPr lang="en-US" altLang="zh-CN" b="1" dirty="0"/>
              <a:t>t′,</a:t>
            </a:r>
            <a:r>
              <a:rPr lang="zh-CN" altLang="en-US" b="1" dirty="0"/>
              <a:t>则</a:t>
            </a:r>
            <a:endParaRPr lang="zh-CN" altLang="en-US" b="1" dirty="0"/>
          </a:p>
          <a:p>
            <a:r>
              <a:rPr lang="zh-CN" altLang="en-US" b="1" dirty="0"/>
              <a:t> 由位移相等得 </a:t>
            </a:r>
            <a:endParaRPr lang="zh-CN" altLang="en-US" b="1" dirty="0"/>
          </a:p>
          <a:p>
            <a:r>
              <a:rPr lang="zh-CN" altLang="en-US" b="1" dirty="0"/>
              <a:t>由</a:t>
            </a:r>
            <a:r>
              <a:rPr lang="en-US" altLang="zh-CN" b="1" dirty="0"/>
              <a:t>t0</a:t>
            </a:r>
            <a:r>
              <a:rPr lang="zh-CN" altLang="en-US" b="1" dirty="0"/>
              <a:t>～</a:t>
            </a:r>
            <a:r>
              <a:rPr lang="en-US" altLang="zh-CN" b="1" dirty="0"/>
              <a:t>3t0</a:t>
            </a:r>
            <a:r>
              <a:rPr lang="zh-CN" altLang="en-US" b="1" dirty="0"/>
              <a:t>时间内加速度相等得</a:t>
            </a:r>
            <a:endParaRPr lang="zh-CN" altLang="en-US" b="1" dirty="0"/>
          </a:p>
          <a:p>
            <a:r>
              <a:rPr lang="zh-CN" altLang="en-US" b="1" dirty="0"/>
              <a:t>解得</a:t>
            </a:r>
            <a:endParaRPr lang="zh-CN" altLang="en-US" b="1" dirty="0"/>
          </a:p>
        </p:txBody>
      </p:sp>
      <p:sp>
        <p:nvSpPr>
          <p:cNvPr id="41989" name="矩形 41988"/>
          <p:cNvSpPr/>
          <p:nvPr/>
        </p:nvSpPr>
        <p:spPr>
          <a:xfrm>
            <a:off x="0" y="3257550"/>
            <a:ext cx="9144000" cy="0"/>
          </a:xfrm>
          <a:prstGeom prst="rect">
            <a:avLst/>
          </a:prstGeom>
          <a:noFill/>
          <a:ln w="9525">
            <a:noFill/>
          </a:ln>
        </p:spPr>
        <p:txBody>
          <a:bodyPr/>
          <a:p>
            <a:endParaRPr lang="zh-CN" altLang="en-US"/>
          </a:p>
        </p:txBody>
      </p:sp>
      <p:graphicFrame>
        <p:nvGraphicFramePr>
          <p:cNvPr id="41988" name="对象 41987"/>
          <p:cNvGraphicFramePr/>
          <p:nvPr/>
        </p:nvGraphicFramePr>
        <p:xfrm>
          <a:off x="3492500" y="2492375"/>
          <a:ext cx="2735263" cy="812800"/>
        </p:xfrm>
        <a:graphic>
          <a:graphicData uri="http://schemas.openxmlformats.org/presentationml/2006/ole">
            <mc:AlternateContent xmlns:mc="http://schemas.openxmlformats.org/markup-compatibility/2006">
              <mc:Choice xmlns:v="urn:schemas-microsoft-com:vml" Requires="v">
                <p:oleObj spid="_x0000_s3085" name="" r:id="rId1" imgW="1155700" imgH="342900" progId="Equation.3">
                  <p:embed/>
                </p:oleObj>
              </mc:Choice>
              <mc:Fallback>
                <p:oleObj name="" r:id="rId1" imgW="1155700" imgH="342900" progId="Equation.3">
                  <p:embed/>
                  <p:pic>
                    <p:nvPicPr>
                      <p:cNvPr id="0" name="图片 3084"/>
                      <p:cNvPicPr/>
                      <p:nvPr/>
                    </p:nvPicPr>
                    <p:blipFill>
                      <a:blip r:embed="rId2"/>
                      <a:stretch>
                        <a:fillRect/>
                      </a:stretch>
                    </p:blipFill>
                    <p:spPr>
                      <a:xfrm>
                        <a:off x="3492500" y="2492375"/>
                        <a:ext cx="2735263" cy="812800"/>
                      </a:xfrm>
                      <a:prstGeom prst="rect">
                        <a:avLst/>
                      </a:prstGeom>
                      <a:noFill/>
                      <a:ln w="38100">
                        <a:noFill/>
                        <a:miter/>
                      </a:ln>
                    </p:spPr>
                  </p:pic>
                </p:oleObj>
              </mc:Fallback>
            </mc:AlternateContent>
          </a:graphicData>
        </a:graphic>
      </p:graphicFrame>
      <p:sp>
        <p:nvSpPr>
          <p:cNvPr id="41991" name="矩形 41990"/>
          <p:cNvSpPr/>
          <p:nvPr/>
        </p:nvSpPr>
        <p:spPr>
          <a:xfrm>
            <a:off x="0" y="3238500"/>
            <a:ext cx="9144000" cy="0"/>
          </a:xfrm>
          <a:prstGeom prst="rect">
            <a:avLst/>
          </a:prstGeom>
          <a:noFill/>
          <a:ln w="9525">
            <a:noFill/>
          </a:ln>
        </p:spPr>
        <p:txBody>
          <a:bodyPr/>
          <a:p>
            <a:endParaRPr lang="zh-CN" altLang="en-US"/>
          </a:p>
        </p:txBody>
      </p:sp>
      <p:graphicFrame>
        <p:nvGraphicFramePr>
          <p:cNvPr id="41990" name="对象 41989"/>
          <p:cNvGraphicFramePr/>
          <p:nvPr/>
        </p:nvGraphicFramePr>
        <p:xfrm>
          <a:off x="6227763" y="3068638"/>
          <a:ext cx="1944687" cy="846137"/>
        </p:xfrm>
        <a:graphic>
          <a:graphicData uri="http://schemas.openxmlformats.org/presentationml/2006/ole">
            <mc:AlternateContent xmlns:mc="http://schemas.openxmlformats.org/markup-compatibility/2006">
              <mc:Choice xmlns:v="urn:schemas-microsoft-com:vml" Requires="v">
                <p:oleObj spid="_x0000_s3086" name="" r:id="rId3" imgW="876300" imgH="381000" progId="Equation.3">
                  <p:embed/>
                </p:oleObj>
              </mc:Choice>
              <mc:Fallback>
                <p:oleObj name="" r:id="rId3" imgW="876300" imgH="381000" progId="Equation.3">
                  <p:embed/>
                  <p:pic>
                    <p:nvPicPr>
                      <p:cNvPr id="0" name="图片 3085"/>
                      <p:cNvPicPr/>
                      <p:nvPr/>
                    </p:nvPicPr>
                    <p:blipFill>
                      <a:blip r:embed="rId4"/>
                      <a:stretch>
                        <a:fillRect/>
                      </a:stretch>
                    </p:blipFill>
                    <p:spPr>
                      <a:xfrm>
                        <a:off x="6227763" y="3068638"/>
                        <a:ext cx="1944687" cy="846137"/>
                      </a:xfrm>
                      <a:prstGeom prst="rect">
                        <a:avLst/>
                      </a:prstGeom>
                      <a:noFill/>
                      <a:ln w="38100">
                        <a:noFill/>
                        <a:miter/>
                      </a:ln>
                    </p:spPr>
                  </p:pic>
                </p:oleObj>
              </mc:Fallback>
            </mc:AlternateContent>
          </a:graphicData>
        </a:graphic>
      </p:graphicFrame>
      <p:sp>
        <p:nvSpPr>
          <p:cNvPr id="41993" name="矩形 41992"/>
          <p:cNvSpPr/>
          <p:nvPr/>
        </p:nvSpPr>
        <p:spPr>
          <a:xfrm>
            <a:off x="0" y="3238500"/>
            <a:ext cx="9144000" cy="0"/>
          </a:xfrm>
          <a:prstGeom prst="rect">
            <a:avLst/>
          </a:prstGeom>
          <a:noFill/>
          <a:ln w="9525">
            <a:noFill/>
          </a:ln>
        </p:spPr>
        <p:txBody>
          <a:bodyPr/>
          <a:p>
            <a:endParaRPr lang="zh-CN" altLang="en-US"/>
          </a:p>
        </p:txBody>
      </p:sp>
      <p:graphicFrame>
        <p:nvGraphicFramePr>
          <p:cNvPr id="41992" name="对象 41991"/>
          <p:cNvGraphicFramePr/>
          <p:nvPr/>
        </p:nvGraphicFramePr>
        <p:xfrm>
          <a:off x="1908175" y="3860800"/>
          <a:ext cx="1008063" cy="931863"/>
        </p:xfrm>
        <a:graphic>
          <a:graphicData uri="http://schemas.openxmlformats.org/presentationml/2006/ole">
            <mc:AlternateContent xmlns:mc="http://schemas.openxmlformats.org/markup-compatibility/2006">
              <mc:Choice xmlns:v="urn:schemas-microsoft-com:vml" Requires="v">
                <p:oleObj spid="_x0000_s3087" name="" r:id="rId5" imgW="469900" imgH="431800" progId="Equation.3">
                  <p:embed/>
                </p:oleObj>
              </mc:Choice>
              <mc:Fallback>
                <p:oleObj name="" r:id="rId5" imgW="469900" imgH="431800" progId="Equation.3">
                  <p:embed/>
                  <p:pic>
                    <p:nvPicPr>
                      <p:cNvPr id="0" name="图片 3086"/>
                      <p:cNvPicPr/>
                      <p:nvPr/>
                    </p:nvPicPr>
                    <p:blipFill>
                      <a:blip r:embed="rId6"/>
                      <a:stretch>
                        <a:fillRect/>
                      </a:stretch>
                    </p:blipFill>
                    <p:spPr>
                      <a:xfrm>
                        <a:off x="1908175" y="3860800"/>
                        <a:ext cx="1008063" cy="931863"/>
                      </a:xfrm>
                      <a:prstGeom prst="rect">
                        <a:avLst/>
                      </a:prstGeom>
                      <a:noFill/>
                      <a:ln w="38100">
                        <a:noFill/>
                        <a:miter/>
                      </a:ln>
                    </p:spPr>
                  </p:pic>
                </p:oleObj>
              </mc:Fallback>
            </mc:AlternateContent>
          </a:graphicData>
        </a:graphic>
      </p:graphicFrame>
      <p:pic>
        <p:nvPicPr>
          <p:cNvPr id="41994" name="图片 41993"/>
          <p:cNvPicPr>
            <a:picLocks noChangeAspect="1"/>
          </p:cNvPicPr>
          <p:nvPr/>
        </p:nvPicPr>
        <p:blipFill>
          <a:blip r:embed="rId7"/>
          <a:stretch>
            <a:fillRect/>
          </a:stretch>
        </p:blipFill>
        <p:spPr>
          <a:xfrm>
            <a:off x="5292725" y="4076700"/>
            <a:ext cx="2733675" cy="2055813"/>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0-#ppt_w/2"/>
                                          </p:val>
                                        </p:tav>
                                        <p:tav tm="100000">
                                          <p:val>
                                            <p:strVal val="#ppt_x"/>
                                          </p:val>
                                        </p:tav>
                                      </p:tavLst>
                                    </p:anim>
                                    <p:anim calcmode="lin" valueType="num">
                                      <p:cBhvr additive="base">
                                        <p:cTn id="8" dur="500" fill="hold"/>
                                        <p:tgtEl>
                                          <p:spTgt spid="419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198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99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199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99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987">
                                            <p:txEl>
                                              <p:charRg st="0"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1987">
                                            <p:txEl>
                                              <p:charRg st="12" end="2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987">
                                            <p:txEl>
                                              <p:charRg st="26" end="3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1987">
                                            <p:txEl>
                                              <p:charRg st="35" end="5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987">
                                            <p:txEl>
                                              <p:charRg st="52" end="5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22" name="横卷形 90121"/>
          <p:cNvSpPr/>
          <p:nvPr/>
        </p:nvSpPr>
        <p:spPr>
          <a:xfrm>
            <a:off x="179388" y="6092825"/>
            <a:ext cx="8640762" cy="765175"/>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a:p>
            <a:endParaRPr lang="zh-CN" altLang="en-US"/>
          </a:p>
        </p:txBody>
      </p:sp>
      <p:sp>
        <p:nvSpPr>
          <p:cNvPr id="90116" name="文本框 90115"/>
          <p:cNvSpPr txBox="1"/>
          <p:nvPr/>
        </p:nvSpPr>
        <p:spPr>
          <a:xfrm>
            <a:off x="539750" y="188913"/>
            <a:ext cx="8353425" cy="3502025"/>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例</a:t>
            </a:r>
            <a:r>
              <a:rPr lang="en-US" altLang="zh-CN" sz="2800" b="1" dirty="0">
                <a:latin typeface="Arial" panose="020B0604020202020204" pitchFamily="34" charset="0"/>
              </a:rPr>
              <a:t>2</a:t>
            </a:r>
            <a:r>
              <a:rPr lang="zh-CN" altLang="en-US" sz="2800" b="1" dirty="0">
                <a:latin typeface="Arial" panose="020B0604020202020204" pitchFamily="34" charset="0"/>
              </a:rPr>
              <a:t>．</a:t>
            </a:r>
            <a:r>
              <a:rPr lang="zh-CN" altLang="en-US" sz="2400" b="1" dirty="0">
                <a:solidFill>
                  <a:srgbClr val="008000"/>
                </a:solidFill>
                <a:latin typeface="Arial" panose="020B0604020202020204" pitchFamily="34" charset="0"/>
              </a:rPr>
              <a:t>如图所示，内壁光滑、四角呈圆弧状的长方形空腔管，位于竖直平面内，</a:t>
            </a:r>
            <a:r>
              <a:rPr lang="en-US" altLang="zh-CN" sz="2400" b="1" dirty="0">
                <a:solidFill>
                  <a:srgbClr val="008000"/>
                </a:solidFill>
                <a:latin typeface="Arial" panose="020B0604020202020204" pitchFamily="34" charset="0"/>
              </a:rPr>
              <a:t>B</a:t>
            </a:r>
            <a:r>
              <a:rPr lang="zh-CN" altLang="en-US" sz="2400" b="1" dirty="0">
                <a:solidFill>
                  <a:srgbClr val="008000"/>
                </a:solidFill>
                <a:latin typeface="Arial" panose="020B0604020202020204" pitchFamily="34" charset="0"/>
              </a:rPr>
              <a:t>、</a:t>
            </a:r>
            <a:r>
              <a:rPr lang="en-US" altLang="zh-CN" sz="2400" b="1" dirty="0">
                <a:solidFill>
                  <a:srgbClr val="008000"/>
                </a:solidFill>
                <a:latin typeface="Arial" panose="020B0604020202020204" pitchFamily="34" charset="0"/>
              </a:rPr>
              <a:t>D</a:t>
            </a:r>
            <a:r>
              <a:rPr lang="zh-CN" altLang="en-US" sz="2400" b="1" dirty="0">
                <a:solidFill>
                  <a:srgbClr val="008000"/>
                </a:solidFill>
                <a:latin typeface="Arial" panose="020B0604020202020204" pitchFamily="34" charset="0"/>
              </a:rPr>
              <a:t>等高。两个同样的小球，从静止开始由</a:t>
            </a:r>
            <a:r>
              <a:rPr lang="en-US" altLang="zh-CN" sz="2400" b="1" dirty="0">
                <a:solidFill>
                  <a:srgbClr val="008000"/>
                </a:solidFill>
                <a:latin typeface="Arial" panose="020B0604020202020204" pitchFamily="34" charset="0"/>
              </a:rPr>
              <a:t>A</a:t>
            </a:r>
            <a:r>
              <a:rPr lang="zh-CN" altLang="en-US" sz="2400" b="1" dirty="0">
                <a:solidFill>
                  <a:srgbClr val="008000"/>
                </a:solidFill>
                <a:latin typeface="Arial" panose="020B0604020202020204" pitchFamily="34" charset="0"/>
              </a:rPr>
              <a:t>点分别从左右两侧运动到</a:t>
            </a:r>
            <a:r>
              <a:rPr lang="en-US" altLang="zh-CN" sz="2400" b="1" dirty="0">
                <a:solidFill>
                  <a:srgbClr val="008000"/>
                </a:solidFill>
                <a:latin typeface="Arial" panose="020B0604020202020204" pitchFamily="34" charset="0"/>
              </a:rPr>
              <a:t>C</a:t>
            </a:r>
            <a:r>
              <a:rPr lang="zh-CN" altLang="en-US" sz="2400" b="1" dirty="0">
                <a:solidFill>
                  <a:srgbClr val="008000"/>
                </a:solidFill>
                <a:latin typeface="Arial" panose="020B0604020202020204" pitchFamily="34" charset="0"/>
              </a:rPr>
              <a:t>点，不计碰撞损失，则下列判断正确的是（</a:t>
            </a:r>
            <a:r>
              <a:rPr lang="zh-CN" altLang="en-US" sz="2400" b="1" dirty="0">
                <a:latin typeface="Arial" panose="020B0604020202020204" pitchFamily="34" charset="0"/>
              </a:rPr>
              <a:t>   ）</a:t>
            </a:r>
            <a:endParaRPr lang="zh-CN" altLang="en-US" sz="2400" b="1" dirty="0">
              <a:latin typeface="Arial" panose="020B0604020202020204" pitchFamily="34" charset="0"/>
            </a:endParaRPr>
          </a:p>
          <a:p>
            <a:pPr>
              <a:buClr>
                <a:schemeClr val="bg1"/>
              </a:buClr>
            </a:pPr>
            <a:r>
              <a:rPr lang="en-US" altLang="zh-CN" sz="2400" b="1" dirty="0">
                <a:solidFill>
                  <a:srgbClr val="3333FF"/>
                </a:solidFill>
                <a:latin typeface="Arial" panose="020B0604020202020204" pitchFamily="34" charset="0"/>
              </a:rPr>
              <a:t>A </a:t>
            </a:r>
            <a:r>
              <a:rPr lang="zh-CN" altLang="en-US" sz="2400" b="1" dirty="0">
                <a:solidFill>
                  <a:srgbClr val="3333FF"/>
                </a:solidFill>
                <a:latin typeface="Arial" panose="020B0604020202020204" pitchFamily="34" charset="0"/>
              </a:rPr>
              <a:t>两球到达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时速率相同，但右侧下滑的小球较先到达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点</a:t>
            </a:r>
            <a:endParaRPr lang="zh-CN" altLang="en-US" sz="2400" b="1">
              <a:solidFill>
                <a:srgbClr val="3333FF"/>
              </a:solidFill>
              <a:latin typeface="Arial" panose="020B0604020202020204" pitchFamily="34" charset="0"/>
            </a:endParaRPr>
          </a:p>
          <a:p>
            <a:pPr>
              <a:buClr>
                <a:schemeClr val="bg1"/>
              </a:buClr>
            </a:pPr>
            <a:r>
              <a:rPr lang="en-US" altLang="zh-CN" sz="2400" b="1" dirty="0">
                <a:solidFill>
                  <a:srgbClr val="3333FF"/>
                </a:solidFill>
                <a:latin typeface="Arial" panose="020B0604020202020204" pitchFamily="34" charset="0"/>
              </a:rPr>
              <a:t>B</a:t>
            </a:r>
            <a:r>
              <a:rPr lang="zh-CN" altLang="en-US" sz="2400" b="1" dirty="0">
                <a:solidFill>
                  <a:srgbClr val="3333FF"/>
                </a:solidFill>
                <a:latin typeface="Arial" panose="020B0604020202020204" pitchFamily="34" charset="0"/>
              </a:rPr>
              <a:t>两球到达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时速率相同，但沿左侧下滑的小球较先到达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点</a:t>
            </a:r>
            <a:endParaRPr lang="zh-CN" altLang="en-US" sz="2400" b="1" dirty="0">
              <a:solidFill>
                <a:srgbClr val="3333FF"/>
              </a:solidFill>
              <a:latin typeface="Arial" panose="020B0604020202020204" pitchFamily="34" charset="0"/>
            </a:endParaRPr>
          </a:p>
          <a:p>
            <a:pPr>
              <a:buClr>
                <a:schemeClr val="bg1"/>
              </a:buClr>
            </a:pP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两球同时到达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，且动量相同</a:t>
            </a:r>
            <a:endParaRPr lang="zh-CN" altLang="en-US" sz="2400" b="1" dirty="0">
              <a:solidFill>
                <a:srgbClr val="3333FF"/>
              </a:solidFill>
              <a:latin typeface="Arial" panose="020B0604020202020204" pitchFamily="34" charset="0"/>
            </a:endParaRPr>
          </a:p>
          <a:p>
            <a:pPr>
              <a:buClr>
                <a:schemeClr val="bg1"/>
              </a:buClr>
            </a:pPr>
            <a:r>
              <a:rPr lang="en-US" altLang="zh-CN" sz="2400" b="1" dirty="0">
                <a:solidFill>
                  <a:srgbClr val="3333FF"/>
                </a:solidFill>
                <a:latin typeface="Arial" panose="020B0604020202020204" pitchFamily="34" charset="0"/>
              </a:rPr>
              <a:t>D</a:t>
            </a:r>
            <a:r>
              <a:rPr lang="zh-CN" altLang="en-US" sz="2400" b="1" dirty="0">
                <a:solidFill>
                  <a:srgbClr val="3333FF"/>
                </a:solidFill>
                <a:latin typeface="Arial" panose="020B0604020202020204" pitchFamily="34" charset="0"/>
              </a:rPr>
              <a:t>两球同时到达</a:t>
            </a:r>
            <a:r>
              <a:rPr lang="en-US" altLang="zh-CN" sz="2400" b="1" dirty="0">
                <a:solidFill>
                  <a:srgbClr val="3333FF"/>
                </a:solidFill>
                <a:latin typeface="Arial" panose="020B0604020202020204" pitchFamily="34" charset="0"/>
              </a:rPr>
              <a:t>C</a:t>
            </a:r>
            <a:r>
              <a:rPr lang="zh-CN" altLang="en-US" sz="2400" b="1" dirty="0">
                <a:solidFill>
                  <a:srgbClr val="3333FF"/>
                </a:solidFill>
                <a:latin typeface="Arial" panose="020B0604020202020204" pitchFamily="34" charset="0"/>
              </a:rPr>
              <a:t>，但动量不相同</a:t>
            </a:r>
            <a:endParaRPr lang="zh-CN" altLang="en-US" sz="2400" b="1" dirty="0">
              <a:solidFill>
                <a:srgbClr val="3333FF"/>
              </a:solidFill>
              <a:latin typeface="Arial" panose="020B0604020202020204" pitchFamily="34" charset="0"/>
            </a:endParaRPr>
          </a:p>
          <a:p>
            <a:pPr>
              <a:buClr>
                <a:schemeClr val="bg1"/>
              </a:buClr>
            </a:pPr>
            <a:endParaRPr lang="zh-CN" altLang="en-US" sz="2800" b="1" dirty="0">
              <a:solidFill>
                <a:srgbClr val="3333FF"/>
              </a:solidFill>
              <a:latin typeface="Arial" panose="020B0604020202020204" pitchFamily="34" charset="0"/>
            </a:endParaRPr>
          </a:p>
        </p:txBody>
      </p:sp>
      <p:pic>
        <p:nvPicPr>
          <p:cNvPr id="90117" name="图片 90116"/>
          <p:cNvPicPr>
            <a:picLocks noChangeAspect="1"/>
          </p:cNvPicPr>
          <p:nvPr/>
        </p:nvPicPr>
        <p:blipFill>
          <a:blip r:embed="rId1"/>
          <a:stretch>
            <a:fillRect/>
          </a:stretch>
        </p:blipFill>
        <p:spPr>
          <a:xfrm>
            <a:off x="5940425" y="2636838"/>
            <a:ext cx="3024188" cy="2376487"/>
          </a:xfrm>
          <a:prstGeom prst="rect">
            <a:avLst/>
          </a:prstGeom>
          <a:noFill/>
          <a:ln w="9525">
            <a:noFill/>
          </a:ln>
        </p:spPr>
      </p:pic>
      <p:sp>
        <p:nvSpPr>
          <p:cNvPr id="90118" name="文本框 90117"/>
          <p:cNvSpPr txBox="1"/>
          <p:nvPr/>
        </p:nvSpPr>
        <p:spPr>
          <a:xfrm>
            <a:off x="684213" y="3141663"/>
            <a:ext cx="5400675" cy="2282825"/>
          </a:xfrm>
          <a:prstGeom prst="rect">
            <a:avLst/>
          </a:prstGeom>
          <a:noFill/>
          <a:ln w="9525">
            <a:noFill/>
          </a:ln>
        </p:spPr>
        <p:txBody>
          <a:bodyPr>
            <a:spAutoFit/>
          </a:bodyPr>
          <a:p>
            <a:pPr>
              <a:buClr>
                <a:schemeClr val="bg1"/>
              </a:buClr>
            </a:pPr>
            <a:r>
              <a:rPr lang="zh-CN" altLang="en-US" sz="2400" dirty="0">
                <a:solidFill>
                  <a:srgbClr val="990099"/>
                </a:solidFill>
                <a:latin typeface="Arial" panose="020B0604020202020204" pitchFamily="34" charset="0"/>
              </a:rPr>
              <a:t>解析</a:t>
            </a:r>
            <a:r>
              <a:rPr lang="en-US" altLang="zh-CN" sz="2400" dirty="0">
                <a:solidFill>
                  <a:srgbClr val="990099"/>
                </a:solidFill>
                <a:latin typeface="Arial" panose="020B0604020202020204" pitchFamily="34" charset="0"/>
              </a:rPr>
              <a:t>:</a:t>
            </a:r>
            <a:r>
              <a:rPr lang="zh-CN" altLang="en-US" sz="2400" dirty="0">
                <a:solidFill>
                  <a:srgbClr val="990099"/>
                </a:solidFill>
                <a:latin typeface="Arial" panose="020B0604020202020204" pitchFamily="34" charset="0"/>
              </a:rPr>
              <a:t>由机械能守恒知</a:t>
            </a:r>
            <a:r>
              <a:rPr lang="en-US" altLang="zh-CN" sz="2400" dirty="0">
                <a:solidFill>
                  <a:srgbClr val="990099"/>
                </a:solidFill>
                <a:latin typeface="Arial" panose="020B0604020202020204" pitchFamily="34" charset="0"/>
              </a:rPr>
              <a:t>:</a:t>
            </a:r>
            <a:r>
              <a:rPr lang="zh-CN" altLang="en-US" sz="2400" dirty="0">
                <a:solidFill>
                  <a:srgbClr val="990099"/>
                </a:solidFill>
                <a:latin typeface="Arial" panose="020B0604020202020204" pitchFamily="34" charset="0"/>
              </a:rPr>
              <a:t>小球到达</a:t>
            </a:r>
            <a:r>
              <a:rPr lang="en-US" altLang="zh-CN" sz="2400" dirty="0">
                <a:solidFill>
                  <a:srgbClr val="990099"/>
                </a:solidFill>
                <a:latin typeface="Arial" panose="020B0604020202020204" pitchFamily="34" charset="0"/>
              </a:rPr>
              <a:t>B</a:t>
            </a:r>
            <a:r>
              <a:rPr lang="zh-CN" altLang="en-US" sz="2400" dirty="0">
                <a:solidFill>
                  <a:srgbClr val="990099"/>
                </a:solidFill>
                <a:latin typeface="Arial" panose="020B0604020202020204" pitchFamily="34" charset="0"/>
              </a:rPr>
              <a:t>点和</a:t>
            </a:r>
            <a:r>
              <a:rPr lang="en-US" altLang="zh-CN" sz="2400">
                <a:solidFill>
                  <a:srgbClr val="990099"/>
                </a:solidFill>
                <a:latin typeface="Arial" panose="020B0604020202020204" pitchFamily="34" charset="0"/>
              </a:rPr>
              <a:t>D</a:t>
            </a:r>
            <a:endParaRPr lang="en-US" altLang="zh-CN" sz="2400">
              <a:solidFill>
                <a:srgbClr val="990099"/>
              </a:solidFill>
              <a:latin typeface="Arial" panose="020B0604020202020204" pitchFamily="34" charset="0"/>
            </a:endParaRPr>
          </a:p>
          <a:p>
            <a:pPr>
              <a:buClr>
                <a:schemeClr val="bg1"/>
              </a:buClr>
            </a:pPr>
            <a:r>
              <a:rPr lang="zh-CN" altLang="en-US" sz="2400" dirty="0">
                <a:solidFill>
                  <a:srgbClr val="990099"/>
                </a:solidFill>
                <a:latin typeface="Arial" panose="020B0604020202020204" pitchFamily="34" charset="0"/>
              </a:rPr>
              <a:t>点的速率相等</a:t>
            </a:r>
            <a:r>
              <a:rPr lang="en-US" altLang="zh-CN" sz="2400" dirty="0">
                <a:solidFill>
                  <a:srgbClr val="990099"/>
                </a:solidFill>
                <a:latin typeface="Arial" panose="020B0604020202020204" pitchFamily="34" charset="0"/>
              </a:rPr>
              <a:t>,</a:t>
            </a:r>
            <a:r>
              <a:rPr lang="zh-CN" altLang="en-US" sz="2400" dirty="0">
                <a:solidFill>
                  <a:srgbClr val="990099"/>
                </a:solidFill>
                <a:latin typeface="Arial" panose="020B0604020202020204" pitchFamily="34" charset="0"/>
              </a:rPr>
              <a:t>到达</a:t>
            </a:r>
            <a:r>
              <a:rPr lang="en-US" altLang="zh-CN" sz="2400" dirty="0">
                <a:solidFill>
                  <a:srgbClr val="990099"/>
                </a:solidFill>
                <a:latin typeface="Arial" panose="020B0604020202020204" pitchFamily="34" charset="0"/>
              </a:rPr>
              <a:t>C</a:t>
            </a:r>
            <a:r>
              <a:rPr lang="zh-CN" altLang="en-US" sz="2400" dirty="0">
                <a:solidFill>
                  <a:srgbClr val="990099"/>
                </a:solidFill>
                <a:latin typeface="Arial" panose="020B0604020202020204" pitchFamily="34" charset="0"/>
              </a:rPr>
              <a:t>点的速率也相等</a:t>
            </a:r>
            <a:r>
              <a:rPr lang="en-US" altLang="zh-CN" sz="2400" dirty="0">
                <a:solidFill>
                  <a:srgbClr val="990099"/>
                </a:solidFill>
                <a:latin typeface="Arial" panose="020B0604020202020204" pitchFamily="34" charset="0"/>
              </a:rPr>
              <a:t>.D</a:t>
            </a:r>
            <a:r>
              <a:rPr lang="zh-CN" altLang="en-US" sz="2400" dirty="0">
                <a:solidFill>
                  <a:srgbClr val="990099"/>
                </a:solidFill>
                <a:latin typeface="Arial" panose="020B0604020202020204" pitchFamily="34" charset="0"/>
              </a:rPr>
              <a:t>选项正确</a:t>
            </a:r>
            <a:r>
              <a:rPr lang="en-US" altLang="zh-CN" sz="2400" dirty="0">
                <a:solidFill>
                  <a:srgbClr val="990099"/>
                </a:solidFill>
                <a:latin typeface="Arial" panose="020B0604020202020204" pitchFamily="34" charset="0"/>
              </a:rPr>
              <a:t>.</a:t>
            </a:r>
            <a:r>
              <a:rPr lang="zh-CN" altLang="en-US" sz="2400" dirty="0">
                <a:solidFill>
                  <a:srgbClr val="990099"/>
                </a:solidFill>
                <a:latin typeface="Arial" panose="020B0604020202020204" pitchFamily="34" charset="0"/>
              </a:rPr>
              <a:t>因而</a:t>
            </a:r>
            <a:r>
              <a:rPr lang="en-US" altLang="zh-CN" sz="2400" dirty="0">
                <a:solidFill>
                  <a:srgbClr val="990099"/>
                </a:solidFill>
                <a:latin typeface="Arial" panose="020B0604020202020204" pitchFamily="34" charset="0"/>
              </a:rPr>
              <a:t>AB</a:t>
            </a:r>
            <a:r>
              <a:rPr lang="zh-CN" altLang="en-US" sz="2400" dirty="0">
                <a:solidFill>
                  <a:srgbClr val="990099"/>
                </a:solidFill>
                <a:latin typeface="Arial" panose="020B0604020202020204" pitchFamily="34" charset="0"/>
              </a:rPr>
              <a:t>段与</a:t>
            </a:r>
            <a:r>
              <a:rPr lang="en-US" altLang="zh-CN" sz="2400" dirty="0">
                <a:solidFill>
                  <a:srgbClr val="990099"/>
                </a:solidFill>
                <a:latin typeface="Arial" panose="020B0604020202020204" pitchFamily="34" charset="0"/>
              </a:rPr>
              <a:t>AD</a:t>
            </a:r>
            <a:r>
              <a:rPr lang="zh-CN" altLang="en-US" sz="2400" dirty="0">
                <a:solidFill>
                  <a:srgbClr val="990099"/>
                </a:solidFill>
                <a:latin typeface="Arial" panose="020B0604020202020204" pitchFamily="34" charset="0"/>
              </a:rPr>
              <a:t>段的平均速率</a:t>
            </a:r>
            <a:r>
              <a:rPr lang="en-US" altLang="zh-CN" sz="2400">
                <a:solidFill>
                  <a:srgbClr val="990099"/>
                </a:solidFill>
                <a:latin typeface="Arial" panose="020B0604020202020204" pitchFamily="34" charset="0"/>
              </a:rPr>
              <a:t>V</a:t>
            </a:r>
            <a:r>
              <a:rPr lang="en-US" altLang="zh-CN" sz="2400" baseline="-25000">
                <a:solidFill>
                  <a:srgbClr val="990099"/>
                </a:solidFill>
                <a:latin typeface="Arial" panose="020B0604020202020204" pitchFamily="34" charset="0"/>
              </a:rPr>
              <a:t>B</a:t>
            </a:r>
            <a:r>
              <a:rPr lang="en-US" altLang="zh-CN" sz="2400" dirty="0">
                <a:solidFill>
                  <a:srgbClr val="990099"/>
                </a:solidFill>
                <a:latin typeface="Arial" panose="020B0604020202020204" pitchFamily="34" charset="0"/>
              </a:rPr>
              <a:t>/2</a:t>
            </a:r>
            <a:r>
              <a:rPr lang="zh-CN" altLang="en-US" sz="2400" dirty="0">
                <a:solidFill>
                  <a:srgbClr val="990099"/>
                </a:solidFill>
                <a:latin typeface="Arial" panose="020B0604020202020204" pitchFamily="34" charset="0"/>
              </a:rPr>
              <a:t>也相等</a:t>
            </a:r>
            <a:r>
              <a:rPr lang="en-US" altLang="zh-CN" sz="2400" dirty="0">
                <a:solidFill>
                  <a:srgbClr val="990099"/>
                </a:solidFill>
                <a:latin typeface="Arial" panose="020B0604020202020204" pitchFamily="34" charset="0"/>
              </a:rPr>
              <a:t>.BC</a:t>
            </a:r>
            <a:r>
              <a:rPr lang="zh-CN" altLang="en-US" sz="2400" dirty="0">
                <a:solidFill>
                  <a:srgbClr val="990099"/>
                </a:solidFill>
                <a:latin typeface="Arial" panose="020B0604020202020204" pitchFamily="34" charset="0"/>
              </a:rPr>
              <a:t>段与</a:t>
            </a:r>
            <a:r>
              <a:rPr lang="en-US" altLang="zh-CN" sz="2400" dirty="0">
                <a:solidFill>
                  <a:srgbClr val="990099"/>
                </a:solidFill>
                <a:latin typeface="Arial" panose="020B0604020202020204" pitchFamily="34" charset="0"/>
              </a:rPr>
              <a:t>DC</a:t>
            </a:r>
            <a:r>
              <a:rPr lang="zh-CN" altLang="en-US" sz="2400" dirty="0">
                <a:solidFill>
                  <a:srgbClr val="990099"/>
                </a:solidFill>
                <a:latin typeface="Arial" panose="020B0604020202020204" pitchFamily="34" charset="0"/>
              </a:rPr>
              <a:t>段的平均速率</a:t>
            </a:r>
            <a:r>
              <a:rPr lang="en-US" altLang="zh-CN" sz="2400">
                <a:solidFill>
                  <a:srgbClr val="990099"/>
                </a:solidFill>
                <a:latin typeface="Arial" panose="020B0604020202020204" pitchFamily="34" charset="0"/>
              </a:rPr>
              <a:t>(V</a:t>
            </a:r>
            <a:r>
              <a:rPr lang="en-US" altLang="zh-CN" sz="2400" baseline="-25000">
                <a:solidFill>
                  <a:srgbClr val="990099"/>
                </a:solidFill>
                <a:latin typeface="Arial" panose="020B0604020202020204" pitchFamily="34" charset="0"/>
              </a:rPr>
              <a:t>B</a:t>
            </a:r>
            <a:r>
              <a:rPr lang="en-US" altLang="zh-CN" sz="2400">
                <a:solidFill>
                  <a:srgbClr val="990099"/>
                </a:solidFill>
                <a:latin typeface="Arial" panose="020B0604020202020204" pitchFamily="34" charset="0"/>
              </a:rPr>
              <a:t>+V</a:t>
            </a:r>
            <a:r>
              <a:rPr lang="en-US" altLang="zh-CN" sz="2400" baseline="-25000">
                <a:solidFill>
                  <a:srgbClr val="990099"/>
                </a:solidFill>
                <a:latin typeface="Arial" panose="020B0604020202020204" pitchFamily="34" charset="0"/>
              </a:rPr>
              <a:t>C</a:t>
            </a:r>
            <a:r>
              <a:rPr lang="en-US" altLang="zh-CN" sz="2400" dirty="0">
                <a:solidFill>
                  <a:srgbClr val="990099"/>
                </a:solidFill>
                <a:latin typeface="Arial" panose="020B0604020202020204" pitchFamily="34" charset="0"/>
              </a:rPr>
              <a:t>)/2</a:t>
            </a:r>
            <a:r>
              <a:rPr lang="zh-CN" altLang="en-US" sz="2400" dirty="0">
                <a:solidFill>
                  <a:srgbClr val="990099"/>
                </a:solidFill>
                <a:latin typeface="Arial" panose="020B0604020202020204" pitchFamily="34" charset="0"/>
              </a:rPr>
              <a:t>也相等</a:t>
            </a:r>
            <a:r>
              <a:rPr lang="en-US" altLang="zh-CN" sz="2400" dirty="0">
                <a:solidFill>
                  <a:srgbClr val="990099"/>
                </a:solidFill>
                <a:latin typeface="Arial" panose="020B0604020202020204" pitchFamily="34" charset="0"/>
              </a:rPr>
              <a:t>,</a:t>
            </a:r>
            <a:r>
              <a:rPr lang="zh-CN" altLang="en-US" sz="2400" dirty="0">
                <a:solidFill>
                  <a:srgbClr val="990099"/>
                </a:solidFill>
                <a:latin typeface="Arial" panose="020B0604020202020204" pitchFamily="34" charset="0"/>
              </a:rPr>
              <a:t>但前段平均速率小于后段平均速率</a:t>
            </a:r>
            <a:endParaRPr lang="zh-CN" altLang="en-US" sz="2400" dirty="0">
              <a:solidFill>
                <a:srgbClr val="990099"/>
              </a:solidFill>
              <a:latin typeface="Arial" panose="020B0604020202020204" pitchFamily="34" charset="0"/>
            </a:endParaRPr>
          </a:p>
        </p:txBody>
      </p:sp>
      <p:sp>
        <p:nvSpPr>
          <p:cNvPr id="90119" name="文本框 90118"/>
          <p:cNvSpPr txBox="1"/>
          <p:nvPr/>
        </p:nvSpPr>
        <p:spPr>
          <a:xfrm>
            <a:off x="250825" y="5373688"/>
            <a:ext cx="8893175" cy="822325"/>
          </a:xfrm>
          <a:prstGeom prst="rect">
            <a:avLst/>
          </a:prstGeom>
          <a:noFill/>
          <a:ln w="9525">
            <a:noFill/>
          </a:ln>
        </p:spPr>
        <p:txBody>
          <a:bodyPr>
            <a:spAutoFit/>
          </a:bodyPr>
          <a:p>
            <a:pPr>
              <a:spcBef>
                <a:spcPct val="50000"/>
              </a:spcBef>
              <a:buClr>
                <a:schemeClr val="bg1"/>
              </a:buClr>
            </a:pPr>
            <a:r>
              <a:rPr lang="zh-CN" altLang="en-US" sz="2400" b="1" dirty="0">
                <a:solidFill>
                  <a:srgbClr val="FF0000"/>
                </a:solidFill>
                <a:latin typeface="Arial" panose="020B0604020202020204" pitchFamily="34" charset="0"/>
              </a:rPr>
              <a:t>这样</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沿左侧下滑时</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小速度走长距离</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大速度走短距离</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较沿右侧下滑</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小速度走短距离</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大速度走长距离要费时的多</a:t>
            </a:r>
            <a:r>
              <a:rPr lang="en-US" altLang="zh-CN" sz="2400" b="1" dirty="0">
                <a:solidFill>
                  <a:srgbClr val="FF0000"/>
                </a:solidFill>
                <a:latin typeface="Arial" panose="020B0604020202020204" pitchFamily="34" charset="0"/>
              </a:rPr>
              <a:t>,</a:t>
            </a:r>
            <a:r>
              <a:rPr lang="zh-CN" altLang="en-US" sz="2400" b="1" dirty="0">
                <a:solidFill>
                  <a:srgbClr val="FF0000"/>
                </a:solidFill>
                <a:latin typeface="Arial" panose="020B0604020202020204" pitchFamily="34" charset="0"/>
              </a:rPr>
              <a:t>显然选项</a:t>
            </a:r>
            <a:r>
              <a:rPr lang="en-US" altLang="zh-CN" sz="2400" b="1" dirty="0">
                <a:solidFill>
                  <a:srgbClr val="FF0000"/>
                </a:solidFill>
                <a:latin typeface="Arial" panose="020B0604020202020204" pitchFamily="34" charset="0"/>
              </a:rPr>
              <a:t>A</a:t>
            </a:r>
            <a:r>
              <a:rPr lang="zh-CN" altLang="en-US" sz="2400" b="1" dirty="0">
                <a:solidFill>
                  <a:srgbClr val="FF0000"/>
                </a:solidFill>
                <a:latin typeface="Arial" panose="020B0604020202020204" pitchFamily="34" charset="0"/>
              </a:rPr>
              <a:t>正确</a:t>
            </a:r>
            <a:endParaRPr lang="zh-CN" altLang="en-US" sz="2400" b="1" dirty="0">
              <a:solidFill>
                <a:srgbClr val="FF0000"/>
              </a:solidFill>
              <a:latin typeface="Arial" panose="020B0604020202020204" pitchFamily="34" charset="0"/>
            </a:endParaRPr>
          </a:p>
        </p:txBody>
      </p:sp>
      <p:sp>
        <p:nvSpPr>
          <p:cNvPr id="90120" name="文本框 90119"/>
          <p:cNvSpPr txBox="1"/>
          <p:nvPr/>
        </p:nvSpPr>
        <p:spPr>
          <a:xfrm>
            <a:off x="611188" y="6165850"/>
            <a:ext cx="8064500" cy="641350"/>
          </a:xfrm>
          <a:prstGeom prst="rect">
            <a:avLst/>
          </a:prstGeom>
          <a:noFill/>
          <a:ln w="9525">
            <a:noFill/>
          </a:ln>
        </p:spPr>
        <p:txBody>
          <a:bodyPr>
            <a:spAutoFit/>
          </a:bodyPr>
          <a:p>
            <a:pPr>
              <a:spcBef>
                <a:spcPct val="50000"/>
              </a:spcBef>
              <a:buClr>
                <a:schemeClr val="bg1"/>
              </a:buClr>
            </a:pPr>
            <a:r>
              <a:rPr lang="zh-CN" altLang="en-US" b="1" dirty="0">
                <a:solidFill>
                  <a:srgbClr val="FF00FF"/>
                </a:solidFill>
                <a:latin typeface="Arial" panose="020B0604020202020204" pitchFamily="34" charset="0"/>
              </a:rPr>
              <a:t>把</a:t>
            </a:r>
            <a:r>
              <a:rPr lang="zh-CN" altLang="en-US" b="1" dirty="0">
                <a:solidFill>
                  <a:srgbClr val="008000"/>
                </a:solidFill>
                <a:latin typeface="Arial" panose="020B0604020202020204" pitchFamily="34" charset="0"/>
              </a:rPr>
              <a:t>变化的这个物理量</a:t>
            </a:r>
            <a:r>
              <a:rPr lang="zh-CN" altLang="en-US" b="1" dirty="0">
                <a:solidFill>
                  <a:srgbClr val="FF00FF"/>
                </a:solidFill>
                <a:latin typeface="Arial" panose="020B0604020202020204" pitchFamily="34" charset="0"/>
              </a:rPr>
              <a:t>在整个积累过程看作是</a:t>
            </a:r>
            <a:r>
              <a:rPr lang="zh-CN" altLang="en-US" b="1" dirty="0">
                <a:solidFill>
                  <a:srgbClr val="FF9900"/>
                </a:solidFill>
                <a:latin typeface="Arial" panose="020B0604020202020204" pitchFamily="34" charset="0"/>
              </a:rPr>
              <a:t>恒定的一个值</a:t>
            </a:r>
            <a:r>
              <a:rPr lang="en-US" altLang="zh-CN" b="1" dirty="0">
                <a:solidFill>
                  <a:srgbClr val="FF9900"/>
                </a:solidFill>
                <a:latin typeface="Arial" panose="020B0604020202020204" pitchFamily="34" charset="0"/>
              </a:rPr>
              <a:t>---------</a:t>
            </a:r>
            <a:r>
              <a:rPr lang="zh-CN" altLang="en-US" b="1" dirty="0">
                <a:solidFill>
                  <a:srgbClr val="FF9900"/>
                </a:solidFill>
                <a:latin typeface="Arial" panose="020B0604020202020204" pitchFamily="34" charset="0"/>
              </a:rPr>
              <a:t>平均值</a:t>
            </a:r>
            <a:r>
              <a:rPr lang="zh-CN" altLang="en-US" b="1" dirty="0">
                <a:solidFill>
                  <a:srgbClr val="FF00FF"/>
                </a:solidFill>
                <a:latin typeface="Arial" panose="020B0604020202020204" pitchFamily="34" charset="0"/>
              </a:rPr>
              <a:t>，从而通过求积的方法来求积累量</a:t>
            </a:r>
            <a:endParaRPr lang="zh-CN" altLang="en-US" b="1" dirty="0">
              <a:solidFill>
                <a:srgbClr val="FF00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01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01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1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90122"/>
                                        </p:tgtEl>
                                        <p:attrNameLst>
                                          <p:attrName>style.visibility</p:attrName>
                                        </p:attrNameLst>
                                      </p:cBhvr>
                                      <p:to>
                                        <p:strVal val="visible"/>
                                      </p:to>
                                    </p:set>
                                    <p:animEffect transition="in" filter="wipe(down)">
                                      <p:cBhvr>
                                        <p:cTn id="19" dur="500"/>
                                        <p:tgtEl>
                                          <p:spTgt spid="9012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90120"/>
                                        </p:tgtEl>
                                        <p:attrNameLst>
                                          <p:attrName>style.visibility</p:attrName>
                                        </p:attrNameLst>
                                      </p:cBhvr>
                                      <p:to>
                                        <p:strVal val="visible"/>
                                      </p:to>
                                    </p:set>
                                    <p:animEffect transition="in" filter="wipe(down)">
                                      <p:cBhvr>
                                        <p:cTn id="22" dur="500"/>
                                        <p:tgtEl>
                                          <p:spTgt spid="90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p:bldP spid="90118" grpId="0"/>
      <p:bldP spid="90119" grpId="0"/>
      <p:bldP spid="901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2" name="文本框 2051"/>
          <p:cNvSpPr txBox="1"/>
          <p:nvPr/>
        </p:nvSpPr>
        <p:spPr>
          <a:xfrm>
            <a:off x="468313" y="2852738"/>
            <a:ext cx="8172450" cy="3508375"/>
          </a:xfrm>
          <a:prstGeom prst="rect">
            <a:avLst/>
          </a:prstGeom>
          <a:noFill/>
          <a:ln w="9525">
            <a:noFill/>
          </a:ln>
        </p:spPr>
        <p:txBody>
          <a:bodyPr>
            <a:spAutoFit/>
          </a:bodyPr>
          <a:p>
            <a:pPr>
              <a:buClr>
                <a:schemeClr val="bg1"/>
              </a:buClr>
            </a:pPr>
            <a:r>
              <a:rPr lang="zh-CN" altLang="en-US" sz="2800" dirty="0">
                <a:latin typeface="Arial" panose="020B0604020202020204" pitchFamily="34" charset="0"/>
              </a:rPr>
              <a:t>物理学中的思想方法很多</a:t>
            </a:r>
            <a:r>
              <a:rPr lang="zh-CN" altLang="en-US" sz="2800" b="1" dirty="0">
                <a:latin typeface="Arial" panose="020B0604020202020204" pitchFamily="34" charset="0"/>
              </a:rPr>
              <a:t>。有：</a:t>
            </a:r>
            <a:r>
              <a:rPr lang="zh-CN" altLang="en-US" sz="2800" b="1" dirty="0">
                <a:solidFill>
                  <a:srgbClr val="9933FF"/>
                </a:solidFill>
                <a:latin typeface="Arial" panose="020B0604020202020204" pitchFamily="34" charset="0"/>
              </a:rPr>
              <a:t>图象法、等效转化法、 极限思维方法、临界问题分析法、估算法、对称法、微元法、构建物理模型法、猜想与假设法、整体和隔离法、寻找守恒量法、引入中间变量法、控制变量法、类比分析法、统计学思想方法、逆向思维法、平均值法、比例法、解析法</a:t>
            </a:r>
            <a:r>
              <a:rPr lang="en-US" altLang="zh-CN" sz="2800" b="1" dirty="0">
                <a:solidFill>
                  <a:srgbClr val="9933FF"/>
                </a:solidFill>
                <a:latin typeface="Arial" panose="020B0604020202020204" pitchFamily="34" charset="0"/>
              </a:rPr>
              <a:t>……</a:t>
            </a:r>
            <a:r>
              <a:rPr lang="zh-CN" altLang="en-US" sz="2800" b="1" dirty="0">
                <a:solidFill>
                  <a:srgbClr val="9933FF"/>
                </a:solidFill>
                <a:latin typeface="Arial" panose="020B0604020202020204" pitchFamily="34" charset="0"/>
              </a:rPr>
              <a:t>。</a:t>
            </a:r>
            <a:endParaRPr lang="zh-CN" altLang="en-US" sz="2800" dirty="0">
              <a:solidFill>
                <a:srgbClr val="9933FF"/>
              </a:solidFill>
              <a:latin typeface="Arial" panose="020B0604020202020204" pitchFamily="34" charset="0"/>
            </a:endParaRPr>
          </a:p>
          <a:p>
            <a:pPr>
              <a:buClr>
                <a:schemeClr val="bg1"/>
              </a:buClr>
            </a:pPr>
            <a:r>
              <a:rPr lang="zh-CN" altLang="en-US" sz="2800" dirty="0">
                <a:latin typeface="Arial" panose="020B0604020202020204" pitchFamily="34" charset="0"/>
              </a:rPr>
              <a:t>至于常用到的</a:t>
            </a:r>
            <a:r>
              <a:rPr lang="zh-CN" altLang="en-US" sz="2800" b="1" dirty="0">
                <a:latin typeface="Arial" panose="020B0604020202020204" pitchFamily="34" charset="0"/>
              </a:rPr>
              <a:t>函数思想、方程思想、概率思想等，则属于数学思想，不在我们讲述的范畴。</a:t>
            </a:r>
            <a:endParaRPr lang="zh-CN" altLang="en-US" sz="2800" b="1" dirty="0">
              <a:latin typeface="Arial" panose="020B0604020202020204" pitchFamily="34" charset="0"/>
            </a:endParaRPr>
          </a:p>
        </p:txBody>
      </p:sp>
      <p:sp>
        <p:nvSpPr>
          <p:cNvPr id="2053" name="文本框 2052"/>
          <p:cNvSpPr txBox="1"/>
          <p:nvPr/>
        </p:nvSpPr>
        <p:spPr>
          <a:xfrm>
            <a:off x="503238" y="333375"/>
            <a:ext cx="8316912" cy="2868613"/>
          </a:xfrm>
          <a:prstGeom prst="rect">
            <a:avLst/>
          </a:prstGeom>
          <a:noFill/>
          <a:ln w="9525">
            <a:noFill/>
          </a:ln>
        </p:spPr>
        <p:txBody>
          <a:bodyPr>
            <a:spAutoFit/>
          </a:bodyPr>
          <a:p>
            <a:pPr>
              <a:buClr>
                <a:schemeClr val="bg1"/>
              </a:buClr>
            </a:pPr>
            <a:r>
              <a:rPr lang="en-US" altLang="zh-CN" sz="2800" b="1" dirty="0">
                <a:solidFill>
                  <a:srgbClr val="FF0000"/>
                </a:solidFill>
                <a:latin typeface="Arial" panose="020B0604020202020204" pitchFamily="34" charset="0"/>
              </a:rPr>
              <a:t>                            </a:t>
            </a:r>
            <a:r>
              <a:rPr lang="zh-CN" altLang="en-US" sz="2800" b="1" dirty="0">
                <a:solidFill>
                  <a:srgbClr val="FF0000"/>
                </a:solidFill>
                <a:latin typeface="Arial" panose="020B0604020202020204" pitchFamily="34" charset="0"/>
              </a:rPr>
              <a:t>物理思想方法</a:t>
            </a:r>
            <a:endParaRPr lang="zh-CN" altLang="en-US" sz="2800" b="1" dirty="0">
              <a:solidFill>
                <a:srgbClr val="FF0000"/>
              </a:solidFill>
              <a:latin typeface="Arial" panose="020B0604020202020204" pitchFamily="34" charset="0"/>
            </a:endParaRPr>
          </a:p>
          <a:p>
            <a:pPr>
              <a:buClr>
                <a:schemeClr val="bg1"/>
              </a:buClr>
            </a:pPr>
            <a:r>
              <a:rPr lang="zh-CN" altLang="en-US" sz="2800" b="1" dirty="0">
                <a:solidFill>
                  <a:srgbClr val="0000FF"/>
                </a:solidFill>
                <a:latin typeface="Arial" panose="020B0604020202020204" pitchFamily="34" charset="0"/>
              </a:rPr>
              <a:t>物理学中的思想方法，是求解物理问题的根本所在。认真研究总结物理学中的思想方法、策略技巧，并能在实际解题过程中灵活应用，可收到事半功倍的效果。</a:t>
            </a:r>
            <a:endParaRPr lang="zh-CN" altLang="en-US" sz="2800" b="1" dirty="0">
              <a:solidFill>
                <a:srgbClr val="0000FF"/>
              </a:solidFill>
              <a:latin typeface="Arial" panose="020B0604020202020204" pitchFamily="34" charset="0"/>
            </a:endParaRPr>
          </a:p>
          <a:p>
            <a:pPr>
              <a:spcBef>
                <a:spcPct val="50000"/>
              </a:spcBef>
              <a:buClr>
                <a:schemeClr val="bg1"/>
              </a:buClr>
            </a:pPr>
            <a:endParaRPr lang="zh-CN" altLang="en-US" sz="28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500" fill="hold"/>
                                        <p:tgtEl>
                                          <p:spTgt spid="2053"/>
                                        </p:tgtEl>
                                        <p:attrNameLst>
                                          <p:attrName>ppt_x</p:attrName>
                                        </p:attrNameLst>
                                      </p:cBhvr>
                                      <p:tavLst>
                                        <p:tav tm="0">
                                          <p:val>
                                            <p:strVal val="#ppt_x"/>
                                          </p:val>
                                        </p:tav>
                                        <p:tav tm="100000">
                                          <p:val>
                                            <p:strVal val="#ppt_x"/>
                                          </p:val>
                                        </p:tav>
                                      </p:tavLst>
                                    </p:anim>
                                    <p:anim calcmode="lin" valueType="num">
                                      <p:cBhvr additive="base">
                                        <p:cTn id="8" dur="500" fill="hold"/>
                                        <p:tgtEl>
                                          <p:spTgt spid="205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052"/>
                                        </p:tgtEl>
                                        <p:attrNameLst>
                                          <p:attrName>style.visibility</p:attrName>
                                        </p:attrNameLst>
                                      </p:cBhvr>
                                      <p:to>
                                        <p:strVal val="visible"/>
                                      </p:to>
                                    </p:set>
                                    <p:animEffect transition="in" filter="wedge">
                                      <p:cBhvr>
                                        <p:cTn id="13"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标题 93185"/>
          <p:cNvSpPr>
            <a:spLocks noGrp="1"/>
          </p:cNvSpPr>
          <p:nvPr>
            <p:ph type="title"/>
          </p:nvPr>
        </p:nvSpPr>
        <p:spPr>
          <a:ln/>
        </p:spPr>
        <p:txBody>
          <a:bodyPr/>
          <a:p>
            <a:r>
              <a:rPr lang="zh-CN" altLang="en-US" b="1" dirty="0">
                <a:solidFill>
                  <a:srgbClr val="008000"/>
                </a:solidFill>
              </a:rPr>
              <a:t>上题也可用图象法求解</a:t>
            </a:r>
            <a:endParaRPr lang="zh-CN" altLang="en-US" b="1" dirty="0">
              <a:solidFill>
                <a:srgbClr val="008000"/>
              </a:solidFill>
            </a:endParaRPr>
          </a:p>
        </p:txBody>
      </p:sp>
      <p:pic>
        <p:nvPicPr>
          <p:cNvPr id="93187" name="文本占位符 93186"/>
          <p:cNvPicPr>
            <a:picLocks noGrp="1" noChangeAspect="1"/>
          </p:cNvPicPr>
          <p:nvPr>
            <p:ph type="body" idx="1"/>
          </p:nvPr>
        </p:nvPicPr>
        <p:blipFill>
          <a:blip r:embed="rId1"/>
          <a:stretch>
            <a:fillRect/>
          </a:stretch>
        </p:blipFill>
        <p:spPr>
          <a:xfrm>
            <a:off x="468313" y="1628775"/>
            <a:ext cx="8229600" cy="4530725"/>
          </a:xfrm>
          <a:ln/>
        </p:spPr>
      </p:pic>
      <p:sp>
        <p:nvSpPr>
          <p:cNvPr id="93188" name="直接连接符 93187"/>
          <p:cNvSpPr/>
          <p:nvPr/>
        </p:nvSpPr>
        <p:spPr>
          <a:xfrm flipV="1">
            <a:off x="971550" y="3716338"/>
            <a:ext cx="863600" cy="1728787"/>
          </a:xfrm>
          <a:prstGeom prst="line">
            <a:avLst/>
          </a:prstGeom>
          <a:ln w="9525" cap="flat" cmpd="sng">
            <a:solidFill>
              <a:schemeClr val="tx1"/>
            </a:solidFill>
            <a:prstDash val="solid"/>
            <a:headEnd type="none" w="med" len="med"/>
            <a:tailEnd type="none" w="med" len="med"/>
          </a:ln>
        </p:spPr>
      </p:sp>
      <p:sp>
        <p:nvSpPr>
          <p:cNvPr id="93191" name="直接连接符 93190"/>
          <p:cNvSpPr/>
          <p:nvPr/>
        </p:nvSpPr>
        <p:spPr>
          <a:xfrm>
            <a:off x="971550" y="3716338"/>
            <a:ext cx="4968875" cy="0"/>
          </a:xfrm>
          <a:prstGeom prst="line">
            <a:avLst/>
          </a:prstGeom>
          <a:ln w="9525" cap="flat" cmpd="sng">
            <a:solidFill>
              <a:schemeClr val="tx1"/>
            </a:solidFill>
            <a:prstDash val="dashDot"/>
            <a:headEnd type="none" w="med" len="med"/>
            <a:tailEnd type="none" w="med" len="med"/>
          </a:ln>
        </p:spPr>
      </p:sp>
      <p:sp>
        <p:nvSpPr>
          <p:cNvPr id="93193" name="直接连接符 93192"/>
          <p:cNvSpPr/>
          <p:nvPr/>
        </p:nvSpPr>
        <p:spPr>
          <a:xfrm>
            <a:off x="1835150" y="3716338"/>
            <a:ext cx="0" cy="1800225"/>
          </a:xfrm>
          <a:prstGeom prst="line">
            <a:avLst/>
          </a:prstGeom>
          <a:ln w="9525" cap="flat" cmpd="sng">
            <a:solidFill>
              <a:schemeClr val="tx1"/>
            </a:solidFill>
            <a:prstDash val="dashDot"/>
            <a:headEnd type="none" w="med" len="med"/>
            <a:tailEnd type="none" w="med" len="med"/>
          </a:ln>
        </p:spPr>
      </p:sp>
      <p:sp>
        <p:nvSpPr>
          <p:cNvPr id="93195" name="直接连接符 93194"/>
          <p:cNvSpPr/>
          <p:nvPr/>
        </p:nvSpPr>
        <p:spPr>
          <a:xfrm flipV="1">
            <a:off x="1835150" y="2420938"/>
            <a:ext cx="2232025" cy="1295400"/>
          </a:xfrm>
          <a:prstGeom prst="line">
            <a:avLst/>
          </a:prstGeom>
          <a:ln w="9525" cap="flat" cmpd="sng">
            <a:solidFill>
              <a:schemeClr val="tx1"/>
            </a:solidFill>
            <a:prstDash val="solid"/>
            <a:headEnd type="none" w="med" len="med"/>
            <a:tailEnd type="none" w="med" len="med"/>
          </a:ln>
        </p:spPr>
      </p:sp>
      <p:sp>
        <p:nvSpPr>
          <p:cNvPr id="93196" name="直接连接符 93195"/>
          <p:cNvSpPr/>
          <p:nvPr/>
        </p:nvSpPr>
        <p:spPr>
          <a:xfrm flipH="1">
            <a:off x="900113" y="2420938"/>
            <a:ext cx="3167062" cy="0"/>
          </a:xfrm>
          <a:prstGeom prst="line">
            <a:avLst/>
          </a:prstGeom>
          <a:ln w="9525" cap="flat" cmpd="sng">
            <a:solidFill>
              <a:schemeClr val="tx1"/>
            </a:solidFill>
            <a:prstDash val="dashDot"/>
            <a:headEnd type="none" w="med" len="med"/>
            <a:tailEnd type="none" w="med" len="med"/>
          </a:ln>
        </p:spPr>
      </p:sp>
      <p:sp>
        <p:nvSpPr>
          <p:cNvPr id="93197" name="直接连接符 93196"/>
          <p:cNvSpPr/>
          <p:nvPr/>
        </p:nvSpPr>
        <p:spPr>
          <a:xfrm>
            <a:off x="4067175" y="2420938"/>
            <a:ext cx="2017713" cy="0"/>
          </a:xfrm>
          <a:prstGeom prst="line">
            <a:avLst/>
          </a:prstGeom>
          <a:ln w="9525" cap="flat" cmpd="sng">
            <a:solidFill>
              <a:schemeClr val="tx1"/>
            </a:solidFill>
            <a:prstDash val="dashDot"/>
            <a:headEnd type="none" w="med" len="med"/>
            <a:tailEnd type="none" w="med" len="med"/>
          </a:ln>
        </p:spPr>
      </p:sp>
      <p:sp>
        <p:nvSpPr>
          <p:cNvPr id="93199" name="直接连接符 93198"/>
          <p:cNvSpPr/>
          <p:nvPr/>
        </p:nvSpPr>
        <p:spPr>
          <a:xfrm flipV="1">
            <a:off x="900113" y="3716338"/>
            <a:ext cx="2735262" cy="1728787"/>
          </a:xfrm>
          <a:prstGeom prst="line">
            <a:avLst/>
          </a:prstGeom>
          <a:ln w="9525" cap="flat" cmpd="sng">
            <a:solidFill>
              <a:schemeClr val="tx1"/>
            </a:solidFill>
            <a:prstDash val="solid"/>
            <a:headEnd type="none" w="med" len="med"/>
            <a:tailEnd type="none" w="med" len="med"/>
          </a:ln>
        </p:spPr>
      </p:sp>
      <p:sp>
        <p:nvSpPr>
          <p:cNvPr id="93201" name="直接连接符 93200"/>
          <p:cNvSpPr/>
          <p:nvPr/>
        </p:nvSpPr>
        <p:spPr>
          <a:xfrm flipV="1">
            <a:off x="3635375" y="2420938"/>
            <a:ext cx="792163" cy="1295400"/>
          </a:xfrm>
          <a:prstGeom prst="line">
            <a:avLst/>
          </a:prstGeom>
          <a:ln w="9525" cap="flat" cmpd="sng">
            <a:solidFill>
              <a:schemeClr val="tx1"/>
            </a:solidFill>
            <a:prstDash val="solid"/>
            <a:headEnd type="none" w="med" len="med"/>
            <a:tailEnd type="none" w="med" len="med"/>
          </a:ln>
        </p:spPr>
      </p:sp>
      <p:sp>
        <p:nvSpPr>
          <p:cNvPr id="93203" name="直接连接符 93202"/>
          <p:cNvSpPr/>
          <p:nvPr/>
        </p:nvSpPr>
        <p:spPr>
          <a:xfrm>
            <a:off x="4427538" y="2420938"/>
            <a:ext cx="0" cy="3024187"/>
          </a:xfrm>
          <a:prstGeom prst="line">
            <a:avLst/>
          </a:prstGeom>
          <a:ln w="9525" cap="flat" cmpd="sng">
            <a:solidFill>
              <a:schemeClr val="tx1"/>
            </a:solidFill>
            <a:prstDash val="dashDot"/>
            <a:headEnd type="none" w="med" len="med"/>
            <a:tailEnd type="none" w="med" len="med"/>
          </a:ln>
        </p:spPr>
      </p:sp>
      <p:sp>
        <p:nvSpPr>
          <p:cNvPr id="93204" name="直接连接符 93203"/>
          <p:cNvSpPr/>
          <p:nvPr/>
        </p:nvSpPr>
        <p:spPr>
          <a:xfrm>
            <a:off x="4067175" y="2420938"/>
            <a:ext cx="0" cy="3024187"/>
          </a:xfrm>
          <a:prstGeom prst="line">
            <a:avLst/>
          </a:prstGeom>
          <a:ln w="9525" cap="flat" cmpd="sng">
            <a:solidFill>
              <a:schemeClr val="tx1"/>
            </a:solidFill>
            <a:prstDash val="dashDot"/>
            <a:headEnd type="none" w="med" len="med"/>
            <a:tailEnd type="none" w="med" len="med"/>
          </a:ln>
        </p:spPr>
      </p:sp>
      <p:sp>
        <p:nvSpPr>
          <p:cNvPr id="93205" name="文本框 93204"/>
          <p:cNvSpPr txBox="1"/>
          <p:nvPr/>
        </p:nvSpPr>
        <p:spPr>
          <a:xfrm>
            <a:off x="231775" y="3448050"/>
            <a:ext cx="657225" cy="366713"/>
          </a:xfrm>
          <a:prstGeom prst="rect">
            <a:avLst/>
          </a:prstGeom>
          <a:noFill/>
          <a:ln w="9525">
            <a:noFill/>
          </a:ln>
        </p:spPr>
        <p:txBody>
          <a:bodyPr wrap="none" anchor="t">
            <a:spAutoFit/>
          </a:bodyPr>
          <a:p>
            <a:pPr>
              <a:buClr>
                <a:schemeClr val="bg1"/>
              </a:buClr>
            </a:pPr>
            <a:r>
              <a:rPr lang="en-US" altLang="zh-CN" b="1">
                <a:latin typeface="Arial" panose="020B0604020202020204" pitchFamily="34" charset="0"/>
              </a:rPr>
              <a:t>V</a:t>
            </a:r>
            <a:r>
              <a:rPr lang="en-US" altLang="zh-CN" b="1" baseline="-25000">
                <a:latin typeface="Arial" panose="020B0604020202020204" pitchFamily="34" charset="0"/>
              </a:rPr>
              <a:t>B(D)</a:t>
            </a:r>
            <a:endParaRPr lang="en-US" altLang="zh-CN" b="1" baseline="-25000">
              <a:latin typeface="Arial" panose="020B0604020202020204" pitchFamily="34" charset="0"/>
            </a:endParaRPr>
          </a:p>
        </p:txBody>
      </p:sp>
      <p:sp>
        <p:nvSpPr>
          <p:cNvPr id="93206" name="文本框 93205"/>
          <p:cNvSpPr txBox="1"/>
          <p:nvPr/>
        </p:nvSpPr>
        <p:spPr>
          <a:xfrm>
            <a:off x="323850" y="2420938"/>
            <a:ext cx="576263" cy="366712"/>
          </a:xfrm>
          <a:prstGeom prst="rect">
            <a:avLst/>
          </a:prstGeom>
          <a:noFill/>
          <a:ln w="9525">
            <a:noFill/>
          </a:ln>
        </p:spPr>
        <p:txBody>
          <a:bodyPr>
            <a:spAutoFit/>
          </a:bodyPr>
          <a:p>
            <a:pPr>
              <a:spcBef>
                <a:spcPct val="50000"/>
              </a:spcBef>
              <a:buClr>
                <a:schemeClr val="bg1"/>
              </a:buClr>
            </a:pPr>
            <a:r>
              <a:rPr lang="en-US" altLang="zh-CN" b="1">
                <a:latin typeface="Arial" panose="020B0604020202020204" pitchFamily="34" charset="0"/>
              </a:rPr>
              <a:t>V</a:t>
            </a:r>
            <a:r>
              <a:rPr lang="en-US" altLang="zh-CN" b="1" baseline="-25000">
                <a:latin typeface="Arial" panose="020B0604020202020204" pitchFamily="34" charset="0"/>
              </a:rPr>
              <a:t>C</a:t>
            </a:r>
            <a:endParaRPr lang="en-US" altLang="zh-CN" b="1" baseline="-25000">
              <a:latin typeface="Arial" panose="020B0604020202020204" pitchFamily="34" charset="0"/>
            </a:endParaRPr>
          </a:p>
        </p:txBody>
      </p:sp>
      <p:sp>
        <p:nvSpPr>
          <p:cNvPr id="93207" name="文本框 93206"/>
          <p:cNvSpPr txBox="1"/>
          <p:nvPr/>
        </p:nvSpPr>
        <p:spPr>
          <a:xfrm>
            <a:off x="3708400" y="5661025"/>
            <a:ext cx="576263" cy="366713"/>
          </a:xfrm>
          <a:prstGeom prst="rect">
            <a:avLst/>
          </a:prstGeom>
          <a:noFill/>
          <a:ln w="9525">
            <a:noFill/>
          </a:ln>
        </p:spPr>
        <p:txBody>
          <a:bodyPr>
            <a:spAutoFit/>
          </a:bodyPr>
          <a:p>
            <a:pPr>
              <a:spcBef>
                <a:spcPct val="50000"/>
              </a:spcBef>
              <a:buClr>
                <a:schemeClr val="bg1"/>
              </a:buClr>
            </a:pPr>
            <a:r>
              <a:rPr lang="en-US" altLang="zh-CN">
                <a:latin typeface="Arial" panose="020B0604020202020204" pitchFamily="34" charset="0"/>
              </a:rPr>
              <a:t>t</a:t>
            </a:r>
            <a:r>
              <a:rPr lang="en-US" altLang="zh-CN" baseline="-25000">
                <a:latin typeface="Arial" panose="020B0604020202020204" pitchFamily="34" charset="0"/>
              </a:rPr>
              <a:t>1</a:t>
            </a:r>
            <a:endParaRPr lang="en-US" altLang="zh-CN" baseline="-25000">
              <a:latin typeface="Arial" panose="020B0604020202020204" pitchFamily="34" charset="0"/>
            </a:endParaRPr>
          </a:p>
        </p:txBody>
      </p:sp>
      <p:sp>
        <p:nvSpPr>
          <p:cNvPr id="93208" name="文本框 93207"/>
          <p:cNvSpPr txBox="1"/>
          <p:nvPr/>
        </p:nvSpPr>
        <p:spPr>
          <a:xfrm>
            <a:off x="4427538" y="5734050"/>
            <a:ext cx="184150" cy="366713"/>
          </a:xfrm>
          <a:prstGeom prst="rect">
            <a:avLst/>
          </a:prstGeom>
          <a:noFill/>
          <a:ln w="9525">
            <a:noFill/>
          </a:ln>
        </p:spPr>
        <p:txBody>
          <a:bodyPr wrap="none" anchor="t">
            <a:spAutoFit/>
          </a:bodyPr>
          <a:p>
            <a:pPr>
              <a:buClr>
                <a:schemeClr val="bg1"/>
              </a:buClr>
            </a:pPr>
            <a:endParaRPr dirty="0">
              <a:latin typeface="Arial" panose="020B0604020202020204" pitchFamily="34" charset="0"/>
            </a:endParaRPr>
          </a:p>
        </p:txBody>
      </p:sp>
      <p:sp>
        <p:nvSpPr>
          <p:cNvPr id="93209" name="文本框 93208"/>
          <p:cNvSpPr txBox="1"/>
          <p:nvPr/>
        </p:nvSpPr>
        <p:spPr>
          <a:xfrm>
            <a:off x="4356100" y="5661025"/>
            <a:ext cx="576263" cy="366713"/>
          </a:xfrm>
          <a:prstGeom prst="rect">
            <a:avLst/>
          </a:prstGeom>
          <a:noFill/>
          <a:ln w="9525">
            <a:noFill/>
          </a:ln>
        </p:spPr>
        <p:txBody>
          <a:bodyPr>
            <a:spAutoFit/>
          </a:bodyPr>
          <a:p>
            <a:pPr>
              <a:spcBef>
                <a:spcPct val="50000"/>
              </a:spcBef>
              <a:buClr>
                <a:schemeClr val="bg1"/>
              </a:buClr>
            </a:pPr>
            <a:r>
              <a:rPr lang="en-US" altLang="zh-CN">
                <a:latin typeface="Arial" panose="020B0604020202020204" pitchFamily="34" charset="0"/>
              </a:rPr>
              <a:t>t</a:t>
            </a:r>
            <a:r>
              <a:rPr lang="en-US" altLang="zh-CN" baseline="-25000">
                <a:latin typeface="Arial" panose="020B0604020202020204" pitchFamily="34" charset="0"/>
              </a:rPr>
              <a:t>2</a:t>
            </a:r>
            <a:endParaRPr lang="en-US" altLang="zh-CN" baseline="-25000">
              <a:latin typeface="Arial" panose="020B0604020202020204" pitchFamily="34" charset="0"/>
            </a:endParaRPr>
          </a:p>
        </p:txBody>
      </p:sp>
      <p:sp>
        <p:nvSpPr>
          <p:cNvPr id="93210" name="文本框 93209"/>
          <p:cNvSpPr txBox="1"/>
          <p:nvPr/>
        </p:nvSpPr>
        <p:spPr>
          <a:xfrm>
            <a:off x="5508625" y="1628775"/>
            <a:ext cx="3095625" cy="366713"/>
          </a:xfrm>
          <a:prstGeom prst="rect">
            <a:avLst/>
          </a:prstGeom>
          <a:noFill/>
          <a:ln w="9525">
            <a:noFill/>
          </a:ln>
        </p:spPr>
        <p:txBody>
          <a:bodyPr>
            <a:spAutoFit/>
          </a:bodyPr>
          <a:p>
            <a:pPr>
              <a:spcBef>
                <a:spcPct val="50000"/>
              </a:spcBef>
              <a:buClr>
                <a:schemeClr val="bg1"/>
              </a:buClr>
            </a:pPr>
            <a:r>
              <a:rPr lang="zh-CN" altLang="en-US" dirty="0">
                <a:latin typeface="Arial" panose="020B0604020202020204" pitchFamily="34" charset="0"/>
              </a:rPr>
              <a:t>显然</a:t>
            </a:r>
            <a:r>
              <a:rPr lang="en-US" altLang="zh-CN" dirty="0">
                <a:latin typeface="Arial" panose="020B0604020202020204" pitchFamily="34" charset="0"/>
              </a:rPr>
              <a:t>,</a:t>
            </a:r>
            <a:r>
              <a:rPr lang="zh-CN" altLang="en-US" dirty="0">
                <a:latin typeface="Arial" panose="020B0604020202020204" pitchFamily="34" charset="0"/>
              </a:rPr>
              <a:t>沿右侧下滑时费时少</a:t>
            </a:r>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wipe(down)">
                                      <p:cBhvr>
                                        <p:cTn id="7" dur="580">
                                          <p:stCondLst>
                                            <p:cond delay="0"/>
                                          </p:stCondLst>
                                        </p:cTn>
                                        <p:tgtEl>
                                          <p:spTgt spid="93186"/>
                                        </p:tgtEl>
                                      </p:cBhvr>
                                    </p:animEffect>
                                    <p:anim calcmode="lin" valueType="num">
                                      <p:cBhvr>
                                        <p:cTn id="8" dur="1822" tmFilter="0,0; 0.14,0.36; 0.43,0.73; 0.71,0.91; 1.0,1.0">
                                          <p:stCondLst>
                                            <p:cond delay="0"/>
                                          </p:stCondLst>
                                        </p:cTn>
                                        <p:tgtEl>
                                          <p:spTgt spid="9318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3186"/>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93186"/>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93186"/>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93186"/>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93186"/>
                                        </p:tgtEl>
                                      </p:cBhvr>
                                      <p:to x="100000" y="60000"/>
                                    </p:animScale>
                                    <p:animScale>
                                      <p:cBhvr>
                                        <p:cTn id="14" dur="166" decel="50000">
                                          <p:stCondLst>
                                            <p:cond delay="676"/>
                                          </p:stCondLst>
                                        </p:cTn>
                                        <p:tgtEl>
                                          <p:spTgt spid="93186"/>
                                        </p:tgtEl>
                                      </p:cBhvr>
                                      <p:to x="100000" y="100000"/>
                                    </p:animScale>
                                    <p:animScale>
                                      <p:cBhvr>
                                        <p:cTn id="15" dur="26">
                                          <p:stCondLst>
                                            <p:cond delay="1312"/>
                                          </p:stCondLst>
                                        </p:cTn>
                                        <p:tgtEl>
                                          <p:spTgt spid="93186"/>
                                        </p:tgtEl>
                                      </p:cBhvr>
                                      <p:to x="100000" y="80000"/>
                                    </p:animScale>
                                    <p:animScale>
                                      <p:cBhvr>
                                        <p:cTn id="16" dur="166" decel="50000">
                                          <p:stCondLst>
                                            <p:cond delay="1338"/>
                                          </p:stCondLst>
                                        </p:cTn>
                                        <p:tgtEl>
                                          <p:spTgt spid="93186"/>
                                        </p:tgtEl>
                                      </p:cBhvr>
                                      <p:to x="100000" y="100000"/>
                                    </p:animScale>
                                    <p:animScale>
                                      <p:cBhvr>
                                        <p:cTn id="17" dur="26">
                                          <p:stCondLst>
                                            <p:cond delay="1642"/>
                                          </p:stCondLst>
                                        </p:cTn>
                                        <p:tgtEl>
                                          <p:spTgt spid="93186"/>
                                        </p:tgtEl>
                                      </p:cBhvr>
                                      <p:to x="100000" y="90000"/>
                                    </p:animScale>
                                    <p:animScale>
                                      <p:cBhvr>
                                        <p:cTn id="18" dur="166" decel="50000">
                                          <p:stCondLst>
                                            <p:cond delay="1668"/>
                                          </p:stCondLst>
                                        </p:cTn>
                                        <p:tgtEl>
                                          <p:spTgt spid="93186"/>
                                        </p:tgtEl>
                                      </p:cBhvr>
                                      <p:to x="100000" y="100000"/>
                                    </p:animScale>
                                    <p:animScale>
                                      <p:cBhvr>
                                        <p:cTn id="19" dur="26">
                                          <p:stCondLst>
                                            <p:cond delay="1808"/>
                                          </p:stCondLst>
                                        </p:cTn>
                                        <p:tgtEl>
                                          <p:spTgt spid="93186"/>
                                        </p:tgtEl>
                                      </p:cBhvr>
                                      <p:to x="100000" y="95000"/>
                                    </p:animScale>
                                    <p:animScale>
                                      <p:cBhvr>
                                        <p:cTn id="20" dur="166" decel="50000">
                                          <p:stCondLst>
                                            <p:cond delay="1834"/>
                                          </p:stCondLst>
                                        </p:cTn>
                                        <p:tgtEl>
                                          <p:spTgt spid="9318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nodePh="1">
                                  <p:stCondLst>
                                    <p:cond delay="0"/>
                                  </p:stCondLst>
                                  <p:endCondLst>
                                    <p:cond evt="begin" delay="0">
                                      <p:tn val="23"/>
                                    </p:cond>
                                  </p:endCondLst>
                                  <p:childTnLst>
                                    <p:set>
                                      <p:cBhvr>
                                        <p:cTn id="24" dur="1" fill="hold">
                                          <p:stCondLst>
                                            <p:cond delay="0"/>
                                          </p:stCondLst>
                                        </p:cTn>
                                        <p:tgtEl>
                                          <p:spTgt spid="9318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93188"/>
                                        </p:tgtEl>
                                        <p:attrNameLst>
                                          <p:attrName>style.visibility</p:attrName>
                                        </p:attrNameLst>
                                      </p:cBhvr>
                                      <p:to>
                                        <p:strVal val="visible"/>
                                      </p:to>
                                    </p:set>
                                    <p:animEffect transition="in" filter="wipe(down)">
                                      <p:cBhvr>
                                        <p:cTn id="29" dur="500"/>
                                        <p:tgtEl>
                                          <p:spTgt spid="93188"/>
                                        </p:tgtEl>
                                      </p:cBhvr>
                                    </p:animEffect>
                                  </p:childTnLst>
                                </p:cTn>
                              </p:par>
                              <p:par>
                                <p:cTn id="30" presetID="22" presetClass="entr" presetSubtype="4" fill="hold" nodeType="withEffect">
                                  <p:stCondLst>
                                    <p:cond delay="0"/>
                                  </p:stCondLst>
                                  <p:childTnLst>
                                    <p:set>
                                      <p:cBhvr>
                                        <p:cTn id="31" dur="1" fill="hold">
                                          <p:stCondLst>
                                            <p:cond delay="0"/>
                                          </p:stCondLst>
                                        </p:cTn>
                                        <p:tgtEl>
                                          <p:spTgt spid="93195"/>
                                        </p:tgtEl>
                                        <p:attrNameLst>
                                          <p:attrName>style.visibility</p:attrName>
                                        </p:attrNameLst>
                                      </p:cBhvr>
                                      <p:to>
                                        <p:strVal val="visible"/>
                                      </p:to>
                                    </p:set>
                                    <p:animEffect transition="in" filter="wipe(down)">
                                      <p:cBhvr>
                                        <p:cTn id="32" dur="500"/>
                                        <p:tgtEl>
                                          <p:spTgt spid="9319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3199"/>
                                        </p:tgtEl>
                                        <p:attrNameLst>
                                          <p:attrName>style.visibility</p:attrName>
                                        </p:attrNameLst>
                                      </p:cBhvr>
                                      <p:to>
                                        <p:strVal val="visible"/>
                                      </p:to>
                                    </p:set>
                                    <p:animEffect transition="in" filter="wipe(down)">
                                      <p:cBhvr>
                                        <p:cTn id="37" dur="500"/>
                                        <p:tgtEl>
                                          <p:spTgt spid="93199"/>
                                        </p:tgtEl>
                                      </p:cBhvr>
                                    </p:animEffect>
                                  </p:childTnLst>
                                </p:cTn>
                              </p:par>
                              <p:par>
                                <p:cTn id="38" presetID="22" presetClass="entr" presetSubtype="4" fill="hold" nodeType="withEffect">
                                  <p:stCondLst>
                                    <p:cond delay="0"/>
                                  </p:stCondLst>
                                  <p:childTnLst>
                                    <p:set>
                                      <p:cBhvr>
                                        <p:cTn id="39" dur="1" fill="hold">
                                          <p:stCondLst>
                                            <p:cond delay="0"/>
                                          </p:stCondLst>
                                        </p:cTn>
                                        <p:tgtEl>
                                          <p:spTgt spid="93201"/>
                                        </p:tgtEl>
                                        <p:attrNameLst>
                                          <p:attrName>style.visibility</p:attrName>
                                        </p:attrNameLst>
                                      </p:cBhvr>
                                      <p:to>
                                        <p:strVal val="visible"/>
                                      </p:to>
                                    </p:set>
                                    <p:animEffect transition="in" filter="wipe(down)">
                                      <p:cBhvr>
                                        <p:cTn id="40" dur="500"/>
                                        <p:tgtEl>
                                          <p:spTgt spid="93201"/>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nodePh="1">
                                  <p:stCondLst>
                                    <p:cond delay="0"/>
                                  </p:stCondLst>
                                  <p:endCondLst>
                                    <p:cond evt="begin" delay="0">
                                      <p:tn val="43"/>
                                    </p:cond>
                                  </p:endCondLst>
                                  <p:childTnLst>
                                    <p:set>
                                      <p:cBhvr>
                                        <p:cTn id="44" dur="1" fill="hold">
                                          <p:stCondLst>
                                            <p:cond delay="0"/>
                                          </p:stCondLst>
                                        </p:cTn>
                                        <p:tgtEl>
                                          <p:spTgt spid="9318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320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320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319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320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320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319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9319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9319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93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P spid="93187" grpId="1" build="p"/>
      <p:bldP spid="93205" grpId="0"/>
      <p:bldP spid="93206" grpId="0"/>
      <p:bldP spid="932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标题 44033"/>
          <p:cNvSpPr>
            <a:spLocks noGrp="1"/>
          </p:cNvSpPr>
          <p:nvPr>
            <p:ph type="title"/>
          </p:nvPr>
        </p:nvSpPr>
        <p:spPr>
          <a:ln/>
        </p:spPr>
        <p:txBody>
          <a:bodyPr/>
          <a:p>
            <a:r>
              <a:rPr lang="zh-CN" altLang="en-US" b="1" dirty="0"/>
              <a:t>§</a:t>
            </a:r>
            <a:r>
              <a:rPr lang="en-US" altLang="zh-CN" b="1" dirty="0"/>
              <a:t>4  </a:t>
            </a:r>
            <a:r>
              <a:rPr lang="zh-CN" altLang="en-US" b="1" dirty="0"/>
              <a:t>等效转换（化）法</a:t>
            </a:r>
            <a:endParaRPr lang="zh-CN" altLang="en-US" b="1" dirty="0"/>
          </a:p>
        </p:txBody>
      </p:sp>
      <p:sp>
        <p:nvSpPr>
          <p:cNvPr id="44035" name="文本占位符 44034"/>
          <p:cNvSpPr>
            <a:spLocks noGrp="1"/>
          </p:cNvSpPr>
          <p:nvPr>
            <p:ph type="body" idx="1"/>
          </p:nvPr>
        </p:nvSpPr>
        <p:spPr>
          <a:ln/>
        </p:spPr>
        <p:txBody>
          <a:bodyPr/>
          <a:p>
            <a:r>
              <a:rPr lang="zh-CN" altLang="en-US" b="1" dirty="0">
                <a:solidFill>
                  <a:srgbClr val="FF0000"/>
                </a:solidFill>
              </a:rPr>
              <a:t>等效法，就是在</a:t>
            </a:r>
            <a:r>
              <a:rPr lang="zh-CN" altLang="en-US" b="1" dirty="0">
                <a:solidFill>
                  <a:srgbClr val="008000"/>
                </a:solidFill>
              </a:rPr>
              <a:t>保证效果相同的前提下</a:t>
            </a:r>
            <a:r>
              <a:rPr lang="zh-CN" altLang="en-US" b="1" dirty="0">
                <a:solidFill>
                  <a:srgbClr val="FF0000"/>
                </a:solidFill>
              </a:rPr>
              <a:t>，</a:t>
            </a:r>
            <a:r>
              <a:rPr lang="zh-CN" altLang="en-US" b="1" dirty="0">
                <a:solidFill>
                  <a:srgbClr val="008000"/>
                </a:solidFill>
              </a:rPr>
              <a:t>将一个复杂的物理问题转换成较简单问题</a:t>
            </a:r>
            <a:r>
              <a:rPr lang="zh-CN" altLang="en-US" b="1" dirty="0">
                <a:solidFill>
                  <a:srgbClr val="FF0000"/>
                </a:solidFill>
              </a:rPr>
              <a:t>的思维方法。其基本特征为等效替代</a:t>
            </a:r>
            <a:r>
              <a:rPr lang="zh-CN" altLang="en-US" dirty="0">
                <a:solidFill>
                  <a:srgbClr val="FF0000"/>
                </a:solidFill>
              </a:rPr>
              <a:t>。</a:t>
            </a:r>
            <a:endParaRPr lang="zh-CN" altLang="en-US" dirty="0">
              <a:solidFill>
                <a:srgbClr val="FF0000"/>
              </a:solidFill>
            </a:endParaRPr>
          </a:p>
          <a:p>
            <a:r>
              <a:rPr lang="zh-CN" altLang="en-US" b="1" dirty="0">
                <a:solidFill>
                  <a:srgbClr val="0033CC"/>
                </a:solidFill>
              </a:rPr>
              <a:t>物理学中等效法的应用较多。合力与分力；合运动与分运动；总电阻与分电阻；交流电的有效值等。除这些等效等效概念之外，还有等效电路、等效电源、等效模型、等效过程等。</a:t>
            </a:r>
            <a:endParaRPr lang="zh-CN" altLang="en-US" b="1" dirty="0">
              <a:solidFill>
                <a:srgbClr val="00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1+#ppt_w/2"/>
                                          </p:val>
                                        </p:tav>
                                        <p:tav tm="100000">
                                          <p:val>
                                            <p:strVal val="#ppt_x"/>
                                          </p:val>
                                        </p:tav>
                                      </p:tavLst>
                                    </p:anim>
                                    <p:anim calcmode="lin" valueType="num">
                                      <p:cBhvr additive="base">
                                        <p:cTn id="8" dur="500" fill="hold"/>
                                        <p:tgtEl>
                                          <p:spTgt spid="440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44035">
                                            <p:txEl>
                                              <p:charRg st="0" end="54"/>
                                            </p:txEl>
                                          </p:spTgt>
                                        </p:tgtEl>
                                        <p:attrNameLst>
                                          <p:attrName>style.visibility</p:attrName>
                                        </p:attrNameLst>
                                      </p:cBhvr>
                                      <p:to>
                                        <p:strVal val="visible"/>
                                      </p:to>
                                    </p:set>
                                    <p:animEffect transition="in" filter="wedge">
                                      <p:cBhvr>
                                        <p:cTn id="13" dur="2000"/>
                                        <p:tgtEl>
                                          <p:spTgt spid="44035">
                                            <p:txEl>
                                              <p:charRg st="0" end="5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nodeType="clickEffect">
                                  <p:stCondLst>
                                    <p:cond delay="0"/>
                                  </p:stCondLst>
                                  <p:childTnLst>
                                    <p:set>
                                      <p:cBhvr>
                                        <p:cTn id="17" dur="1" fill="hold">
                                          <p:stCondLst>
                                            <p:cond delay="0"/>
                                          </p:stCondLst>
                                        </p:cTn>
                                        <p:tgtEl>
                                          <p:spTgt spid="44035">
                                            <p:txEl>
                                              <p:charRg st="54" end="134"/>
                                            </p:txEl>
                                          </p:spTgt>
                                        </p:tgtEl>
                                        <p:attrNameLst>
                                          <p:attrName>style.visibility</p:attrName>
                                        </p:attrNameLst>
                                      </p:cBhvr>
                                      <p:to>
                                        <p:strVal val="visible"/>
                                      </p:to>
                                    </p:set>
                                    <p:anim calcmode="lin" valueType="num">
                                      <p:cBhvr>
                                        <p:cTn id="18" dur="500" fill="hold"/>
                                        <p:tgtEl>
                                          <p:spTgt spid="44035">
                                            <p:txEl>
                                              <p:charRg st="54" end="134"/>
                                            </p:txEl>
                                          </p:spTgt>
                                        </p:tgtEl>
                                        <p:attrNameLst>
                                          <p:attrName>ppt_w</p:attrName>
                                        </p:attrNameLst>
                                      </p:cBhvr>
                                      <p:tavLst>
                                        <p:tav tm="0">
                                          <p:val>
                                            <p:fltVal val="0.000000"/>
                                          </p:val>
                                        </p:tav>
                                        <p:tav tm="100000">
                                          <p:val>
                                            <p:strVal val="#ppt_w"/>
                                          </p:val>
                                        </p:tav>
                                      </p:tavLst>
                                    </p:anim>
                                    <p:anim calcmode="lin" valueType="num">
                                      <p:cBhvr>
                                        <p:cTn id="19" dur="500" fill="hold"/>
                                        <p:tgtEl>
                                          <p:spTgt spid="44035">
                                            <p:txEl>
                                              <p:charRg st="54" end="13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60" name="文本框 45059"/>
          <p:cNvSpPr txBox="1"/>
          <p:nvPr/>
        </p:nvSpPr>
        <p:spPr>
          <a:xfrm>
            <a:off x="684213" y="549275"/>
            <a:ext cx="6480175" cy="366713"/>
          </a:xfrm>
          <a:prstGeom prst="rect">
            <a:avLst/>
          </a:prstGeom>
          <a:noFill/>
          <a:ln w="9525">
            <a:noFill/>
          </a:ln>
        </p:spPr>
        <p:txBody>
          <a:bodyPr>
            <a:spAutoFit/>
          </a:bodyPr>
          <a:p>
            <a:pPr>
              <a:spcBef>
                <a:spcPct val="50000"/>
              </a:spcBef>
              <a:buClr>
                <a:schemeClr val="bg1"/>
              </a:buClr>
            </a:pPr>
            <a:endParaRPr dirty="0">
              <a:latin typeface="Arial" panose="020B0604020202020204" pitchFamily="34" charset="0"/>
            </a:endParaRPr>
          </a:p>
        </p:txBody>
      </p:sp>
      <p:sp>
        <p:nvSpPr>
          <p:cNvPr id="45062" name="文本框 45061"/>
          <p:cNvSpPr txBox="1"/>
          <p:nvPr/>
        </p:nvSpPr>
        <p:spPr>
          <a:xfrm>
            <a:off x="611188" y="620713"/>
            <a:ext cx="7993062" cy="2227262"/>
          </a:xfrm>
          <a:prstGeom prst="rect">
            <a:avLst/>
          </a:prstGeom>
          <a:noFill/>
          <a:ln w="9525">
            <a:noFill/>
          </a:ln>
        </p:spPr>
        <p:txBody>
          <a:bodyPr>
            <a:spAutoFit/>
          </a:bodyPr>
          <a:p>
            <a:pPr>
              <a:spcBef>
                <a:spcPct val="50000"/>
              </a:spcBef>
              <a:buClr>
                <a:schemeClr val="bg1"/>
              </a:buClr>
            </a:pPr>
            <a:r>
              <a:rPr lang="zh-CN" altLang="en-US" sz="2800" dirty="0">
                <a:latin typeface="Arial" panose="020B0604020202020204" pitchFamily="34" charset="0"/>
              </a:rPr>
              <a:t>例</a:t>
            </a:r>
            <a:r>
              <a:rPr lang="en-US" altLang="zh-CN" sz="2800" dirty="0">
                <a:latin typeface="Arial" panose="020B0604020202020204" pitchFamily="34" charset="0"/>
              </a:rPr>
              <a:t>1 </a:t>
            </a:r>
            <a:r>
              <a:rPr lang="zh-CN" altLang="en-US" sz="2800" dirty="0">
                <a:latin typeface="Arial" panose="020B0604020202020204" pitchFamily="34" charset="0"/>
              </a:rPr>
              <a:t>（</a:t>
            </a:r>
            <a:r>
              <a:rPr lang="zh-CN" altLang="en-US" sz="2800" b="1" dirty="0">
                <a:latin typeface="Arial" panose="020B0604020202020204" pitchFamily="34" charset="0"/>
              </a:rPr>
              <a:t>等效电源</a:t>
            </a:r>
            <a:r>
              <a:rPr lang="zh-CN" altLang="en-US" sz="2800" dirty="0">
                <a:latin typeface="Arial" panose="020B0604020202020204" pitchFamily="34" charset="0"/>
              </a:rPr>
              <a:t>）如图所示，虚线框内各元件的参数均不知。在</a:t>
            </a:r>
            <a:r>
              <a:rPr lang="en-US" altLang="zh-CN" sz="2800" dirty="0">
                <a:latin typeface="Arial" panose="020B0604020202020204" pitchFamily="34" charset="0"/>
              </a:rPr>
              <a:t>a</a:t>
            </a:r>
            <a:r>
              <a:rPr lang="zh-CN" altLang="en-US" sz="2800" dirty="0">
                <a:latin typeface="Arial" panose="020B0604020202020204" pitchFamily="34" charset="0"/>
              </a:rPr>
              <a:t>、</a:t>
            </a:r>
            <a:r>
              <a:rPr lang="en-US" altLang="zh-CN" sz="2800" dirty="0">
                <a:latin typeface="Arial" panose="020B0604020202020204" pitchFamily="34" charset="0"/>
              </a:rPr>
              <a:t>b</a:t>
            </a:r>
            <a:r>
              <a:rPr lang="zh-CN" altLang="en-US" sz="2800" dirty="0">
                <a:latin typeface="Arial" panose="020B0604020202020204" pitchFamily="34" charset="0"/>
              </a:rPr>
              <a:t>端接一只</a:t>
            </a:r>
            <a:r>
              <a:rPr lang="en-US" altLang="zh-CN" sz="2800" dirty="0">
                <a:latin typeface="Arial" panose="020B0604020202020204" pitchFamily="34" charset="0"/>
              </a:rPr>
              <a:t>R1=10Ω</a:t>
            </a:r>
            <a:r>
              <a:rPr lang="zh-CN" altLang="en-US" sz="2800" dirty="0">
                <a:latin typeface="Arial" panose="020B0604020202020204" pitchFamily="34" charset="0"/>
              </a:rPr>
              <a:t>的电阻时，测得其电流</a:t>
            </a:r>
            <a:r>
              <a:rPr lang="en-US" altLang="zh-CN" sz="2800" dirty="0">
                <a:latin typeface="Arial" panose="020B0604020202020204" pitchFamily="34" charset="0"/>
              </a:rPr>
              <a:t>I1=1A</a:t>
            </a:r>
            <a:r>
              <a:rPr lang="zh-CN" altLang="en-US" sz="2800" dirty="0">
                <a:latin typeface="Arial" panose="020B0604020202020204" pitchFamily="34" charset="0"/>
              </a:rPr>
              <a:t>；若在</a:t>
            </a:r>
            <a:r>
              <a:rPr lang="en-US" altLang="zh-CN" sz="2800" dirty="0">
                <a:latin typeface="Arial" panose="020B0604020202020204" pitchFamily="34" charset="0"/>
              </a:rPr>
              <a:t>a</a:t>
            </a:r>
            <a:r>
              <a:rPr lang="zh-CN" altLang="en-US" sz="2800" dirty="0">
                <a:latin typeface="Arial" panose="020B0604020202020204" pitchFamily="34" charset="0"/>
              </a:rPr>
              <a:t>、</a:t>
            </a:r>
            <a:r>
              <a:rPr lang="en-US" altLang="zh-CN" sz="2800" dirty="0">
                <a:latin typeface="Arial" panose="020B0604020202020204" pitchFamily="34" charset="0"/>
              </a:rPr>
              <a:t>b</a:t>
            </a:r>
            <a:r>
              <a:rPr lang="zh-CN" altLang="en-US" sz="2800" dirty="0">
                <a:latin typeface="Arial" panose="020B0604020202020204" pitchFamily="34" charset="0"/>
              </a:rPr>
              <a:t>间换接电阻</a:t>
            </a:r>
            <a:r>
              <a:rPr lang="en-US" altLang="zh-CN" sz="2800" dirty="0">
                <a:latin typeface="Arial" panose="020B0604020202020204" pitchFamily="34" charset="0"/>
              </a:rPr>
              <a:t>R2=18Ω</a:t>
            </a:r>
            <a:r>
              <a:rPr lang="zh-CN" altLang="en-US" sz="2800" dirty="0">
                <a:latin typeface="Arial" panose="020B0604020202020204" pitchFamily="34" charset="0"/>
              </a:rPr>
              <a:t>时，测得电流</a:t>
            </a:r>
            <a:r>
              <a:rPr lang="en-US" altLang="zh-CN" sz="2800" dirty="0">
                <a:latin typeface="Arial" panose="020B0604020202020204" pitchFamily="34" charset="0"/>
              </a:rPr>
              <a:t>I2=0.6A </a:t>
            </a:r>
            <a:r>
              <a:rPr lang="zh-CN" altLang="en-US" sz="2800" dirty="0">
                <a:latin typeface="Arial" panose="020B0604020202020204" pitchFamily="34" charset="0"/>
              </a:rPr>
              <a:t>；换接电阻</a:t>
            </a:r>
            <a:r>
              <a:rPr lang="en-US" altLang="zh-CN" sz="2800" dirty="0">
                <a:latin typeface="Arial" panose="020B0604020202020204" pitchFamily="34" charset="0"/>
              </a:rPr>
              <a:t>R3</a:t>
            </a:r>
            <a:r>
              <a:rPr lang="zh-CN" altLang="en-US" sz="2800" dirty="0">
                <a:latin typeface="Arial" panose="020B0604020202020204" pitchFamily="34" charset="0"/>
              </a:rPr>
              <a:t>时，测得其电流</a:t>
            </a:r>
            <a:r>
              <a:rPr lang="en-US" altLang="zh-CN" sz="2800" dirty="0">
                <a:latin typeface="Arial" panose="020B0604020202020204" pitchFamily="34" charset="0"/>
              </a:rPr>
              <a:t>I3=0.1A</a:t>
            </a:r>
            <a:r>
              <a:rPr lang="zh-CN" altLang="en-US" sz="2800" dirty="0">
                <a:latin typeface="Arial" panose="020B0604020202020204" pitchFamily="34" charset="0"/>
              </a:rPr>
              <a:t>，则</a:t>
            </a:r>
            <a:r>
              <a:rPr lang="en-US" altLang="zh-CN" sz="2800" dirty="0">
                <a:latin typeface="Arial" panose="020B0604020202020204" pitchFamily="34" charset="0"/>
              </a:rPr>
              <a:t>R3</a:t>
            </a:r>
            <a:r>
              <a:rPr lang="zh-CN" altLang="en-US" sz="2800" dirty="0">
                <a:latin typeface="Arial" panose="020B0604020202020204" pitchFamily="34" charset="0"/>
              </a:rPr>
              <a:t>的阻值为多少？</a:t>
            </a:r>
            <a:endParaRPr lang="zh-CN" altLang="en-US" sz="2800" dirty="0">
              <a:latin typeface="Arial" panose="020B0604020202020204" pitchFamily="34" charset="0"/>
            </a:endParaRPr>
          </a:p>
        </p:txBody>
      </p:sp>
      <p:sp>
        <p:nvSpPr>
          <p:cNvPr id="45063" name="文本框 45062"/>
          <p:cNvSpPr txBox="1"/>
          <p:nvPr/>
        </p:nvSpPr>
        <p:spPr>
          <a:xfrm>
            <a:off x="755650" y="3506788"/>
            <a:ext cx="4464050" cy="2227262"/>
          </a:xfrm>
          <a:prstGeom prst="rect">
            <a:avLst/>
          </a:prstGeom>
          <a:noFill/>
          <a:ln w="9525">
            <a:noFill/>
          </a:ln>
        </p:spPr>
        <p:txBody>
          <a:bodyPr>
            <a:spAutoFit/>
          </a:bodyPr>
          <a:p>
            <a:pPr>
              <a:buClr>
                <a:schemeClr val="bg1"/>
              </a:buClr>
            </a:pPr>
            <a:r>
              <a:rPr lang="zh-CN" altLang="en-US" sz="2800" dirty="0">
                <a:solidFill>
                  <a:srgbClr val="CC0000"/>
                </a:solidFill>
                <a:latin typeface="Arial" panose="020B0604020202020204" pitchFamily="34" charset="0"/>
              </a:rPr>
              <a:t>且电动势为</a:t>
            </a:r>
            <a:r>
              <a:rPr lang="en-US" altLang="zh-CN" sz="2800" dirty="0">
                <a:solidFill>
                  <a:srgbClr val="CC0000"/>
                </a:solidFill>
                <a:latin typeface="Arial" panose="020B0604020202020204" pitchFamily="34" charset="0"/>
              </a:rPr>
              <a:t>E</a:t>
            </a:r>
            <a:r>
              <a:rPr lang="zh-CN" altLang="en-US" sz="2800" dirty="0">
                <a:solidFill>
                  <a:srgbClr val="CC0000"/>
                </a:solidFill>
                <a:latin typeface="Arial" panose="020B0604020202020204" pitchFamily="34" charset="0"/>
              </a:rPr>
              <a:t>，内阻为</a:t>
            </a:r>
            <a:r>
              <a:rPr lang="en-US" altLang="zh-CN" sz="2800" dirty="0">
                <a:solidFill>
                  <a:srgbClr val="CC0000"/>
                </a:solidFill>
                <a:latin typeface="Arial" panose="020B0604020202020204" pitchFamily="34" charset="0"/>
              </a:rPr>
              <a:t>r</a:t>
            </a:r>
            <a:r>
              <a:rPr lang="zh-CN" altLang="en-US" sz="2800" dirty="0">
                <a:solidFill>
                  <a:srgbClr val="CC0000"/>
                </a:solidFill>
                <a:latin typeface="Arial" panose="020B0604020202020204" pitchFamily="34" charset="0"/>
              </a:rPr>
              <a:t>，则</a:t>
            </a:r>
            <a:endParaRPr lang="zh-CN" altLang="en-US" sz="2800" dirty="0">
              <a:solidFill>
                <a:srgbClr val="CC0000"/>
              </a:solidFill>
              <a:latin typeface="Arial" panose="020B0604020202020204" pitchFamily="34" charset="0"/>
            </a:endParaRPr>
          </a:p>
          <a:p>
            <a:pPr>
              <a:buClr>
                <a:schemeClr val="bg1"/>
              </a:buClr>
            </a:pPr>
            <a:r>
              <a:rPr lang="zh-CN" altLang="en-US" sz="2800" dirty="0">
                <a:solidFill>
                  <a:srgbClr val="CC0000"/>
                </a:solidFill>
                <a:latin typeface="Arial" panose="020B0604020202020204" pitchFamily="34" charset="0"/>
              </a:rPr>
              <a:t>      </a:t>
            </a:r>
            <a:r>
              <a:rPr lang="en-US" altLang="zh-CN" sz="2800" dirty="0">
                <a:solidFill>
                  <a:srgbClr val="CC0000"/>
                </a:solidFill>
                <a:latin typeface="Arial" panose="020B0604020202020204" pitchFamily="34" charset="0"/>
              </a:rPr>
              <a:t>E=I1</a:t>
            </a:r>
            <a:r>
              <a:rPr lang="zh-CN" altLang="en-US" sz="2800" dirty="0">
                <a:solidFill>
                  <a:srgbClr val="CC0000"/>
                </a:solidFill>
                <a:latin typeface="Arial" panose="020B0604020202020204" pitchFamily="34" charset="0"/>
              </a:rPr>
              <a:t>（</a:t>
            </a:r>
            <a:r>
              <a:rPr lang="en-US" altLang="zh-CN" sz="2800" dirty="0">
                <a:solidFill>
                  <a:srgbClr val="CC0000"/>
                </a:solidFill>
                <a:latin typeface="Arial" panose="020B0604020202020204" pitchFamily="34" charset="0"/>
              </a:rPr>
              <a:t>R1+r</a:t>
            </a:r>
            <a:r>
              <a:rPr lang="zh-CN" altLang="en-US" sz="2800" dirty="0">
                <a:solidFill>
                  <a:srgbClr val="CC0000"/>
                </a:solidFill>
                <a:latin typeface="Arial" panose="020B0604020202020204" pitchFamily="34" charset="0"/>
              </a:rPr>
              <a:t>）</a:t>
            </a:r>
            <a:endParaRPr lang="zh-CN" altLang="en-US" sz="2800" dirty="0">
              <a:solidFill>
                <a:srgbClr val="CC0000"/>
              </a:solidFill>
              <a:latin typeface="Arial" panose="020B0604020202020204" pitchFamily="34" charset="0"/>
            </a:endParaRPr>
          </a:p>
          <a:p>
            <a:pPr>
              <a:buClr>
                <a:schemeClr val="bg1"/>
              </a:buClr>
            </a:pPr>
            <a:r>
              <a:rPr lang="zh-CN" altLang="en-US" sz="2800" dirty="0">
                <a:solidFill>
                  <a:srgbClr val="CC0000"/>
                </a:solidFill>
                <a:latin typeface="Arial" panose="020B0604020202020204" pitchFamily="34" charset="0"/>
              </a:rPr>
              <a:t>      </a:t>
            </a:r>
            <a:r>
              <a:rPr lang="en-US" altLang="zh-CN" sz="2800" dirty="0">
                <a:solidFill>
                  <a:srgbClr val="CC0000"/>
                </a:solidFill>
                <a:latin typeface="Arial" panose="020B0604020202020204" pitchFamily="34" charset="0"/>
              </a:rPr>
              <a:t>E=I2</a:t>
            </a:r>
            <a:r>
              <a:rPr lang="zh-CN" altLang="en-US" sz="2800" dirty="0">
                <a:solidFill>
                  <a:srgbClr val="CC0000"/>
                </a:solidFill>
                <a:latin typeface="Arial" panose="020B0604020202020204" pitchFamily="34" charset="0"/>
              </a:rPr>
              <a:t>（</a:t>
            </a:r>
            <a:r>
              <a:rPr lang="en-US" altLang="zh-CN" sz="2800" dirty="0">
                <a:solidFill>
                  <a:srgbClr val="CC0000"/>
                </a:solidFill>
                <a:latin typeface="Arial" panose="020B0604020202020204" pitchFamily="34" charset="0"/>
              </a:rPr>
              <a:t>R2+r</a:t>
            </a:r>
            <a:r>
              <a:rPr lang="zh-CN" altLang="en-US" sz="2800" dirty="0">
                <a:solidFill>
                  <a:srgbClr val="CC0000"/>
                </a:solidFill>
                <a:latin typeface="Arial" panose="020B0604020202020204" pitchFamily="34" charset="0"/>
              </a:rPr>
              <a:t>）</a:t>
            </a:r>
            <a:endParaRPr lang="zh-CN" altLang="en-US" sz="2800" dirty="0">
              <a:solidFill>
                <a:srgbClr val="CC0000"/>
              </a:solidFill>
              <a:latin typeface="Arial" panose="020B0604020202020204" pitchFamily="34" charset="0"/>
            </a:endParaRPr>
          </a:p>
          <a:p>
            <a:pPr>
              <a:buClr>
                <a:schemeClr val="bg1"/>
              </a:buClr>
            </a:pPr>
            <a:r>
              <a:rPr lang="zh-CN" altLang="en-US" sz="2800" dirty="0">
                <a:solidFill>
                  <a:srgbClr val="CC0000"/>
                </a:solidFill>
                <a:latin typeface="Arial" panose="020B0604020202020204" pitchFamily="34" charset="0"/>
              </a:rPr>
              <a:t>      </a:t>
            </a:r>
            <a:r>
              <a:rPr lang="en-US" altLang="zh-CN" sz="2800" dirty="0">
                <a:solidFill>
                  <a:srgbClr val="CC0000"/>
                </a:solidFill>
                <a:latin typeface="Arial" panose="020B0604020202020204" pitchFamily="34" charset="0"/>
              </a:rPr>
              <a:t>E=I3</a:t>
            </a:r>
            <a:r>
              <a:rPr lang="zh-CN" altLang="en-US" sz="2800" dirty="0">
                <a:solidFill>
                  <a:srgbClr val="CC0000"/>
                </a:solidFill>
                <a:latin typeface="Arial" panose="020B0604020202020204" pitchFamily="34" charset="0"/>
              </a:rPr>
              <a:t>（</a:t>
            </a:r>
            <a:r>
              <a:rPr lang="en-US" altLang="zh-CN" sz="2800" dirty="0">
                <a:solidFill>
                  <a:srgbClr val="CC0000"/>
                </a:solidFill>
                <a:latin typeface="Arial" panose="020B0604020202020204" pitchFamily="34" charset="0"/>
              </a:rPr>
              <a:t>R3+r</a:t>
            </a:r>
            <a:r>
              <a:rPr lang="zh-CN" altLang="en-US" sz="2800" dirty="0">
                <a:solidFill>
                  <a:srgbClr val="CC0000"/>
                </a:solidFill>
                <a:latin typeface="Arial" panose="020B0604020202020204" pitchFamily="34" charset="0"/>
              </a:rPr>
              <a:t>）</a:t>
            </a:r>
            <a:endParaRPr lang="zh-CN" altLang="en-US" sz="2800" dirty="0">
              <a:solidFill>
                <a:srgbClr val="CC0000"/>
              </a:solidFill>
              <a:latin typeface="Arial" panose="020B0604020202020204" pitchFamily="34" charset="0"/>
            </a:endParaRPr>
          </a:p>
          <a:p>
            <a:pPr>
              <a:buClr>
                <a:schemeClr val="bg1"/>
              </a:buClr>
            </a:pPr>
            <a:r>
              <a:rPr lang="zh-CN" altLang="en-US" sz="2800" dirty="0">
                <a:solidFill>
                  <a:srgbClr val="CC0000"/>
                </a:solidFill>
                <a:latin typeface="Arial" panose="020B0604020202020204" pitchFamily="34" charset="0"/>
              </a:rPr>
              <a:t>解得</a:t>
            </a:r>
            <a:r>
              <a:rPr lang="en-US" altLang="zh-CN" sz="2800">
                <a:solidFill>
                  <a:srgbClr val="CC0000"/>
                </a:solidFill>
                <a:latin typeface="Arial" panose="020B0604020202020204" pitchFamily="34" charset="0"/>
              </a:rPr>
              <a:t>E=12V  r=2Ω</a:t>
            </a:r>
            <a:endParaRPr lang="en-US" altLang="zh-CN" sz="2800">
              <a:solidFill>
                <a:srgbClr val="CC0000"/>
              </a:solidFill>
              <a:latin typeface="Arial" panose="020B0604020202020204" pitchFamily="34" charset="0"/>
            </a:endParaRPr>
          </a:p>
        </p:txBody>
      </p:sp>
      <p:pic>
        <p:nvPicPr>
          <p:cNvPr id="45064" name="图片 45063"/>
          <p:cNvPicPr>
            <a:picLocks noChangeAspect="1"/>
          </p:cNvPicPr>
          <p:nvPr/>
        </p:nvPicPr>
        <p:blipFill>
          <a:blip r:embed="rId1"/>
          <a:stretch>
            <a:fillRect/>
          </a:stretch>
        </p:blipFill>
        <p:spPr>
          <a:xfrm>
            <a:off x="5724525" y="2852738"/>
            <a:ext cx="2663825" cy="2168525"/>
          </a:xfrm>
          <a:prstGeom prst="rect">
            <a:avLst/>
          </a:prstGeom>
          <a:noFill/>
          <a:ln w="9525">
            <a:noFill/>
          </a:ln>
        </p:spPr>
      </p:pic>
      <p:sp>
        <p:nvSpPr>
          <p:cNvPr id="45065" name="横卷形 45064"/>
          <p:cNvSpPr/>
          <p:nvPr/>
        </p:nvSpPr>
        <p:spPr>
          <a:xfrm>
            <a:off x="322263" y="6165850"/>
            <a:ext cx="8821737" cy="503238"/>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FF66FF"/>
                </a:solidFill>
                <a:latin typeface="Arial" panose="020B0604020202020204" pitchFamily="34" charset="0"/>
              </a:rPr>
              <a:t>保证效果相同的前提下，将复杂的物理问题转换成简单问题</a:t>
            </a:r>
            <a:endParaRPr lang="zh-CN" altLang="en-US" sz="2400" b="1" dirty="0">
              <a:solidFill>
                <a:srgbClr val="FF66FF"/>
              </a:solidFill>
              <a:latin typeface="Arial" panose="020B0604020202020204" pitchFamily="34" charset="0"/>
            </a:endParaRPr>
          </a:p>
        </p:txBody>
      </p:sp>
      <p:sp>
        <p:nvSpPr>
          <p:cNvPr id="45066" name="文本框 45065"/>
          <p:cNvSpPr txBox="1"/>
          <p:nvPr/>
        </p:nvSpPr>
        <p:spPr>
          <a:xfrm>
            <a:off x="3995738" y="5516563"/>
            <a:ext cx="2160587" cy="519112"/>
          </a:xfrm>
          <a:prstGeom prst="rect">
            <a:avLst/>
          </a:prstGeom>
          <a:noFill/>
          <a:ln w="9525">
            <a:noFill/>
          </a:ln>
        </p:spPr>
        <p:txBody>
          <a:bodyPr>
            <a:spAutoFit/>
          </a:bodyPr>
          <a:p>
            <a:pPr>
              <a:spcBef>
                <a:spcPct val="50000"/>
              </a:spcBef>
              <a:buClr>
                <a:schemeClr val="bg1"/>
              </a:buClr>
            </a:pPr>
            <a:r>
              <a:rPr lang="en-US" altLang="zh-CN" sz="2800">
                <a:solidFill>
                  <a:srgbClr val="CC0000"/>
                </a:solidFill>
                <a:latin typeface="Arial" panose="020B0604020202020204" pitchFamily="34" charset="0"/>
              </a:rPr>
              <a:t>R3=118Ω</a:t>
            </a:r>
            <a:endParaRPr lang="en-US" altLang="zh-CN" sz="2800">
              <a:solidFill>
                <a:srgbClr val="CC0000"/>
              </a:solidFill>
              <a:latin typeface="Arial" panose="020B0604020202020204" pitchFamily="34" charset="0"/>
            </a:endParaRPr>
          </a:p>
        </p:txBody>
      </p:sp>
      <p:sp>
        <p:nvSpPr>
          <p:cNvPr id="45070" name="直接连接符 45069"/>
          <p:cNvSpPr/>
          <p:nvPr/>
        </p:nvSpPr>
        <p:spPr>
          <a:xfrm>
            <a:off x="6516688" y="5516563"/>
            <a:ext cx="0" cy="288925"/>
          </a:xfrm>
          <a:prstGeom prst="line">
            <a:avLst/>
          </a:prstGeom>
          <a:ln w="9525" cap="flat" cmpd="sng">
            <a:solidFill>
              <a:schemeClr val="tx1"/>
            </a:solidFill>
            <a:prstDash val="solid"/>
            <a:headEnd type="none" w="med" len="med"/>
            <a:tailEnd type="none" w="med" len="med"/>
          </a:ln>
        </p:spPr>
      </p:sp>
      <p:grpSp>
        <p:nvGrpSpPr>
          <p:cNvPr id="45073" name="组合 45072"/>
          <p:cNvGrpSpPr/>
          <p:nvPr/>
        </p:nvGrpSpPr>
        <p:grpSpPr>
          <a:xfrm>
            <a:off x="6227763" y="5157788"/>
            <a:ext cx="936625" cy="647700"/>
            <a:chOff x="3923" y="3249"/>
            <a:chExt cx="590" cy="408"/>
          </a:xfrm>
        </p:grpSpPr>
        <p:sp>
          <p:nvSpPr>
            <p:cNvPr id="45067" name="直接连接符 45066"/>
            <p:cNvSpPr/>
            <p:nvPr/>
          </p:nvSpPr>
          <p:spPr>
            <a:xfrm>
              <a:off x="3923" y="3430"/>
              <a:ext cx="318" cy="0"/>
            </a:xfrm>
            <a:prstGeom prst="line">
              <a:avLst/>
            </a:prstGeom>
            <a:ln w="28575" cap="flat" cmpd="sng">
              <a:solidFill>
                <a:schemeClr val="tx1"/>
              </a:solidFill>
              <a:prstDash val="solid"/>
              <a:headEnd type="none" w="med" len="med"/>
              <a:tailEnd type="none" w="med" len="med"/>
            </a:ln>
          </p:spPr>
        </p:sp>
        <p:sp>
          <p:nvSpPr>
            <p:cNvPr id="45068" name="直接连接符 45067"/>
            <p:cNvSpPr/>
            <p:nvPr/>
          </p:nvSpPr>
          <p:spPr>
            <a:xfrm>
              <a:off x="4014" y="3475"/>
              <a:ext cx="136" cy="0"/>
            </a:xfrm>
            <a:prstGeom prst="line">
              <a:avLst/>
            </a:prstGeom>
            <a:ln w="57150" cap="flat" cmpd="sng">
              <a:solidFill>
                <a:schemeClr val="tx1"/>
              </a:solidFill>
              <a:prstDash val="solid"/>
              <a:headEnd type="none" w="med" len="med"/>
              <a:tailEnd type="none" w="med" len="med"/>
            </a:ln>
          </p:spPr>
        </p:sp>
        <p:sp>
          <p:nvSpPr>
            <p:cNvPr id="45069" name="直接连接符 45068"/>
            <p:cNvSpPr/>
            <p:nvPr/>
          </p:nvSpPr>
          <p:spPr>
            <a:xfrm flipV="1">
              <a:off x="4105" y="3249"/>
              <a:ext cx="0" cy="181"/>
            </a:xfrm>
            <a:prstGeom prst="line">
              <a:avLst/>
            </a:prstGeom>
            <a:ln w="9525" cap="flat" cmpd="sng">
              <a:solidFill>
                <a:schemeClr val="tx1"/>
              </a:solidFill>
              <a:prstDash val="solid"/>
              <a:headEnd type="none" w="med" len="med"/>
              <a:tailEnd type="none" w="med" len="med"/>
            </a:ln>
          </p:spPr>
        </p:sp>
        <p:sp>
          <p:nvSpPr>
            <p:cNvPr id="45071" name="直接连接符 45070"/>
            <p:cNvSpPr/>
            <p:nvPr/>
          </p:nvSpPr>
          <p:spPr>
            <a:xfrm>
              <a:off x="4105" y="3249"/>
              <a:ext cx="363" cy="0"/>
            </a:xfrm>
            <a:prstGeom prst="line">
              <a:avLst/>
            </a:prstGeom>
            <a:ln w="9525" cap="flat" cmpd="sng">
              <a:solidFill>
                <a:schemeClr val="tx1"/>
              </a:solidFill>
              <a:prstDash val="solid"/>
              <a:headEnd type="none" w="med" len="med"/>
              <a:tailEnd type="none" w="med" len="med"/>
            </a:ln>
          </p:spPr>
        </p:sp>
        <p:sp>
          <p:nvSpPr>
            <p:cNvPr id="45072" name="直接连接符 45071"/>
            <p:cNvSpPr/>
            <p:nvPr/>
          </p:nvSpPr>
          <p:spPr>
            <a:xfrm>
              <a:off x="4105" y="3657"/>
              <a:ext cx="408" cy="0"/>
            </a:xfrm>
            <a:prstGeom prst="line">
              <a:avLst/>
            </a:prstGeom>
            <a:ln w="9525" cap="flat" cmpd="sng">
              <a:solidFill>
                <a:schemeClr val="tx1"/>
              </a:solidFill>
              <a:prstDash val="solid"/>
              <a:headEnd type="none" w="med" len="med"/>
              <a:tailEnd type="none" w="med" len="med"/>
            </a:ln>
          </p:spPr>
        </p:sp>
      </p:grpSp>
      <p:sp>
        <p:nvSpPr>
          <p:cNvPr id="45074" name="文本框 45073"/>
          <p:cNvSpPr txBox="1"/>
          <p:nvPr/>
        </p:nvSpPr>
        <p:spPr>
          <a:xfrm>
            <a:off x="539750" y="2924175"/>
            <a:ext cx="5761038" cy="519113"/>
          </a:xfrm>
          <a:prstGeom prst="rect">
            <a:avLst/>
          </a:prstGeom>
          <a:noFill/>
          <a:ln w="9525">
            <a:noFill/>
          </a:ln>
        </p:spPr>
        <p:txBody>
          <a:bodyPr>
            <a:spAutoFit/>
          </a:bodyPr>
          <a:p>
            <a:pPr>
              <a:spcBef>
                <a:spcPct val="50000"/>
              </a:spcBef>
              <a:buClr>
                <a:schemeClr val="bg1"/>
              </a:buClr>
            </a:pPr>
            <a:r>
              <a:rPr lang="zh-CN" altLang="en-US" sz="2800" b="1" dirty="0">
                <a:solidFill>
                  <a:srgbClr val="CC0000"/>
                </a:solidFill>
                <a:latin typeface="Arial" panose="020B0604020202020204" pitchFamily="34" charset="0"/>
              </a:rPr>
              <a:t>解析：视虚线框内整体为一电源，</a:t>
            </a:r>
            <a:endParaRPr lang="zh-CN" altLang="en-US" sz="2800" b="1" dirty="0">
              <a:solidFill>
                <a:srgbClr val="CC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6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1" nodeType="clickEffect">
                                  <p:stCondLst>
                                    <p:cond delay="0"/>
                                  </p:stCondLst>
                                  <p:childTnLst>
                                    <p:set>
                                      <p:cBhvr>
                                        <p:cTn id="12" dur="1" fill="hold">
                                          <p:stCondLst>
                                            <p:cond delay="0"/>
                                          </p:stCondLst>
                                        </p:cTn>
                                        <p:tgtEl>
                                          <p:spTgt spid="45074"/>
                                        </p:tgtEl>
                                        <p:attrNameLst>
                                          <p:attrName>style.visibility</p:attrName>
                                        </p:attrNameLst>
                                      </p:cBhvr>
                                      <p:to>
                                        <p:strVal val="visible"/>
                                      </p:to>
                                    </p:set>
                                    <p:animEffect transition="in" filter="wipe(down)">
                                      <p:cBhvr>
                                        <p:cTn id="13" dur="500"/>
                                        <p:tgtEl>
                                          <p:spTgt spid="45074"/>
                                        </p:tgtEl>
                                      </p:cBhvr>
                                    </p:animEffect>
                                  </p:childTnLst>
                                </p:cTn>
                              </p:par>
                              <p:par>
                                <p:cTn id="14" presetID="22" presetClass="entr" presetSubtype="4" fill="hold" nodeType="withEffect">
                                  <p:stCondLst>
                                    <p:cond delay="0"/>
                                  </p:stCondLst>
                                  <p:childTnLst>
                                    <p:set>
                                      <p:cBhvr>
                                        <p:cTn id="15" dur="1" fill="hold">
                                          <p:stCondLst>
                                            <p:cond delay="0"/>
                                          </p:stCondLst>
                                        </p:cTn>
                                        <p:tgtEl>
                                          <p:spTgt spid="45073"/>
                                        </p:tgtEl>
                                        <p:attrNameLst>
                                          <p:attrName>style.visibility</p:attrName>
                                        </p:attrNameLst>
                                      </p:cBhvr>
                                      <p:to>
                                        <p:strVal val="visible"/>
                                      </p:to>
                                    </p:set>
                                    <p:animEffect transition="in" filter="wipe(down)">
                                      <p:cBhvr>
                                        <p:cTn id="16" dur="500"/>
                                        <p:tgtEl>
                                          <p:spTgt spid="4507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06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06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5065"/>
                                        </p:tgtEl>
                                        <p:attrNameLst>
                                          <p:attrName>style.visibility</p:attrName>
                                        </p:attrNameLst>
                                      </p:cBhvr>
                                      <p:to>
                                        <p:strVal val="visible"/>
                                      </p:to>
                                    </p:set>
                                    <p:animEffect transition="in" filter="wipe(down)">
                                      <p:cBhvr>
                                        <p:cTn id="29" dur="500"/>
                                        <p:tgtEl>
                                          <p:spTgt spid="450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p:bldP spid="45063" grpId="0"/>
      <p:bldP spid="45065" grpId="0" animBg="1"/>
      <p:bldP spid="45066" grpId="0"/>
      <p:bldP spid="4507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94" name="文本框 46093"/>
          <p:cNvSpPr txBox="1"/>
          <p:nvPr/>
        </p:nvSpPr>
        <p:spPr>
          <a:xfrm>
            <a:off x="395288" y="4724400"/>
            <a:ext cx="8424862" cy="1881188"/>
          </a:xfrm>
          <a:prstGeom prst="rect">
            <a:avLst/>
          </a:prstGeom>
          <a:noFill/>
          <a:ln w="9525">
            <a:noFill/>
          </a:ln>
        </p:spPr>
        <p:txBody>
          <a:bodyPr>
            <a:spAutoFit/>
          </a:bodyPr>
          <a:p>
            <a:pPr>
              <a:lnSpc>
                <a:spcPct val="120000"/>
              </a:lnSpc>
              <a:buClr>
                <a:schemeClr val="bg1"/>
              </a:buClr>
            </a:pPr>
            <a:r>
              <a:rPr lang="zh-CN" altLang="en-US" dirty="0">
                <a:solidFill>
                  <a:srgbClr val="FF0000"/>
                </a:solidFill>
                <a:latin typeface="Arial" panose="020B0604020202020204" pitchFamily="34" charset="0"/>
              </a:rPr>
              <a:t>（</a:t>
            </a:r>
            <a:r>
              <a:rPr lang="en-US" altLang="zh-CN" dirty="0">
                <a:solidFill>
                  <a:srgbClr val="FF0000"/>
                </a:solidFill>
                <a:latin typeface="Arial" panose="020B0604020202020204" pitchFamily="34" charset="0"/>
              </a:rPr>
              <a:t>3</a:t>
            </a:r>
            <a:r>
              <a:rPr lang="zh-CN" altLang="en-US" dirty="0">
                <a:solidFill>
                  <a:srgbClr val="FF0000"/>
                </a:solidFill>
                <a:latin typeface="Arial" panose="020B0604020202020204" pitchFamily="34" charset="0"/>
              </a:rPr>
              <a:t>）由于等效“重力”</a:t>
            </a:r>
            <a:r>
              <a:rPr lang="en-US" altLang="zh-CN" dirty="0">
                <a:solidFill>
                  <a:srgbClr val="FF0000"/>
                </a:solidFill>
                <a:latin typeface="Arial" panose="020B0604020202020204" pitchFamily="34" charset="0"/>
              </a:rPr>
              <a:t>F=mg</a:t>
            </a:r>
            <a:r>
              <a:rPr lang="zh-CN" altLang="en-US" dirty="0">
                <a:solidFill>
                  <a:srgbClr val="FF0000"/>
                </a:solidFill>
                <a:latin typeface="Arial" panose="020B0604020202020204" pitchFamily="34" charset="0"/>
              </a:rPr>
              <a:t>，所以等效重力加速度</a:t>
            </a:r>
            <a:r>
              <a:rPr lang="en-US" altLang="zh-CN">
                <a:solidFill>
                  <a:srgbClr val="FF0000"/>
                </a:solidFill>
                <a:latin typeface="Arial" panose="020B0604020202020204" pitchFamily="34" charset="0"/>
              </a:rPr>
              <a:t>g′=     g.</a:t>
            </a:r>
            <a:endParaRPr lang="en-US" altLang="zh-CN">
              <a:solidFill>
                <a:srgbClr val="FF0000"/>
              </a:solidFill>
              <a:latin typeface="Arial" panose="020B0604020202020204" pitchFamily="34" charset="0"/>
            </a:endParaRPr>
          </a:p>
          <a:p>
            <a:pPr>
              <a:lnSpc>
                <a:spcPct val="120000"/>
              </a:lnSpc>
              <a:buClr>
                <a:schemeClr val="bg1"/>
              </a:buClr>
            </a:pPr>
            <a:r>
              <a:rPr lang="zh-CN" altLang="en-US" dirty="0">
                <a:solidFill>
                  <a:srgbClr val="FF0000"/>
                </a:solidFill>
                <a:latin typeface="Arial" panose="020B0604020202020204" pitchFamily="34" charset="0"/>
              </a:rPr>
              <a:t>于是由周期公式得摆的振动周期</a:t>
            </a:r>
            <a:endParaRPr lang="zh-CN" altLang="en-US" dirty="0">
              <a:solidFill>
                <a:srgbClr val="FF0000"/>
              </a:solidFill>
              <a:latin typeface="Arial" panose="020B0604020202020204" pitchFamily="34" charset="0"/>
            </a:endParaRPr>
          </a:p>
          <a:p>
            <a:pPr>
              <a:lnSpc>
                <a:spcPct val="120000"/>
              </a:lnSpc>
              <a:buClr>
                <a:schemeClr val="bg1"/>
              </a:buClr>
            </a:pPr>
            <a:r>
              <a:rPr lang="zh-CN" altLang="en-US" dirty="0">
                <a:solidFill>
                  <a:srgbClr val="FF0000"/>
                </a:solidFill>
                <a:latin typeface="Arial" panose="020B0604020202020204" pitchFamily="34" charset="0"/>
              </a:rPr>
              <a:t>（</a:t>
            </a:r>
            <a:r>
              <a:rPr lang="en-US" altLang="zh-CN" dirty="0">
                <a:solidFill>
                  <a:srgbClr val="FF0000"/>
                </a:solidFill>
                <a:latin typeface="Arial" panose="020B0604020202020204" pitchFamily="34" charset="0"/>
              </a:rPr>
              <a:t>4</a:t>
            </a:r>
            <a:r>
              <a:rPr lang="zh-CN" altLang="en-US" dirty="0">
                <a:solidFill>
                  <a:srgbClr val="FF0000"/>
                </a:solidFill>
                <a:latin typeface="Arial" panose="020B0604020202020204" pitchFamily="34" charset="0"/>
              </a:rPr>
              <a:t>）小球在竖直面内恰好做圆周运动时，在“最高点”时的最小速度满足</a:t>
            </a:r>
            <a:endParaRPr lang="zh-CN" altLang="en-US" dirty="0">
              <a:solidFill>
                <a:srgbClr val="FF0000"/>
              </a:solidFill>
              <a:latin typeface="Arial" panose="020B0604020202020204" pitchFamily="34" charset="0"/>
            </a:endParaRPr>
          </a:p>
          <a:p>
            <a:pPr>
              <a:lnSpc>
                <a:spcPct val="120000"/>
              </a:lnSpc>
              <a:buClr>
                <a:schemeClr val="bg1"/>
              </a:buClr>
            </a:pPr>
            <a:r>
              <a:rPr lang="en-US" altLang="zh-CN" dirty="0">
                <a:solidFill>
                  <a:srgbClr val="FF0000"/>
                </a:solidFill>
                <a:latin typeface="Arial" panose="020B0604020202020204" pitchFamily="34" charset="0"/>
              </a:rPr>
              <a:t>F=      mg=m         </a:t>
            </a:r>
            <a:r>
              <a:rPr lang="zh-CN" altLang="en-US" dirty="0">
                <a:solidFill>
                  <a:srgbClr val="FF0000"/>
                </a:solidFill>
                <a:latin typeface="Arial" panose="020B0604020202020204" pitchFamily="34" charset="0"/>
              </a:rPr>
              <a:t>所以最小速度         </a:t>
            </a:r>
            <a:r>
              <a:rPr lang="en-US" altLang="zh-CN">
                <a:solidFill>
                  <a:srgbClr val="FF0000"/>
                </a:solidFill>
                <a:latin typeface="Arial" panose="020B0604020202020204" pitchFamily="34" charset="0"/>
              </a:rPr>
              <a:t>=</a:t>
            </a:r>
            <a:endParaRPr lang="en-US" altLang="zh-CN">
              <a:solidFill>
                <a:srgbClr val="FF0000"/>
              </a:solidFill>
              <a:latin typeface="Arial" panose="020B0604020202020204" pitchFamily="34" charset="0"/>
            </a:endParaRPr>
          </a:p>
          <a:p>
            <a:pPr>
              <a:lnSpc>
                <a:spcPct val="120000"/>
              </a:lnSpc>
              <a:spcBef>
                <a:spcPct val="50000"/>
              </a:spcBef>
              <a:buClr>
                <a:schemeClr val="bg1"/>
              </a:buClr>
            </a:pPr>
            <a:endParaRPr lang="en-US" altLang="zh-CN" dirty="0">
              <a:solidFill>
                <a:srgbClr val="FF0000"/>
              </a:solidFill>
              <a:latin typeface="Arial" panose="020B0604020202020204" pitchFamily="34" charset="0"/>
            </a:endParaRPr>
          </a:p>
        </p:txBody>
      </p:sp>
      <p:sp>
        <p:nvSpPr>
          <p:cNvPr id="46084" name="文本框 46083"/>
          <p:cNvSpPr txBox="1"/>
          <p:nvPr/>
        </p:nvSpPr>
        <p:spPr>
          <a:xfrm>
            <a:off x="592138" y="554038"/>
            <a:ext cx="7651750" cy="366712"/>
          </a:xfrm>
          <a:prstGeom prst="rect">
            <a:avLst/>
          </a:prstGeom>
          <a:noFill/>
          <a:ln w="9525">
            <a:noFill/>
          </a:ln>
        </p:spPr>
        <p:txBody>
          <a:bodyPr>
            <a:spAutoFit/>
          </a:bodyPr>
          <a:p>
            <a:pPr>
              <a:buClr>
                <a:schemeClr val="bg1"/>
              </a:buClr>
            </a:pPr>
            <a:endParaRPr dirty="0">
              <a:latin typeface="Arial" panose="020B0604020202020204" pitchFamily="34" charset="0"/>
            </a:endParaRPr>
          </a:p>
        </p:txBody>
      </p:sp>
      <p:sp>
        <p:nvSpPr>
          <p:cNvPr id="46085" name="文本框 46084"/>
          <p:cNvSpPr txBox="1"/>
          <p:nvPr/>
        </p:nvSpPr>
        <p:spPr>
          <a:xfrm>
            <a:off x="395288" y="260350"/>
            <a:ext cx="8424862" cy="2286000"/>
          </a:xfrm>
          <a:prstGeom prst="rect">
            <a:avLst/>
          </a:prstGeom>
          <a:noFill/>
          <a:ln w="9525">
            <a:noFill/>
          </a:ln>
        </p:spPr>
        <p:txBody>
          <a:bodyPr>
            <a:spAutoFit/>
          </a:bodyPr>
          <a:p>
            <a:pPr>
              <a:spcBef>
                <a:spcPct val="50000"/>
              </a:spcBef>
              <a:buClr>
                <a:schemeClr val="bg1"/>
              </a:buClr>
            </a:pPr>
            <a:r>
              <a:rPr lang="en-US" altLang="zh-CN" dirty="0">
                <a:latin typeface="Arial" panose="020B0604020202020204" pitchFamily="34" charset="0"/>
              </a:rPr>
              <a:t> </a:t>
            </a:r>
            <a:r>
              <a:rPr lang="zh-CN" altLang="en-US" sz="2400" dirty="0">
                <a:latin typeface="Arial" panose="020B0604020202020204" pitchFamily="34" charset="0"/>
              </a:rPr>
              <a:t>例</a:t>
            </a:r>
            <a:r>
              <a:rPr lang="en-US" altLang="zh-CN" sz="2400">
                <a:latin typeface="Arial" panose="020B0604020202020204" pitchFamily="34" charset="0"/>
              </a:rPr>
              <a:t>2 </a:t>
            </a:r>
            <a:r>
              <a:rPr lang="zh-CN" altLang="en-US" sz="2000" dirty="0">
                <a:latin typeface="Arial" panose="020B0604020202020204" pitchFamily="34" charset="0"/>
              </a:rPr>
              <a:t>（</a:t>
            </a:r>
            <a:r>
              <a:rPr lang="zh-CN" altLang="en-US" sz="2000" b="1" dirty="0">
                <a:solidFill>
                  <a:srgbClr val="FF0066"/>
                </a:solidFill>
                <a:latin typeface="Arial" panose="020B0604020202020204" pitchFamily="34" charset="0"/>
              </a:rPr>
              <a:t>等效重力</a:t>
            </a:r>
            <a:r>
              <a:rPr lang="zh-CN" altLang="en-US" sz="2000" dirty="0">
                <a:latin typeface="Arial" panose="020B0604020202020204" pitchFamily="34" charset="0"/>
              </a:rPr>
              <a:t>）如图所示，小球的质量为</a:t>
            </a:r>
            <a:r>
              <a:rPr lang="en-US" altLang="zh-CN" sz="2000" dirty="0">
                <a:latin typeface="Arial" panose="020B0604020202020204" pitchFamily="34" charset="0"/>
              </a:rPr>
              <a:t>m</a:t>
            </a:r>
            <a:r>
              <a:rPr lang="zh-CN" altLang="en-US" sz="2000" dirty="0">
                <a:latin typeface="Arial" panose="020B0604020202020204" pitchFamily="34" charset="0"/>
              </a:rPr>
              <a:t>，带电量为</a:t>
            </a:r>
            <a:r>
              <a:rPr lang="en-US" altLang="zh-CN" sz="2000" dirty="0">
                <a:latin typeface="Arial" panose="020B0604020202020204" pitchFamily="34" charset="0"/>
              </a:rPr>
              <a:t>q</a:t>
            </a:r>
            <a:r>
              <a:rPr lang="zh-CN" altLang="en-US" sz="2000" dirty="0">
                <a:latin typeface="Arial" panose="020B0604020202020204" pitchFamily="34" charset="0"/>
              </a:rPr>
              <a:t>，整个区域加一个场强为</a:t>
            </a:r>
            <a:r>
              <a:rPr lang="en-US" altLang="zh-CN" sz="2000" dirty="0">
                <a:latin typeface="Arial" panose="020B0604020202020204" pitchFamily="34" charset="0"/>
              </a:rPr>
              <a:t>E</a:t>
            </a:r>
            <a:r>
              <a:rPr lang="zh-CN" altLang="en-US" sz="2000" dirty="0">
                <a:latin typeface="Arial" panose="020B0604020202020204" pitchFamily="34" charset="0"/>
              </a:rPr>
              <a:t>的水平方向的匀强电场，小球系在长为</a:t>
            </a:r>
            <a:r>
              <a:rPr lang="en-US" altLang="zh-CN" sz="2000" dirty="0">
                <a:latin typeface="Arial" panose="020B0604020202020204" pitchFamily="34" charset="0"/>
              </a:rPr>
              <a:t>L</a:t>
            </a:r>
            <a:r>
              <a:rPr lang="zh-CN" altLang="en-US" sz="2000" dirty="0">
                <a:latin typeface="Arial" panose="020B0604020202020204" pitchFamily="34" charset="0"/>
              </a:rPr>
              <a:t>的绳子的一端，且在与竖直方向成</a:t>
            </a:r>
            <a:r>
              <a:rPr lang="en-US" altLang="zh-CN" sz="2000" dirty="0">
                <a:latin typeface="Arial" panose="020B0604020202020204" pitchFamily="34" charset="0"/>
              </a:rPr>
              <a:t>45°</a:t>
            </a:r>
            <a:r>
              <a:rPr lang="zh-CN" altLang="en-US" sz="2000" dirty="0">
                <a:latin typeface="Arial" panose="020B0604020202020204" pitchFamily="34" charset="0"/>
              </a:rPr>
              <a:t>角的</a:t>
            </a:r>
            <a:r>
              <a:rPr lang="en-US" altLang="zh-CN" sz="2000" dirty="0">
                <a:latin typeface="Arial" panose="020B0604020202020204" pitchFamily="34" charset="0"/>
              </a:rPr>
              <a:t>P</a:t>
            </a:r>
            <a:r>
              <a:rPr lang="zh-CN" altLang="en-US" sz="2000" dirty="0">
                <a:latin typeface="Arial" panose="020B0604020202020204" pitchFamily="34" charset="0"/>
              </a:rPr>
              <a:t>点处平衡。则（</a:t>
            </a:r>
            <a:r>
              <a:rPr lang="en-US" altLang="zh-CN" sz="2000" dirty="0">
                <a:latin typeface="Arial" panose="020B0604020202020204" pitchFamily="34" charset="0"/>
              </a:rPr>
              <a:t>1</a:t>
            </a:r>
            <a:r>
              <a:rPr lang="zh-CN" altLang="en-US" sz="2000" dirty="0">
                <a:latin typeface="Arial" panose="020B0604020202020204" pitchFamily="34" charset="0"/>
              </a:rPr>
              <a:t>）小球所受电场力多大？（</a:t>
            </a:r>
            <a:r>
              <a:rPr lang="en-US" altLang="zh-CN" sz="2000" dirty="0">
                <a:latin typeface="Arial" panose="020B0604020202020204" pitchFamily="34" charset="0"/>
              </a:rPr>
              <a:t>2</a:t>
            </a:r>
            <a:r>
              <a:rPr lang="zh-CN" altLang="en-US" sz="2000" dirty="0">
                <a:latin typeface="Arial" panose="020B0604020202020204" pitchFamily="34" charset="0"/>
              </a:rPr>
              <a:t>）如果小球被拉至与</a:t>
            </a:r>
            <a:r>
              <a:rPr lang="en-US" altLang="zh-CN" sz="2000" dirty="0">
                <a:latin typeface="Arial" panose="020B0604020202020204" pitchFamily="34" charset="0"/>
              </a:rPr>
              <a:t>O</a:t>
            </a:r>
            <a:r>
              <a:rPr lang="zh-CN" altLang="en-US" sz="2000" dirty="0">
                <a:latin typeface="Arial" panose="020B0604020202020204" pitchFamily="34" charset="0"/>
              </a:rPr>
              <a:t>点在同一水平面的</a:t>
            </a:r>
            <a:r>
              <a:rPr lang="en-US" altLang="zh-CN" sz="2000" dirty="0">
                <a:latin typeface="Arial" panose="020B0604020202020204" pitchFamily="34" charset="0"/>
              </a:rPr>
              <a:t>C</a:t>
            </a:r>
            <a:r>
              <a:rPr lang="zh-CN" altLang="en-US" sz="2000" dirty="0">
                <a:latin typeface="Arial" panose="020B0604020202020204" pitchFamily="34" charset="0"/>
              </a:rPr>
              <a:t>点自由释放，则小球到达</a:t>
            </a:r>
            <a:r>
              <a:rPr lang="en-US" altLang="zh-CN" sz="2000" dirty="0">
                <a:latin typeface="Arial" panose="020B0604020202020204" pitchFamily="34" charset="0"/>
              </a:rPr>
              <a:t>A</a:t>
            </a:r>
            <a:r>
              <a:rPr lang="zh-CN" altLang="en-US" sz="2000" dirty="0">
                <a:latin typeface="Arial" panose="020B0604020202020204" pitchFamily="34" charset="0"/>
              </a:rPr>
              <a:t>点的速度是多大？此时绳上的拉力又为多大？（</a:t>
            </a:r>
            <a:r>
              <a:rPr lang="en-US" altLang="zh-CN" sz="2000" dirty="0">
                <a:latin typeface="Arial" panose="020B0604020202020204" pitchFamily="34" charset="0"/>
              </a:rPr>
              <a:t>3</a:t>
            </a:r>
            <a:r>
              <a:rPr lang="zh-CN" altLang="en-US" sz="2000" dirty="0">
                <a:latin typeface="Arial" panose="020B0604020202020204" pitchFamily="34" charset="0"/>
              </a:rPr>
              <a:t>）在竖直平面内，如果小球以</a:t>
            </a:r>
            <a:r>
              <a:rPr lang="en-US" altLang="zh-CN" sz="2000" dirty="0">
                <a:latin typeface="Arial" panose="020B0604020202020204" pitchFamily="34" charset="0"/>
              </a:rPr>
              <a:t>P</a:t>
            </a:r>
            <a:r>
              <a:rPr lang="zh-CN" altLang="en-US" sz="2000" dirty="0">
                <a:latin typeface="Arial" panose="020B0604020202020204" pitchFamily="34" charset="0"/>
              </a:rPr>
              <a:t>点为中心做微小的摆动，其振动周期为多少？（</a:t>
            </a:r>
            <a:r>
              <a:rPr lang="en-US" altLang="zh-CN" sz="2000" dirty="0">
                <a:latin typeface="Arial" panose="020B0604020202020204" pitchFamily="34" charset="0"/>
              </a:rPr>
              <a:t>4</a:t>
            </a:r>
            <a:r>
              <a:rPr lang="zh-CN" altLang="en-US" sz="2000" dirty="0">
                <a:latin typeface="Arial" panose="020B0604020202020204" pitchFamily="34" charset="0"/>
              </a:rPr>
              <a:t>）若使小球在竖直平面内恰好做圆周运动时，最小速度为多少？</a:t>
            </a:r>
            <a:endParaRPr lang="zh-CN" altLang="en-US" sz="2000" dirty="0">
              <a:latin typeface="Arial" panose="020B0604020202020204" pitchFamily="34" charset="0"/>
            </a:endParaRPr>
          </a:p>
        </p:txBody>
      </p:sp>
      <p:pic>
        <p:nvPicPr>
          <p:cNvPr id="46086" name="图片 46085"/>
          <p:cNvPicPr>
            <a:picLocks noChangeAspect="1"/>
          </p:cNvPicPr>
          <p:nvPr/>
        </p:nvPicPr>
        <p:blipFill>
          <a:blip r:embed="rId1"/>
          <a:stretch>
            <a:fillRect/>
          </a:stretch>
        </p:blipFill>
        <p:spPr>
          <a:xfrm>
            <a:off x="6732588" y="2565400"/>
            <a:ext cx="2160587" cy="2032000"/>
          </a:xfrm>
          <a:prstGeom prst="rect">
            <a:avLst/>
          </a:prstGeom>
          <a:noFill/>
          <a:ln w="9525">
            <a:noFill/>
          </a:ln>
        </p:spPr>
      </p:pic>
      <p:sp>
        <p:nvSpPr>
          <p:cNvPr id="46087" name="文本框 46086"/>
          <p:cNvSpPr txBox="1"/>
          <p:nvPr/>
        </p:nvSpPr>
        <p:spPr>
          <a:xfrm>
            <a:off x="396875" y="2565400"/>
            <a:ext cx="6337300" cy="701675"/>
          </a:xfrm>
          <a:prstGeom prst="rect">
            <a:avLst/>
          </a:prstGeom>
          <a:noFill/>
          <a:ln w="9525">
            <a:noFill/>
          </a:ln>
        </p:spPr>
        <p:txBody>
          <a:bodyPr>
            <a:spAutoFit/>
          </a:bodyPr>
          <a:p>
            <a:pPr>
              <a:buClr>
                <a:schemeClr val="bg1"/>
              </a:buClr>
            </a:pPr>
            <a:r>
              <a:rPr lang="zh-CN" altLang="en-US" sz="2000" dirty="0">
                <a:latin typeface="Arial" panose="020B0604020202020204" pitchFamily="34" charset="0"/>
              </a:rPr>
              <a:t>解析：（</a:t>
            </a:r>
            <a:r>
              <a:rPr lang="en-US" altLang="zh-CN" sz="2000" dirty="0">
                <a:latin typeface="Arial" panose="020B0604020202020204" pitchFamily="34" charset="0"/>
              </a:rPr>
              <a:t>1</a:t>
            </a:r>
            <a:r>
              <a:rPr lang="zh-CN" altLang="en-US" sz="2000" dirty="0">
                <a:latin typeface="Arial" panose="020B0604020202020204" pitchFamily="34" charset="0"/>
              </a:rPr>
              <a:t>）小球受力如图所示。因小球处于平衡，所以</a:t>
            </a:r>
            <a:r>
              <a:rPr lang="en-US" altLang="zh-CN" sz="2000" dirty="0" err="1">
                <a:latin typeface="Arial" panose="020B0604020202020204" pitchFamily="34" charset="0"/>
              </a:rPr>
              <a:t>qE</a:t>
            </a:r>
            <a:r>
              <a:rPr lang="en-US" altLang="zh-CN" sz="2000">
                <a:latin typeface="Arial" panose="020B0604020202020204" pitchFamily="34" charset="0"/>
              </a:rPr>
              <a:t>=mg</a:t>
            </a:r>
            <a:endParaRPr lang="en-US" altLang="zh-CN" sz="2000">
              <a:latin typeface="Arial" panose="020B0604020202020204" pitchFamily="34" charset="0"/>
            </a:endParaRPr>
          </a:p>
        </p:txBody>
      </p:sp>
      <p:sp>
        <p:nvSpPr>
          <p:cNvPr id="46089" name="矩形 46088"/>
          <p:cNvSpPr/>
          <p:nvPr/>
        </p:nvSpPr>
        <p:spPr>
          <a:xfrm>
            <a:off x="0" y="0"/>
            <a:ext cx="9144000" cy="0"/>
          </a:xfrm>
          <a:prstGeom prst="rect">
            <a:avLst/>
          </a:prstGeom>
          <a:noFill/>
          <a:ln w="9525">
            <a:noFill/>
          </a:ln>
        </p:spPr>
        <p:txBody>
          <a:bodyPr/>
          <a:p>
            <a:endParaRPr lang="zh-CN" altLang="en-US"/>
          </a:p>
        </p:txBody>
      </p:sp>
      <p:sp>
        <p:nvSpPr>
          <p:cNvPr id="46091" name="矩形 46090"/>
          <p:cNvSpPr/>
          <p:nvPr/>
        </p:nvSpPr>
        <p:spPr>
          <a:xfrm>
            <a:off x="0" y="0"/>
            <a:ext cx="9144000" cy="0"/>
          </a:xfrm>
          <a:prstGeom prst="rect">
            <a:avLst/>
          </a:prstGeom>
          <a:noFill/>
          <a:ln w="9525">
            <a:noFill/>
          </a:ln>
        </p:spPr>
        <p:txBody>
          <a:bodyPr/>
          <a:p>
            <a:endParaRPr lang="zh-CN" altLang="en-US"/>
          </a:p>
        </p:txBody>
      </p:sp>
      <p:graphicFrame>
        <p:nvGraphicFramePr>
          <p:cNvPr id="46090" name="对象 46089"/>
          <p:cNvGraphicFramePr/>
          <p:nvPr/>
        </p:nvGraphicFramePr>
        <p:xfrm>
          <a:off x="5867400" y="4797425"/>
          <a:ext cx="431800" cy="393700"/>
        </p:xfrm>
        <a:graphic>
          <a:graphicData uri="http://schemas.openxmlformats.org/presentationml/2006/ole">
            <mc:AlternateContent xmlns:mc="http://schemas.openxmlformats.org/markup-compatibility/2006">
              <mc:Choice xmlns:v="urn:schemas-microsoft-com:vml" Requires="v">
                <p:oleObj spid="_x0000_s3088" name="" r:id="rId2" imgW="215900" imgH="203200" progId="Equation.3">
                  <p:embed/>
                </p:oleObj>
              </mc:Choice>
              <mc:Fallback>
                <p:oleObj name="" r:id="rId2" imgW="215900" imgH="203200" progId="Equation.3">
                  <p:embed/>
                  <p:pic>
                    <p:nvPicPr>
                      <p:cNvPr id="0" name="图片 3087"/>
                      <p:cNvPicPr/>
                      <p:nvPr/>
                    </p:nvPicPr>
                    <p:blipFill>
                      <a:blip r:embed="rId3"/>
                      <a:stretch>
                        <a:fillRect/>
                      </a:stretch>
                    </p:blipFill>
                    <p:spPr>
                      <a:xfrm>
                        <a:off x="5867400" y="4797425"/>
                        <a:ext cx="431800" cy="393700"/>
                      </a:xfrm>
                      <a:prstGeom prst="rect">
                        <a:avLst/>
                      </a:prstGeom>
                      <a:noFill/>
                      <a:ln w="38100">
                        <a:noFill/>
                        <a:miter/>
                      </a:ln>
                    </p:spPr>
                  </p:pic>
                </p:oleObj>
              </mc:Fallback>
            </mc:AlternateContent>
          </a:graphicData>
        </a:graphic>
      </p:graphicFrame>
      <p:sp>
        <p:nvSpPr>
          <p:cNvPr id="46093" name="矩形 46092"/>
          <p:cNvSpPr/>
          <p:nvPr/>
        </p:nvSpPr>
        <p:spPr>
          <a:xfrm>
            <a:off x="0" y="3214688"/>
            <a:ext cx="9144000" cy="0"/>
          </a:xfrm>
          <a:prstGeom prst="rect">
            <a:avLst/>
          </a:prstGeom>
          <a:noFill/>
          <a:ln w="9525">
            <a:noFill/>
          </a:ln>
        </p:spPr>
        <p:txBody>
          <a:bodyPr/>
          <a:p>
            <a:endParaRPr lang="zh-CN" altLang="en-US"/>
          </a:p>
        </p:txBody>
      </p:sp>
      <p:graphicFrame>
        <p:nvGraphicFramePr>
          <p:cNvPr id="46092" name="对象 46091"/>
          <p:cNvGraphicFramePr/>
          <p:nvPr/>
        </p:nvGraphicFramePr>
        <p:xfrm>
          <a:off x="3779838" y="5013325"/>
          <a:ext cx="1295400" cy="603250"/>
        </p:xfrm>
        <a:graphic>
          <a:graphicData uri="http://schemas.openxmlformats.org/presentationml/2006/ole">
            <mc:AlternateContent xmlns:mc="http://schemas.openxmlformats.org/markup-compatibility/2006">
              <mc:Choice xmlns:v="urn:schemas-microsoft-com:vml" Requires="v">
                <p:oleObj spid="_x0000_s3089" name="" r:id="rId4" imgW="799465" imgH="431800" progId="Equation.3">
                  <p:embed/>
                </p:oleObj>
              </mc:Choice>
              <mc:Fallback>
                <p:oleObj name="" r:id="rId4" imgW="799465" imgH="431800" progId="Equation.3">
                  <p:embed/>
                  <p:pic>
                    <p:nvPicPr>
                      <p:cNvPr id="0" name="图片 3088"/>
                      <p:cNvPicPr/>
                      <p:nvPr/>
                    </p:nvPicPr>
                    <p:blipFill>
                      <a:blip r:embed="rId5"/>
                      <a:stretch>
                        <a:fillRect/>
                      </a:stretch>
                    </p:blipFill>
                    <p:spPr>
                      <a:xfrm>
                        <a:off x="3779838" y="5013325"/>
                        <a:ext cx="1295400" cy="603250"/>
                      </a:xfrm>
                      <a:prstGeom prst="rect">
                        <a:avLst/>
                      </a:prstGeom>
                      <a:noFill/>
                      <a:ln w="38100">
                        <a:noFill/>
                        <a:miter/>
                      </a:ln>
                    </p:spPr>
                  </p:pic>
                </p:oleObj>
              </mc:Fallback>
            </mc:AlternateContent>
          </a:graphicData>
        </a:graphic>
      </p:graphicFrame>
      <p:sp>
        <p:nvSpPr>
          <p:cNvPr id="46096" name="矩形 46095"/>
          <p:cNvSpPr/>
          <p:nvPr/>
        </p:nvSpPr>
        <p:spPr>
          <a:xfrm>
            <a:off x="0" y="0"/>
            <a:ext cx="9144000" cy="0"/>
          </a:xfrm>
          <a:prstGeom prst="rect">
            <a:avLst/>
          </a:prstGeom>
          <a:noFill/>
          <a:ln w="9525">
            <a:noFill/>
          </a:ln>
        </p:spPr>
        <p:txBody>
          <a:bodyPr/>
          <a:p>
            <a:endParaRPr lang="zh-CN" altLang="en-US"/>
          </a:p>
        </p:txBody>
      </p:sp>
      <p:graphicFrame>
        <p:nvGraphicFramePr>
          <p:cNvPr id="46095" name="对象 46094"/>
          <p:cNvGraphicFramePr/>
          <p:nvPr/>
        </p:nvGraphicFramePr>
        <p:xfrm>
          <a:off x="755650" y="5805488"/>
          <a:ext cx="395288" cy="360362"/>
        </p:xfrm>
        <a:graphic>
          <a:graphicData uri="http://schemas.openxmlformats.org/presentationml/2006/ole">
            <mc:AlternateContent xmlns:mc="http://schemas.openxmlformats.org/markup-compatibility/2006">
              <mc:Choice xmlns:v="urn:schemas-microsoft-com:vml" Requires="v">
                <p:oleObj spid="_x0000_s3090" name="" r:id="rId6" imgW="215900" imgH="203200" progId="Equation.3">
                  <p:embed/>
                </p:oleObj>
              </mc:Choice>
              <mc:Fallback>
                <p:oleObj name="" r:id="rId6" imgW="215900" imgH="203200" progId="Equation.3">
                  <p:embed/>
                  <p:pic>
                    <p:nvPicPr>
                      <p:cNvPr id="0" name="图片 3089"/>
                      <p:cNvPicPr/>
                      <p:nvPr/>
                    </p:nvPicPr>
                    <p:blipFill>
                      <a:blip r:embed="rId7"/>
                      <a:stretch>
                        <a:fillRect/>
                      </a:stretch>
                    </p:blipFill>
                    <p:spPr>
                      <a:xfrm>
                        <a:off x="755650" y="5805488"/>
                        <a:ext cx="395288" cy="360362"/>
                      </a:xfrm>
                      <a:prstGeom prst="rect">
                        <a:avLst/>
                      </a:prstGeom>
                      <a:noFill/>
                      <a:ln w="38100">
                        <a:noFill/>
                        <a:miter/>
                      </a:ln>
                    </p:spPr>
                  </p:pic>
                </p:oleObj>
              </mc:Fallback>
            </mc:AlternateContent>
          </a:graphicData>
        </a:graphic>
      </p:graphicFrame>
      <p:sp>
        <p:nvSpPr>
          <p:cNvPr id="46098" name="矩形 46097"/>
          <p:cNvSpPr/>
          <p:nvPr/>
        </p:nvSpPr>
        <p:spPr>
          <a:xfrm>
            <a:off x="0" y="0"/>
            <a:ext cx="9144000" cy="0"/>
          </a:xfrm>
          <a:prstGeom prst="rect">
            <a:avLst/>
          </a:prstGeom>
          <a:noFill/>
          <a:ln w="9525">
            <a:noFill/>
          </a:ln>
        </p:spPr>
        <p:txBody>
          <a:bodyPr/>
          <a:p>
            <a:endParaRPr lang="zh-CN" altLang="en-US"/>
          </a:p>
        </p:txBody>
      </p:sp>
      <p:graphicFrame>
        <p:nvGraphicFramePr>
          <p:cNvPr id="46097" name="对象 46096"/>
          <p:cNvGraphicFramePr/>
          <p:nvPr/>
        </p:nvGraphicFramePr>
        <p:xfrm>
          <a:off x="1763713" y="5661025"/>
          <a:ext cx="531812" cy="647700"/>
        </p:xfrm>
        <a:graphic>
          <a:graphicData uri="http://schemas.openxmlformats.org/presentationml/2006/ole">
            <mc:AlternateContent xmlns:mc="http://schemas.openxmlformats.org/markup-compatibility/2006">
              <mc:Choice xmlns:v="urn:schemas-microsoft-com:vml" Requires="v">
                <p:oleObj spid="_x0000_s3091" name="" r:id="rId8" imgW="304800" imgH="368300" progId="Equation.3">
                  <p:embed/>
                </p:oleObj>
              </mc:Choice>
              <mc:Fallback>
                <p:oleObj name="" r:id="rId8" imgW="304800" imgH="368300" progId="Equation.3">
                  <p:embed/>
                  <p:pic>
                    <p:nvPicPr>
                      <p:cNvPr id="0" name="图片 3090"/>
                      <p:cNvPicPr/>
                      <p:nvPr/>
                    </p:nvPicPr>
                    <p:blipFill>
                      <a:blip r:embed="rId9"/>
                      <a:stretch>
                        <a:fillRect/>
                      </a:stretch>
                    </p:blipFill>
                    <p:spPr>
                      <a:xfrm>
                        <a:off x="1763713" y="5661025"/>
                        <a:ext cx="531812" cy="647700"/>
                      </a:xfrm>
                      <a:prstGeom prst="rect">
                        <a:avLst/>
                      </a:prstGeom>
                      <a:noFill/>
                      <a:ln w="38100">
                        <a:noFill/>
                        <a:miter/>
                      </a:ln>
                    </p:spPr>
                  </p:pic>
                </p:oleObj>
              </mc:Fallback>
            </mc:AlternateContent>
          </a:graphicData>
        </a:graphic>
      </p:graphicFrame>
      <p:sp>
        <p:nvSpPr>
          <p:cNvPr id="46100" name="矩形 46099"/>
          <p:cNvSpPr/>
          <p:nvPr/>
        </p:nvSpPr>
        <p:spPr>
          <a:xfrm>
            <a:off x="0" y="3309938"/>
            <a:ext cx="9144000" cy="0"/>
          </a:xfrm>
          <a:prstGeom prst="rect">
            <a:avLst/>
          </a:prstGeom>
          <a:noFill/>
          <a:ln w="9525">
            <a:noFill/>
          </a:ln>
        </p:spPr>
        <p:txBody>
          <a:bodyPr/>
          <a:p>
            <a:endParaRPr lang="zh-CN" altLang="en-US"/>
          </a:p>
        </p:txBody>
      </p:sp>
      <p:graphicFrame>
        <p:nvGraphicFramePr>
          <p:cNvPr id="46099" name="对象 46098"/>
          <p:cNvGraphicFramePr/>
          <p:nvPr/>
        </p:nvGraphicFramePr>
        <p:xfrm>
          <a:off x="3851275" y="5734050"/>
          <a:ext cx="433388" cy="387350"/>
        </p:xfrm>
        <a:graphic>
          <a:graphicData uri="http://schemas.openxmlformats.org/presentationml/2006/ole">
            <mc:AlternateContent xmlns:mc="http://schemas.openxmlformats.org/markup-compatibility/2006">
              <mc:Choice xmlns:v="urn:schemas-microsoft-com:vml" Requires="v">
                <p:oleObj spid="_x0000_s3092" name="" r:id="rId10" imgW="266700" imgH="241300" progId="Equation.3">
                  <p:embed/>
                </p:oleObj>
              </mc:Choice>
              <mc:Fallback>
                <p:oleObj name="" r:id="rId10" imgW="266700" imgH="241300" progId="Equation.3">
                  <p:embed/>
                  <p:pic>
                    <p:nvPicPr>
                      <p:cNvPr id="0" name="图片 3091"/>
                      <p:cNvPicPr/>
                      <p:nvPr/>
                    </p:nvPicPr>
                    <p:blipFill>
                      <a:blip r:embed="rId11"/>
                      <a:stretch>
                        <a:fillRect/>
                      </a:stretch>
                    </p:blipFill>
                    <p:spPr>
                      <a:xfrm>
                        <a:off x="3851275" y="5734050"/>
                        <a:ext cx="433388" cy="387350"/>
                      </a:xfrm>
                      <a:prstGeom prst="rect">
                        <a:avLst/>
                      </a:prstGeom>
                      <a:noFill/>
                      <a:ln w="38100">
                        <a:noFill/>
                        <a:miter/>
                      </a:ln>
                    </p:spPr>
                  </p:pic>
                </p:oleObj>
              </mc:Fallback>
            </mc:AlternateContent>
          </a:graphicData>
        </a:graphic>
      </p:graphicFrame>
      <p:sp>
        <p:nvSpPr>
          <p:cNvPr id="46102" name="矩形 46101"/>
          <p:cNvSpPr/>
          <p:nvPr/>
        </p:nvSpPr>
        <p:spPr>
          <a:xfrm>
            <a:off x="0" y="0"/>
            <a:ext cx="9144000" cy="0"/>
          </a:xfrm>
          <a:prstGeom prst="rect">
            <a:avLst/>
          </a:prstGeom>
          <a:noFill/>
          <a:ln w="9525">
            <a:noFill/>
          </a:ln>
        </p:spPr>
        <p:txBody>
          <a:bodyPr/>
          <a:p>
            <a:endParaRPr lang="zh-CN" altLang="en-US"/>
          </a:p>
        </p:txBody>
      </p:sp>
      <p:graphicFrame>
        <p:nvGraphicFramePr>
          <p:cNvPr id="46101" name="对象 46100"/>
          <p:cNvGraphicFramePr/>
          <p:nvPr/>
        </p:nvGraphicFramePr>
        <p:xfrm>
          <a:off x="4500563" y="5805488"/>
          <a:ext cx="684212" cy="407987"/>
        </p:xfrm>
        <a:graphic>
          <a:graphicData uri="http://schemas.openxmlformats.org/presentationml/2006/ole">
            <mc:AlternateContent xmlns:mc="http://schemas.openxmlformats.org/markup-compatibility/2006">
              <mc:Choice xmlns:v="urn:schemas-microsoft-com:vml" Requires="v">
                <p:oleObj spid="_x0000_s3093" name="" r:id="rId12" imgW="443865" imgH="266700" progId="Equation.3">
                  <p:embed/>
                </p:oleObj>
              </mc:Choice>
              <mc:Fallback>
                <p:oleObj name="" r:id="rId12" imgW="443865" imgH="266700" progId="Equation.3">
                  <p:embed/>
                  <p:pic>
                    <p:nvPicPr>
                      <p:cNvPr id="0" name="图片 3092"/>
                      <p:cNvPicPr/>
                      <p:nvPr/>
                    </p:nvPicPr>
                    <p:blipFill>
                      <a:blip r:embed="rId13"/>
                      <a:stretch>
                        <a:fillRect/>
                      </a:stretch>
                    </p:blipFill>
                    <p:spPr>
                      <a:xfrm>
                        <a:off x="4500563" y="5805488"/>
                        <a:ext cx="684212" cy="407987"/>
                      </a:xfrm>
                      <a:prstGeom prst="rect">
                        <a:avLst/>
                      </a:prstGeom>
                      <a:noFill/>
                      <a:ln w="38100">
                        <a:noFill/>
                        <a:miter/>
                      </a:ln>
                    </p:spPr>
                  </p:pic>
                </p:oleObj>
              </mc:Fallback>
            </mc:AlternateContent>
          </a:graphicData>
        </a:graphic>
      </p:graphicFrame>
      <p:sp>
        <p:nvSpPr>
          <p:cNvPr id="46103" name="横卷形 46102"/>
          <p:cNvSpPr/>
          <p:nvPr/>
        </p:nvSpPr>
        <p:spPr>
          <a:xfrm>
            <a:off x="322263" y="6165850"/>
            <a:ext cx="8821737" cy="503238"/>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FF66FF"/>
                </a:solidFill>
                <a:latin typeface="Arial" panose="020B0604020202020204" pitchFamily="34" charset="0"/>
              </a:rPr>
              <a:t>保证效果相同的前提下，将复杂的物理问题转换成简单问题</a:t>
            </a:r>
            <a:endParaRPr lang="zh-CN" altLang="en-US" sz="2400" b="1" dirty="0">
              <a:solidFill>
                <a:srgbClr val="FF66FF"/>
              </a:solidFill>
              <a:latin typeface="Arial" panose="020B0604020202020204" pitchFamily="34" charset="0"/>
            </a:endParaRPr>
          </a:p>
        </p:txBody>
      </p:sp>
      <p:grpSp>
        <p:nvGrpSpPr>
          <p:cNvPr id="46112" name="组合 46111"/>
          <p:cNvGrpSpPr/>
          <p:nvPr/>
        </p:nvGrpSpPr>
        <p:grpSpPr>
          <a:xfrm>
            <a:off x="7885113" y="4797425"/>
            <a:ext cx="936625" cy="936625"/>
            <a:chOff x="4966" y="3022"/>
            <a:chExt cx="590" cy="590"/>
          </a:xfrm>
        </p:grpSpPr>
        <p:sp>
          <p:nvSpPr>
            <p:cNvPr id="46106" name="直接连接符 46105"/>
            <p:cNvSpPr/>
            <p:nvPr/>
          </p:nvSpPr>
          <p:spPr>
            <a:xfrm flipH="1">
              <a:off x="4967" y="3294"/>
              <a:ext cx="318" cy="318"/>
            </a:xfrm>
            <a:prstGeom prst="line">
              <a:avLst/>
            </a:prstGeom>
            <a:ln w="9525" cap="flat" cmpd="sng">
              <a:solidFill>
                <a:schemeClr val="tx1"/>
              </a:solidFill>
              <a:prstDash val="solid"/>
              <a:headEnd type="none" w="med" len="med"/>
              <a:tailEnd type="triangle" w="med" len="med"/>
            </a:ln>
          </p:spPr>
        </p:sp>
        <p:grpSp>
          <p:nvGrpSpPr>
            <p:cNvPr id="46111" name="组合 46110"/>
            <p:cNvGrpSpPr/>
            <p:nvPr/>
          </p:nvGrpSpPr>
          <p:grpSpPr>
            <a:xfrm>
              <a:off x="4966" y="3022"/>
              <a:ext cx="590" cy="590"/>
              <a:chOff x="4830" y="3022"/>
              <a:chExt cx="590" cy="590"/>
            </a:xfrm>
          </p:grpSpPr>
          <p:sp>
            <p:nvSpPr>
              <p:cNvPr id="46104" name="直接连接符 46103"/>
              <p:cNvSpPr/>
              <p:nvPr/>
            </p:nvSpPr>
            <p:spPr>
              <a:xfrm>
                <a:off x="5148" y="3294"/>
                <a:ext cx="0" cy="318"/>
              </a:xfrm>
              <a:prstGeom prst="line">
                <a:avLst/>
              </a:prstGeom>
              <a:ln w="9525" cap="flat" cmpd="sng">
                <a:solidFill>
                  <a:schemeClr val="tx1"/>
                </a:solidFill>
                <a:prstDash val="solid"/>
                <a:headEnd type="none" w="med" len="med"/>
                <a:tailEnd type="triangle" w="med" len="med"/>
              </a:ln>
            </p:spPr>
          </p:sp>
          <p:sp>
            <p:nvSpPr>
              <p:cNvPr id="46105" name="直接连接符 46104"/>
              <p:cNvSpPr/>
              <p:nvPr/>
            </p:nvSpPr>
            <p:spPr>
              <a:xfrm flipH="1">
                <a:off x="4830" y="3294"/>
                <a:ext cx="318" cy="0"/>
              </a:xfrm>
              <a:prstGeom prst="line">
                <a:avLst/>
              </a:prstGeom>
              <a:ln w="9525" cap="flat" cmpd="sng">
                <a:solidFill>
                  <a:schemeClr val="tx1"/>
                </a:solidFill>
                <a:prstDash val="solid"/>
                <a:headEnd type="none" w="med" len="med"/>
                <a:tailEnd type="triangle" w="med" len="med"/>
              </a:ln>
            </p:spPr>
          </p:sp>
          <p:sp>
            <p:nvSpPr>
              <p:cNvPr id="46107" name="直接连接符 46106"/>
              <p:cNvSpPr/>
              <p:nvPr/>
            </p:nvSpPr>
            <p:spPr>
              <a:xfrm flipV="1">
                <a:off x="5148" y="3022"/>
                <a:ext cx="272" cy="272"/>
              </a:xfrm>
              <a:prstGeom prst="line">
                <a:avLst/>
              </a:prstGeom>
              <a:ln w="9525" cap="flat" cmpd="sng">
                <a:solidFill>
                  <a:schemeClr val="tx1"/>
                </a:solidFill>
                <a:prstDash val="solid"/>
                <a:headEnd type="none" w="med" len="med"/>
                <a:tailEnd type="triangle" w="med" len="med"/>
              </a:ln>
            </p:spPr>
          </p:sp>
          <p:sp>
            <p:nvSpPr>
              <p:cNvPr id="46109" name="直接连接符 46108"/>
              <p:cNvSpPr/>
              <p:nvPr/>
            </p:nvSpPr>
            <p:spPr>
              <a:xfrm>
                <a:off x="4876" y="3612"/>
                <a:ext cx="272" cy="0"/>
              </a:xfrm>
              <a:prstGeom prst="line">
                <a:avLst/>
              </a:prstGeom>
              <a:ln w="9525" cap="flat" cmpd="sng">
                <a:solidFill>
                  <a:schemeClr val="tx1"/>
                </a:solidFill>
                <a:prstDash val="dashDot"/>
                <a:headEnd type="none" w="med" len="med"/>
                <a:tailEnd type="none" w="med" len="med"/>
              </a:ln>
            </p:spPr>
          </p:sp>
          <p:sp>
            <p:nvSpPr>
              <p:cNvPr id="46110" name="直接连接符 46109"/>
              <p:cNvSpPr/>
              <p:nvPr/>
            </p:nvSpPr>
            <p:spPr>
              <a:xfrm>
                <a:off x="4830" y="3294"/>
                <a:ext cx="0" cy="318"/>
              </a:xfrm>
              <a:prstGeom prst="line">
                <a:avLst/>
              </a:prstGeom>
              <a:ln w="9525" cap="flat" cmpd="sng">
                <a:solidFill>
                  <a:schemeClr val="tx1"/>
                </a:solidFill>
                <a:prstDash val="dashDot"/>
                <a:headEnd type="none" w="med" len="med"/>
                <a:tailEnd type="none" w="med" len="med"/>
              </a:ln>
            </p:spPr>
          </p:sp>
        </p:grpSp>
      </p:grpSp>
      <p:sp>
        <p:nvSpPr>
          <p:cNvPr id="46113" name="文本框 46112"/>
          <p:cNvSpPr txBox="1"/>
          <p:nvPr/>
        </p:nvSpPr>
        <p:spPr>
          <a:xfrm>
            <a:off x="179388" y="3213100"/>
            <a:ext cx="6769100" cy="701675"/>
          </a:xfrm>
          <a:prstGeom prst="rect">
            <a:avLst/>
          </a:prstGeom>
          <a:noFill/>
          <a:ln w="9525">
            <a:noFill/>
          </a:ln>
        </p:spPr>
        <p:txBody>
          <a:bodyPr>
            <a:spAutoFit/>
          </a:bodyPr>
          <a:p>
            <a:pPr>
              <a:buClr>
                <a:schemeClr val="bg1"/>
              </a:buClr>
            </a:pPr>
            <a:r>
              <a:rPr lang="zh-CN" altLang="en-US" sz="2000" dirty="0">
                <a:latin typeface="Arial" panose="020B0604020202020204" pitchFamily="34" charset="0"/>
              </a:rPr>
              <a:t>（</a:t>
            </a:r>
            <a:r>
              <a:rPr lang="en-US" altLang="zh-CN" sz="2000" dirty="0">
                <a:latin typeface="Arial" panose="020B0604020202020204" pitchFamily="34" charset="0"/>
              </a:rPr>
              <a:t>2</a:t>
            </a:r>
            <a:r>
              <a:rPr lang="zh-CN" altLang="en-US" sz="2000" dirty="0">
                <a:latin typeface="Arial" panose="020B0604020202020204" pitchFamily="34" charset="0"/>
              </a:rPr>
              <a:t>）因重力和电场力恒定不变，故可等效为一个新的“重力”</a:t>
            </a:r>
            <a:r>
              <a:rPr lang="en-US" altLang="zh-CN" sz="2000" dirty="0">
                <a:latin typeface="Arial" panose="020B0604020202020204" pitchFamily="34" charset="0"/>
              </a:rPr>
              <a:t>F</a:t>
            </a:r>
            <a:r>
              <a:rPr lang="zh-CN" altLang="en-US" sz="2000" dirty="0">
                <a:latin typeface="Arial" panose="020B0604020202020204" pitchFamily="34" charset="0"/>
              </a:rPr>
              <a:t>。</a:t>
            </a:r>
            <a:endParaRPr lang="zh-CN" altLang="en-US" sz="2000" dirty="0">
              <a:latin typeface="Arial" panose="020B0604020202020204" pitchFamily="34" charset="0"/>
            </a:endParaRPr>
          </a:p>
        </p:txBody>
      </p:sp>
      <p:sp>
        <p:nvSpPr>
          <p:cNvPr id="46114" name="文本框 46113"/>
          <p:cNvSpPr txBox="1"/>
          <p:nvPr/>
        </p:nvSpPr>
        <p:spPr>
          <a:xfrm>
            <a:off x="231775" y="3881438"/>
            <a:ext cx="6861175" cy="1190625"/>
          </a:xfrm>
          <a:prstGeom prst="rect">
            <a:avLst/>
          </a:prstGeom>
          <a:noFill/>
          <a:ln w="9525">
            <a:noFill/>
          </a:ln>
        </p:spPr>
        <p:txBody>
          <a:bodyPr>
            <a:spAutoFit/>
          </a:bodyPr>
          <a:p>
            <a:pPr>
              <a:buClr>
                <a:schemeClr val="bg1"/>
              </a:buClr>
            </a:pPr>
            <a:r>
              <a:rPr lang="zh-CN" altLang="en-US" dirty="0">
                <a:latin typeface="Arial" panose="020B0604020202020204" pitchFamily="34" charset="0"/>
              </a:rPr>
              <a:t>若将小球被拉至与</a:t>
            </a:r>
            <a:r>
              <a:rPr lang="en-US" altLang="zh-CN" dirty="0">
                <a:latin typeface="Arial" panose="020B0604020202020204" pitchFamily="34" charset="0"/>
              </a:rPr>
              <a:t>O</a:t>
            </a:r>
            <a:r>
              <a:rPr lang="zh-CN" altLang="en-US" dirty="0">
                <a:latin typeface="Arial" panose="020B0604020202020204" pitchFamily="34" charset="0"/>
              </a:rPr>
              <a:t>点在同一水平面的</a:t>
            </a:r>
            <a:r>
              <a:rPr lang="en-US" altLang="zh-CN" dirty="0">
                <a:latin typeface="Arial" panose="020B0604020202020204" pitchFamily="34" charset="0"/>
              </a:rPr>
              <a:t>C</a:t>
            </a:r>
            <a:r>
              <a:rPr lang="zh-CN" altLang="en-US" dirty="0">
                <a:latin typeface="Arial" panose="020B0604020202020204" pitchFamily="34" charset="0"/>
              </a:rPr>
              <a:t>点自由释放，则小球到达</a:t>
            </a:r>
            <a:r>
              <a:rPr lang="en-US" altLang="zh-CN" dirty="0">
                <a:latin typeface="Arial" panose="020B0604020202020204" pitchFamily="34" charset="0"/>
              </a:rPr>
              <a:t>A</a:t>
            </a:r>
            <a:r>
              <a:rPr lang="zh-CN" altLang="en-US" dirty="0">
                <a:latin typeface="Arial" panose="020B0604020202020204" pitchFamily="34" charset="0"/>
              </a:rPr>
              <a:t>点时，恰好与</a:t>
            </a:r>
            <a:r>
              <a:rPr lang="en-US" altLang="zh-CN" dirty="0">
                <a:latin typeface="Arial" panose="020B0604020202020204" pitchFamily="34" charset="0"/>
              </a:rPr>
              <a:t>C</a:t>
            </a:r>
            <a:r>
              <a:rPr lang="zh-CN" altLang="en-US" dirty="0">
                <a:latin typeface="Arial" panose="020B0604020202020204" pitchFamily="34" charset="0"/>
              </a:rPr>
              <a:t>点位置关于</a:t>
            </a:r>
            <a:r>
              <a:rPr lang="en-US" altLang="zh-CN" dirty="0">
                <a:latin typeface="Arial" panose="020B0604020202020204" pitchFamily="34" charset="0"/>
              </a:rPr>
              <a:t>0P</a:t>
            </a:r>
            <a:r>
              <a:rPr lang="zh-CN" altLang="en-US" dirty="0">
                <a:latin typeface="Arial" panose="020B0604020202020204" pitchFamily="34" charset="0"/>
              </a:rPr>
              <a:t>对称。因而小球在</a:t>
            </a:r>
            <a:r>
              <a:rPr lang="en-US" altLang="zh-CN" dirty="0">
                <a:latin typeface="Arial" panose="020B0604020202020204" pitchFamily="34" charset="0"/>
              </a:rPr>
              <a:t>A</a:t>
            </a:r>
            <a:r>
              <a:rPr lang="zh-CN" altLang="en-US" dirty="0">
                <a:latin typeface="Arial" panose="020B0604020202020204" pitchFamily="34" charset="0"/>
              </a:rPr>
              <a:t>点的速度为零。</a:t>
            </a:r>
            <a:endParaRPr lang="zh-CN" altLang="en-US" dirty="0">
              <a:latin typeface="Arial" panose="020B0604020202020204" pitchFamily="34" charset="0"/>
            </a:endParaRPr>
          </a:p>
          <a:p>
            <a:pPr>
              <a:buClr>
                <a:schemeClr val="bg1"/>
              </a:buClr>
            </a:pPr>
            <a:r>
              <a:rPr lang="zh-CN" altLang="en-US" dirty="0">
                <a:latin typeface="Arial" panose="020B0604020202020204" pitchFamily="34" charset="0"/>
              </a:rPr>
              <a:t>此时有</a:t>
            </a:r>
            <a:r>
              <a:rPr lang="en-US" altLang="zh-CN">
                <a:latin typeface="Arial" panose="020B0604020202020204" pitchFamily="34" charset="0"/>
              </a:rPr>
              <a:t>T=mg</a:t>
            </a:r>
            <a:endParaRPr lang="en-US" altLang="zh-CN">
              <a:latin typeface="Arial" panose="020B0604020202020204" pitchFamily="34" charset="0"/>
            </a:endParaRPr>
          </a:p>
          <a:p>
            <a:pPr>
              <a:buClr>
                <a:schemeClr val="bg1"/>
              </a:buClr>
            </a:pPr>
            <a:endParaRPr lang="en-US" altLang="zh-CN"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087">
                                            <p:txEl>
                                              <p:charRg st="0" end="3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6113"/>
                                        </p:tgtEl>
                                        <p:attrNameLst>
                                          <p:attrName>style.visibility</p:attrName>
                                        </p:attrNameLst>
                                      </p:cBhvr>
                                      <p:to>
                                        <p:strVal val="visible"/>
                                      </p:to>
                                    </p:set>
                                    <p:animEffect transition="in" filter="wipe(down)">
                                      <p:cBhvr>
                                        <p:cTn id="17" dur="500"/>
                                        <p:tgtEl>
                                          <p:spTgt spid="46113"/>
                                        </p:tgtEl>
                                      </p:cBhvr>
                                    </p:animEffect>
                                  </p:childTnLst>
                                </p:cTn>
                              </p:par>
                              <p:par>
                                <p:cTn id="18" presetID="22" presetClass="entr" presetSubtype="4" fill="hold" nodeType="withEffect">
                                  <p:stCondLst>
                                    <p:cond delay="0"/>
                                  </p:stCondLst>
                                  <p:childTnLst>
                                    <p:set>
                                      <p:cBhvr>
                                        <p:cTn id="19" dur="1" fill="hold">
                                          <p:stCondLst>
                                            <p:cond delay="0"/>
                                          </p:stCondLst>
                                        </p:cTn>
                                        <p:tgtEl>
                                          <p:spTgt spid="46112"/>
                                        </p:tgtEl>
                                        <p:attrNameLst>
                                          <p:attrName>style.visibility</p:attrName>
                                        </p:attrNameLst>
                                      </p:cBhvr>
                                      <p:to>
                                        <p:strVal val="visible"/>
                                      </p:to>
                                    </p:set>
                                    <p:animEffect transition="in" filter="wipe(down)">
                                      <p:cBhvr>
                                        <p:cTn id="20" dur="500"/>
                                        <p:tgtEl>
                                          <p:spTgt spid="46112"/>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61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609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609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609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609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09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610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09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46103"/>
                                        </p:tgtEl>
                                        <p:attrNameLst>
                                          <p:attrName>style.visibility</p:attrName>
                                        </p:attrNameLst>
                                      </p:cBhvr>
                                      <p:to>
                                        <p:strVal val="visible"/>
                                      </p:to>
                                    </p:set>
                                    <p:animEffect transition="in" filter="wipe(down)">
                                      <p:cBhvr>
                                        <p:cTn id="45" dur="500"/>
                                        <p:tgtEl>
                                          <p:spTgt spid="46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4" grpId="0"/>
      <p:bldP spid="46085" grpId="0"/>
      <p:bldP spid="46103" grpId="0" animBg="1"/>
      <p:bldP spid="46113" grpId="0"/>
      <p:bldP spid="461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8" name="文本框 47107"/>
          <p:cNvSpPr txBox="1"/>
          <p:nvPr/>
        </p:nvSpPr>
        <p:spPr>
          <a:xfrm>
            <a:off x="611188" y="549275"/>
            <a:ext cx="7056437" cy="366713"/>
          </a:xfrm>
          <a:prstGeom prst="rect">
            <a:avLst/>
          </a:prstGeom>
          <a:noFill/>
          <a:ln w="9525">
            <a:noFill/>
          </a:ln>
        </p:spPr>
        <p:txBody>
          <a:bodyPr>
            <a:spAutoFit/>
          </a:bodyPr>
          <a:p>
            <a:pPr>
              <a:spcBef>
                <a:spcPct val="50000"/>
              </a:spcBef>
              <a:buClr>
                <a:schemeClr val="bg1"/>
              </a:buClr>
            </a:pPr>
            <a:endParaRPr dirty="0">
              <a:latin typeface="Arial" panose="020B0604020202020204" pitchFamily="34" charset="0"/>
            </a:endParaRPr>
          </a:p>
        </p:txBody>
      </p:sp>
      <p:sp>
        <p:nvSpPr>
          <p:cNvPr id="47109" name="文本框 47108"/>
          <p:cNvSpPr txBox="1"/>
          <p:nvPr/>
        </p:nvSpPr>
        <p:spPr>
          <a:xfrm>
            <a:off x="322263" y="333375"/>
            <a:ext cx="8497887" cy="2227263"/>
          </a:xfrm>
          <a:prstGeom prst="rect">
            <a:avLst/>
          </a:prstGeom>
          <a:noFill/>
          <a:ln w="9525">
            <a:noFill/>
          </a:ln>
        </p:spPr>
        <p:txBody>
          <a:bodyPr>
            <a:spAutoFit/>
          </a:bodyPr>
          <a:p>
            <a:pPr>
              <a:spcBef>
                <a:spcPct val="50000"/>
              </a:spcBef>
              <a:buClr>
                <a:schemeClr val="bg1"/>
              </a:buClr>
            </a:pPr>
            <a:r>
              <a:rPr lang="zh-CN" altLang="en-US" sz="2800" dirty="0">
                <a:latin typeface="Arial" panose="020B0604020202020204" pitchFamily="34" charset="0"/>
              </a:rPr>
              <a:t>例</a:t>
            </a:r>
            <a:r>
              <a:rPr lang="en-US" altLang="zh-CN" sz="2800" dirty="0">
                <a:latin typeface="Arial" panose="020B0604020202020204" pitchFamily="34" charset="0"/>
              </a:rPr>
              <a:t>3  </a:t>
            </a:r>
            <a:r>
              <a:rPr lang="zh-CN" altLang="en-US" sz="2800" dirty="0">
                <a:latin typeface="Arial" panose="020B0604020202020204" pitchFamily="34" charset="0"/>
              </a:rPr>
              <a:t>（</a:t>
            </a:r>
            <a:r>
              <a:rPr lang="zh-CN" altLang="en-US" sz="2800" b="1" dirty="0">
                <a:solidFill>
                  <a:srgbClr val="CC0000"/>
                </a:solidFill>
                <a:latin typeface="Arial" panose="020B0604020202020204" pitchFamily="34" charset="0"/>
              </a:rPr>
              <a:t>等效模型</a:t>
            </a:r>
            <a:r>
              <a:rPr lang="zh-CN" altLang="en-US" sz="2800" dirty="0">
                <a:latin typeface="Arial" panose="020B0604020202020204" pitchFamily="34" charset="0"/>
              </a:rPr>
              <a:t>）</a:t>
            </a:r>
            <a:r>
              <a:rPr lang="zh-CN" altLang="en-US" sz="2800" b="1" dirty="0">
                <a:solidFill>
                  <a:srgbClr val="008000"/>
                </a:solidFill>
                <a:latin typeface="Arial" panose="020B0604020202020204" pitchFamily="34" charset="0"/>
              </a:rPr>
              <a:t>如图所示，半径为</a:t>
            </a:r>
            <a:r>
              <a:rPr lang="en-US" altLang="zh-CN" sz="2800" b="1" dirty="0">
                <a:solidFill>
                  <a:srgbClr val="008000"/>
                </a:solidFill>
                <a:latin typeface="Arial" panose="020B0604020202020204" pitchFamily="34" charset="0"/>
              </a:rPr>
              <a:t>R</a:t>
            </a:r>
            <a:r>
              <a:rPr lang="zh-CN" altLang="en-US" sz="2800" b="1" dirty="0">
                <a:solidFill>
                  <a:srgbClr val="008000"/>
                </a:solidFill>
                <a:latin typeface="Arial" panose="020B0604020202020204" pitchFamily="34" charset="0"/>
              </a:rPr>
              <a:t>的铅球球心为</a:t>
            </a:r>
            <a:r>
              <a:rPr lang="en-US" altLang="zh-CN" sz="2800" b="1" dirty="0">
                <a:solidFill>
                  <a:srgbClr val="008000"/>
                </a:solidFill>
                <a:latin typeface="Arial" panose="020B0604020202020204" pitchFamily="34" charset="0"/>
              </a:rPr>
              <a:t>O</a:t>
            </a:r>
            <a:r>
              <a:rPr lang="zh-CN" altLang="en-US" sz="2800" b="1" dirty="0">
                <a:solidFill>
                  <a:srgbClr val="008000"/>
                </a:solidFill>
                <a:latin typeface="Arial" panose="020B0604020202020204" pitchFamily="34" charset="0"/>
              </a:rPr>
              <a:t>，在与球面相切处挖去半径为的一个小球，球心在</a:t>
            </a:r>
            <a:r>
              <a:rPr lang="en-US" altLang="zh-CN" sz="2800" b="1" dirty="0">
                <a:solidFill>
                  <a:srgbClr val="008000"/>
                </a:solidFill>
                <a:latin typeface="Arial" panose="020B0604020202020204" pitchFamily="34" charset="0"/>
              </a:rPr>
              <a:t>O1</a:t>
            </a:r>
            <a:r>
              <a:rPr lang="zh-CN" altLang="en-US" sz="2800" b="1" dirty="0">
                <a:solidFill>
                  <a:srgbClr val="008000"/>
                </a:solidFill>
                <a:latin typeface="Arial" panose="020B0604020202020204" pitchFamily="34" charset="0"/>
              </a:rPr>
              <a:t>。余下月牙形的质量为</a:t>
            </a:r>
            <a:r>
              <a:rPr lang="en-US" altLang="zh-CN" sz="2800" b="1" dirty="0">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，在</a:t>
            </a:r>
            <a:r>
              <a:rPr lang="en-US" altLang="zh-CN" sz="2800" b="1" dirty="0">
                <a:solidFill>
                  <a:srgbClr val="008000"/>
                </a:solidFill>
                <a:latin typeface="Arial" panose="020B0604020202020204" pitchFamily="34" charset="0"/>
              </a:rPr>
              <a:t>OO1</a:t>
            </a:r>
            <a:r>
              <a:rPr lang="zh-CN" altLang="en-US" sz="2800" b="1" dirty="0">
                <a:solidFill>
                  <a:srgbClr val="008000"/>
                </a:solidFill>
                <a:latin typeface="Arial" panose="020B0604020202020204" pitchFamily="34" charset="0"/>
              </a:rPr>
              <a:t>连线外放另一质量为</a:t>
            </a:r>
            <a:r>
              <a:rPr lang="en-US" altLang="zh-CN" sz="2800" b="1" dirty="0">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的小球，球心为</a:t>
            </a:r>
            <a:r>
              <a:rPr lang="en-US" altLang="zh-CN" sz="2800" b="1" dirty="0">
                <a:solidFill>
                  <a:srgbClr val="008000"/>
                </a:solidFill>
                <a:latin typeface="Arial" panose="020B0604020202020204" pitchFamily="34" charset="0"/>
              </a:rPr>
              <a:t>O2</a:t>
            </a:r>
            <a:r>
              <a:rPr lang="zh-CN" altLang="en-US" sz="2800" b="1" dirty="0">
                <a:solidFill>
                  <a:srgbClr val="008000"/>
                </a:solidFill>
                <a:latin typeface="Arial" panose="020B0604020202020204" pitchFamily="34" charset="0"/>
              </a:rPr>
              <a:t>，</a:t>
            </a:r>
            <a:r>
              <a:rPr lang="en-US" altLang="zh-CN" sz="2800" b="1" dirty="0">
                <a:solidFill>
                  <a:srgbClr val="008000"/>
                </a:solidFill>
                <a:latin typeface="Arial" panose="020B0604020202020204" pitchFamily="34" charset="0"/>
              </a:rPr>
              <a:t>OO2</a:t>
            </a:r>
            <a:r>
              <a:rPr lang="zh-CN" altLang="en-US" sz="2800" b="1" dirty="0">
                <a:solidFill>
                  <a:srgbClr val="008000"/>
                </a:solidFill>
                <a:latin typeface="Arial" panose="020B0604020202020204" pitchFamily="34" charset="0"/>
              </a:rPr>
              <a:t>距离为</a:t>
            </a:r>
            <a:r>
              <a:rPr lang="en-US" altLang="zh-CN" sz="2800" b="1" dirty="0">
                <a:solidFill>
                  <a:srgbClr val="008000"/>
                </a:solidFill>
                <a:latin typeface="Arial" panose="020B0604020202020204" pitchFamily="34" charset="0"/>
              </a:rPr>
              <a:t>d</a:t>
            </a:r>
            <a:r>
              <a:rPr lang="zh-CN" altLang="en-US" sz="2800" b="1" dirty="0">
                <a:solidFill>
                  <a:srgbClr val="008000"/>
                </a:solidFill>
                <a:latin typeface="Arial" panose="020B0604020202020204" pitchFamily="34" charset="0"/>
              </a:rPr>
              <a:t>，试求</a:t>
            </a:r>
            <a:r>
              <a:rPr lang="en-US" altLang="zh-CN" sz="2800" b="1" dirty="0">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a:t>
            </a:r>
            <a:r>
              <a:rPr lang="en-US" altLang="zh-CN" sz="2800" b="1" dirty="0">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间的万有引力。</a:t>
            </a:r>
            <a:endParaRPr lang="zh-CN" altLang="en-US" sz="2800" b="1">
              <a:solidFill>
                <a:srgbClr val="008000"/>
              </a:solidFill>
              <a:latin typeface="Arial" panose="020B0604020202020204" pitchFamily="34" charset="0"/>
            </a:endParaRPr>
          </a:p>
        </p:txBody>
      </p:sp>
      <p:pic>
        <p:nvPicPr>
          <p:cNvPr id="47110" name="图片 47109"/>
          <p:cNvPicPr>
            <a:picLocks noChangeAspect="1"/>
          </p:cNvPicPr>
          <p:nvPr/>
        </p:nvPicPr>
        <p:blipFill>
          <a:blip r:embed="rId1"/>
          <a:stretch>
            <a:fillRect/>
          </a:stretch>
        </p:blipFill>
        <p:spPr>
          <a:xfrm>
            <a:off x="4643438" y="2205038"/>
            <a:ext cx="3924300" cy="1744662"/>
          </a:xfrm>
          <a:prstGeom prst="rect">
            <a:avLst/>
          </a:prstGeom>
          <a:noFill/>
          <a:ln w="9525">
            <a:noFill/>
          </a:ln>
        </p:spPr>
      </p:pic>
      <p:sp>
        <p:nvSpPr>
          <p:cNvPr id="47111" name="文本框 47110"/>
          <p:cNvSpPr txBox="1"/>
          <p:nvPr/>
        </p:nvSpPr>
        <p:spPr>
          <a:xfrm>
            <a:off x="539750" y="2781300"/>
            <a:ext cx="6337300" cy="1552575"/>
          </a:xfrm>
          <a:prstGeom prst="rect">
            <a:avLst/>
          </a:prstGeom>
          <a:noFill/>
          <a:ln w="9525">
            <a:noFill/>
          </a:ln>
        </p:spPr>
        <p:txBody>
          <a:bodyPr>
            <a:spAutoFit/>
          </a:bodyPr>
          <a:p>
            <a:pPr>
              <a:buClr>
                <a:schemeClr val="bg1"/>
              </a:buClr>
            </a:pPr>
            <a:r>
              <a:rPr lang="zh-CN" altLang="en-US" sz="2400" b="1" dirty="0">
                <a:solidFill>
                  <a:srgbClr val="FF0066"/>
                </a:solidFill>
                <a:latin typeface="Arial" panose="020B0604020202020204" pitchFamily="34" charset="0"/>
              </a:rPr>
              <a:t>解：万有引力</a:t>
            </a:r>
            <a:endParaRPr lang="zh-CN" altLang="en-US" sz="2400" b="1" dirty="0">
              <a:solidFill>
                <a:srgbClr val="FF0066"/>
              </a:solidFill>
              <a:latin typeface="Arial" panose="020B0604020202020204" pitchFamily="34" charset="0"/>
            </a:endParaRPr>
          </a:p>
          <a:p>
            <a:pPr>
              <a:buClr>
                <a:schemeClr val="bg1"/>
              </a:buClr>
            </a:pPr>
            <a:r>
              <a:rPr lang="en-US" altLang="zh-CN" sz="2400" b="1" dirty="0">
                <a:solidFill>
                  <a:srgbClr val="FF0066"/>
                </a:solidFill>
                <a:latin typeface="Arial" panose="020B0604020202020204" pitchFamily="34" charset="0"/>
              </a:rPr>
              <a:t>r</a:t>
            </a:r>
            <a:r>
              <a:rPr lang="zh-CN" altLang="en-US" sz="2400" b="1" dirty="0">
                <a:solidFill>
                  <a:srgbClr val="FF0066"/>
                </a:solidFill>
                <a:latin typeface="Arial" panose="020B0604020202020204" pitchFamily="34" charset="0"/>
              </a:rPr>
              <a:t>为两物体之间的距离。</a:t>
            </a:r>
            <a:endParaRPr lang="zh-CN" altLang="en-US" sz="2400" b="1" dirty="0">
              <a:solidFill>
                <a:srgbClr val="FF0066"/>
              </a:solidFill>
              <a:latin typeface="Arial" panose="020B0604020202020204" pitchFamily="34" charset="0"/>
            </a:endParaRPr>
          </a:p>
          <a:p>
            <a:pPr>
              <a:buClr>
                <a:schemeClr val="bg1"/>
              </a:buClr>
            </a:pPr>
            <a:r>
              <a:rPr lang="zh-CN" altLang="en-US" sz="2400" b="1" dirty="0">
                <a:solidFill>
                  <a:srgbClr val="FF0066"/>
                </a:solidFill>
                <a:latin typeface="Arial" panose="020B0604020202020204" pitchFamily="34" charset="0"/>
              </a:rPr>
              <a:t>对于月牙形状来说，</a:t>
            </a:r>
            <a:endParaRPr lang="zh-CN" altLang="en-US" sz="2400" b="1" dirty="0">
              <a:solidFill>
                <a:srgbClr val="FF0066"/>
              </a:solidFill>
              <a:latin typeface="Arial" panose="020B0604020202020204" pitchFamily="34" charset="0"/>
            </a:endParaRPr>
          </a:p>
          <a:p>
            <a:pPr>
              <a:buClr>
                <a:schemeClr val="bg1"/>
              </a:buClr>
            </a:pPr>
            <a:r>
              <a:rPr lang="zh-CN" altLang="en-US" sz="2400" b="1" dirty="0">
                <a:solidFill>
                  <a:srgbClr val="FF0066"/>
                </a:solidFill>
                <a:latin typeface="Arial" panose="020B0604020202020204" pitchFamily="34" charset="0"/>
              </a:rPr>
              <a:t>重心位置显然不能确定，这就是本题的难点</a:t>
            </a:r>
            <a:r>
              <a:rPr lang="zh-CN" altLang="en-US" sz="2400" dirty="0">
                <a:solidFill>
                  <a:srgbClr val="FF0066"/>
                </a:solidFill>
                <a:latin typeface="Arial" panose="020B0604020202020204" pitchFamily="34" charset="0"/>
              </a:rPr>
              <a:t>。</a:t>
            </a:r>
            <a:endParaRPr lang="zh-CN" altLang="en-US" sz="2400" dirty="0">
              <a:solidFill>
                <a:srgbClr val="FF0066"/>
              </a:solidFill>
              <a:latin typeface="Arial" panose="020B0604020202020204" pitchFamily="34" charset="0"/>
            </a:endParaRPr>
          </a:p>
        </p:txBody>
      </p:sp>
      <p:sp>
        <p:nvSpPr>
          <p:cNvPr id="47113" name="矩形 47112"/>
          <p:cNvSpPr/>
          <p:nvPr/>
        </p:nvSpPr>
        <p:spPr>
          <a:xfrm>
            <a:off x="0" y="0"/>
            <a:ext cx="9144000" cy="0"/>
          </a:xfrm>
          <a:prstGeom prst="rect">
            <a:avLst/>
          </a:prstGeom>
          <a:noFill/>
          <a:ln w="9525">
            <a:noFill/>
          </a:ln>
        </p:spPr>
        <p:txBody>
          <a:bodyPr/>
          <a:p>
            <a:endParaRPr lang="zh-CN" altLang="en-US"/>
          </a:p>
        </p:txBody>
      </p:sp>
      <p:graphicFrame>
        <p:nvGraphicFramePr>
          <p:cNvPr id="47112" name="对象 47111"/>
          <p:cNvGraphicFramePr/>
          <p:nvPr/>
        </p:nvGraphicFramePr>
        <p:xfrm>
          <a:off x="2843213" y="2492375"/>
          <a:ext cx="1258887" cy="682625"/>
        </p:xfrm>
        <a:graphic>
          <a:graphicData uri="http://schemas.openxmlformats.org/presentationml/2006/ole">
            <mc:AlternateContent xmlns:mc="http://schemas.openxmlformats.org/markup-compatibility/2006">
              <mc:Choice xmlns:v="urn:schemas-microsoft-com:vml" Requires="v">
                <p:oleObj spid="_x0000_s3094" name="" r:id="rId2" imgW="685800" imgH="368300" progId="Equation.3">
                  <p:embed/>
                </p:oleObj>
              </mc:Choice>
              <mc:Fallback>
                <p:oleObj name="" r:id="rId2" imgW="685800" imgH="368300" progId="Equation.3">
                  <p:embed/>
                  <p:pic>
                    <p:nvPicPr>
                      <p:cNvPr id="0" name="图片 3093"/>
                      <p:cNvPicPr/>
                      <p:nvPr/>
                    </p:nvPicPr>
                    <p:blipFill>
                      <a:blip r:embed="rId3"/>
                      <a:stretch>
                        <a:fillRect/>
                      </a:stretch>
                    </p:blipFill>
                    <p:spPr>
                      <a:xfrm>
                        <a:off x="2843213" y="2492375"/>
                        <a:ext cx="1258887" cy="682625"/>
                      </a:xfrm>
                      <a:prstGeom prst="rect">
                        <a:avLst/>
                      </a:prstGeom>
                      <a:noFill/>
                      <a:ln w="38100">
                        <a:noFill/>
                        <a:miter/>
                      </a:ln>
                    </p:spPr>
                  </p:pic>
                </p:oleObj>
              </mc:Fallback>
            </mc:AlternateContent>
          </a:graphicData>
        </a:graphic>
      </p:graphicFrame>
      <p:sp>
        <p:nvSpPr>
          <p:cNvPr id="47115" name="文本框 47114"/>
          <p:cNvSpPr txBox="1"/>
          <p:nvPr/>
        </p:nvSpPr>
        <p:spPr>
          <a:xfrm>
            <a:off x="539750" y="4352925"/>
            <a:ext cx="7921625" cy="2465388"/>
          </a:xfrm>
          <a:prstGeom prst="rect">
            <a:avLst/>
          </a:prstGeom>
          <a:noFill/>
          <a:ln w="9525">
            <a:noFill/>
          </a:ln>
        </p:spPr>
        <p:txBody>
          <a:bodyPr>
            <a:spAutoFit/>
          </a:bodyPr>
          <a:p>
            <a:pPr>
              <a:buClr>
                <a:schemeClr val="bg1"/>
              </a:buClr>
            </a:pPr>
            <a:r>
              <a:rPr lang="zh-CN" altLang="en-US" sz="2400" b="1" dirty="0">
                <a:solidFill>
                  <a:srgbClr val="0000FF"/>
                </a:solidFill>
                <a:latin typeface="Arial" panose="020B0604020202020204" pitchFamily="34" charset="0"/>
              </a:rPr>
              <a:t>但采用等效的方法轻而易举。</a:t>
            </a:r>
            <a:endParaRPr lang="zh-CN" altLang="en-US" sz="2400" b="1" dirty="0">
              <a:solidFill>
                <a:srgbClr val="0000FF"/>
              </a:solidFill>
              <a:latin typeface="Arial" panose="020B0604020202020204" pitchFamily="34" charset="0"/>
            </a:endParaRPr>
          </a:p>
          <a:p>
            <a:pPr>
              <a:buClr>
                <a:schemeClr val="bg1"/>
              </a:buClr>
            </a:pPr>
            <a:r>
              <a:rPr lang="zh-CN" altLang="en-US" sz="2400" b="1" dirty="0">
                <a:solidFill>
                  <a:srgbClr val="0000FF"/>
                </a:solidFill>
                <a:latin typeface="Arial" panose="020B0604020202020204" pitchFamily="34" charset="0"/>
              </a:rPr>
              <a:t>假想把挖去的那部分填满，则大球对</a:t>
            </a:r>
            <a:r>
              <a:rPr lang="en-US" altLang="zh-CN" sz="2400" b="1" dirty="0">
                <a:solidFill>
                  <a:srgbClr val="0000FF"/>
                </a:solidFill>
                <a:latin typeface="Arial" panose="020B0604020202020204" pitchFamily="34" charset="0"/>
              </a:rPr>
              <a:t>O2</a:t>
            </a:r>
            <a:r>
              <a:rPr lang="zh-CN" altLang="en-US" sz="2400" b="1" dirty="0">
                <a:solidFill>
                  <a:srgbClr val="0000FF"/>
                </a:solidFill>
                <a:latin typeface="Arial" panose="020B0604020202020204" pitchFamily="34" charset="0"/>
              </a:rPr>
              <a:t>的引力</a:t>
            </a:r>
            <a:r>
              <a:rPr lang="en-US" altLang="zh-CN" sz="2400" b="1" dirty="0">
                <a:solidFill>
                  <a:srgbClr val="0000FF"/>
                </a:solidFill>
                <a:latin typeface="Arial" panose="020B0604020202020204" pitchFamily="34" charset="0"/>
              </a:rPr>
              <a:t>F1</a:t>
            </a:r>
            <a:r>
              <a:rPr lang="zh-CN" altLang="en-US" sz="2400" b="1" dirty="0">
                <a:solidFill>
                  <a:srgbClr val="0000FF"/>
                </a:solidFill>
                <a:latin typeface="Arial" panose="020B0604020202020204" pitchFamily="34" charset="0"/>
              </a:rPr>
              <a:t>方向向左。而补上去的球对球</a:t>
            </a:r>
            <a:r>
              <a:rPr lang="en-US" altLang="zh-CN" sz="2400" b="1" dirty="0">
                <a:solidFill>
                  <a:srgbClr val="0000FF"/>
                </a:solidFill>
                <a:latin typeface="Arial" panose="020B0604020202020204" pitchFamily="34" charset="0"/>
              </a:rPr>
              <a:t>O2</a:t>
            </a:r>
            <a:r>
              <a:rPr lang="zh-CN" altLang="en-US" sz="2400" b="1" dirty="0">
                <a:solidFill>
                  <a:srgbClr val="0000FF"/>
                </a:solidFill>
                <a:latin typeface="Arial" panose="020B0604020202020204" pitchFamily="34" charset="0"/>
              </a:rPr>
              <a:t>的万有引力</a:t>
            </a:r>
            <a:r>
              <a:rPr lang="en-US" altLang="zh-CN" sz="2400" b="1" dirty="0">
                <a:solidFill>
                  <a:srgbClr val="0000FF"/>
                </a:solidFill>
                <a:latin typeface="Arial" panose="020B0604020202020204" pitchFamily="34" charset="0"/>
              </a:rPr>
              <a:t>F2</a:t>
            </a:r>
            <a:r>
              <a:rPr lang="zh-CN" altLang="en-US" sz="2400" b="1" dirty="0">
                <a:solidFill>
                  <a:srgbClr val="0000FF"/>
                </a:solidFill>
                <a:latin typeface="Arial" panose="020B0604020202020204" pitchFamily="34" charset="0"/>
              </a:rPr>
              <a:t>也是向左。这样，月牙形状物对球</a:t>
            </a:r>
            <a:r>
              <a:rPr lang="en-US" altLang="zh-CN" sz="2400" b="1" dirty="0">
                <a:solidFill>
                  <a:srgbClr val="0000FF"/>
                </a:solidFill>
                <a:latin typeface="Arial" panose="020B0604020202020204" pitchFamily="34" charset="0"/>
              </a:rPr>
              <a:t>O2</a:t>
            </a:r>
            <a:r>
              <a:rPr lang="zh-CN" altLang="en-US" sz="2400" b="1" dirty="0">
                <a:solidFill>
                  <a:srgbClr val="0000FF"/>
                </a:solidFill>
                <a:latin typeface="Arial" panose="020B0604020202020204" pitchFamily="34" charset="0"/>
              </a:rPr>
              <a:t>的引力</a:t>
            </a:r>
            <a:endParaRPr lang="zh-CN" altLang="en-US" sz="2400" b="1" dirty="0">
              <a:solidFill>
                <a:srgbClr val="0000FF"/>
              </a:solidFill>
              <a:latin typeface="Arial" panose="020B0604020202020204" pitchFamily="34" charset="0"/>
            </a:endParaRPr>
          </a:p>
          <a:p>
            <a:pPr>
              <a:buClr>
                <a:schemeClr val="bg1"/>
              </a:buClr>
            </a:pPr>
            <a:r>
              <a:rPr lang="en-US" altLang="zh-CN" sz="2400" b="1" dirty="0">
                <a:solidFill>
                  <a:srgbClr val="FF0066"/>
                </a:solidFill>
                <a:latin typeface="Arial" panose="020B0604020202020204" pitchFamily="34" charset="0"/>
              </a:rPr>
              <a:t>F=F1</a:t>
            </a:r>
            <a:r>
              <a:rPr lang="zh-CN" altLang="en-US" sz="2400" b="1" dirty="0">
                <a:solidFill>
                  <a:srgbClr val="FF0066"/>
                </a:solidFill>
                <a:latin typeface="Arial" panose="020B0604020202020204" pitchFamily="34" charset="0"/>
              </a:rPr>
              <a:t>－</a:t>
            </a:r>
            <a:r>
              <a:rPr lang="en-US" altLang="zh-CN" sz="2400" b="1">
                <a:solidFill>
                  <a:srgbClr val="FF0066"/>
                </a:solidFill>
                <a:latin typeface="Arial" panose="020B0604020202020204" pitchFamily="34" charset="0"/>
              </a:rPr>
              <a:t>F2</a:t>
            </a:r>
            <a:r>
              <a:rPr lang="zh-CN" altLang="en-US" sz="2400" dirty="0">
                <a:solidFill>
                  <a:srgbClr val="FF0066"/>
                </a:solidFill>
                <a:latin typeface="Arial" panose="020B0604020202020204" pitchFamily="34" charset="0"/>
              </a:rPr>
              <a:t>。</a:t>
            </a:r>
            <a:endParaRPr lang="zh-CN" altLang="en-US" sz="2400" dirty="0">
              <a:solidFill>
                <a:srgbClr val="FF0066"/>
              </a:solidFill>
              <a:latin typeface="Arial" panose="020B0604020202020204" pitchFamily="34" charset="0"/>
            </a:endParaRPr>
          </a:p>
          <a:p>
            <a:pPr>
              <a:spcBef>
                <a:spcPct val="50000"/>
              </a:spcBef>
              <a:buClr>
                <a:schemeClr val="bg1"/>
              </a:buClr>
            </a:pPr>
            <a:endParaRPr lang="zh-CN" altLang="en-US" sz="2400" dirty="0">
              <a:latin typeface="Arial" panose="020B0604020202020204" pitchFamily="34" charset="0"/>
            </a:endParaRPr>
          </a:p>
        </p:txBody>
      </p:sp>
      <p:sp>
        <p:nvSpPr>
          <p:cNvPr id="47116" name="横卷形 47115"/>
          <p:cNvSpPr/>
          <p:nvPr/>
        </p:nvSpPr>
        <p:spPr>
          <a:xfrm>
            <a:off x="322263" y="6165850"/>
            <a:ext cx="8821737" cy="503238"/>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FF66FF"/>
                </a:solidFill>
                <a:latin typeface="Arial" panose="020B0604020202020204" pitchFamily="34" charset="0"/>
              </a:rPr>
              <a:t>保证效果相同的前提下，将复杂的物理问题转换成简单问题</a:t>
            </a:r>
            <a:endParaRPr lang="zh-CN" altLang="en-US" sz="2400" b="1" dirty="0">
              <a:solidFill>
                <a:srgbClr val="FF66FF"/>
              </a:solidFill>
              <a:latin typeface="Arial" panose="020B0604020202020204" pitchFamily="34" charset="0"/>
            </a:endParaRPr>
          </a:p>
        </p:txBody>
      </p:sp>
      <p:sp>
        <p:nvSpPr>
          <p:cNvPr id="47117" name="文本框 47116"/>
          <p:cNvSpPr txBox="1"/>
          <p:nvPr/>
        </p:nvSpPr>
        <p:spPr>
          <a:xfrm>
            <a:off x="2555875" y="5876925"/>
            <a:ext cx="6372225" cy="366713"/>
          </a:xfrm>
          <a:prstGeom prst="rect">
            <a:avLst/>
          </a:prstGeom>
          <a:noFill/>
          <a:ln w="9525">
            <a:noFill/>
          </a:ln>
        </p:spPr>
        <p:txBody>
          <a:bodyPr>
            <a:spAutoFit/>
          </a:bodyPr>
          <a:p>
            <a:pPr>
              <a:spcBef>
                <a:spcPct val="50000"/>
              </a:spcBef>
              <a:buClr>
                <a:schemeClr val="bg1"/>
              </a:buClr>
            </a:pPr>
            <a:r>
              <a:rPr lang="zh-CN" altLang="en-US" dirty="0">
                <a:solidFill>
                  <a:srgbClr val="333300"/>
                </a:solidFill>
                <a:latin typeface="Arial" panose="020B0604020202020204" pitchFamily="34" charset="0"/>
              </a:rPr>
              <a:t>将月牙形物体对</a:t>
            </a:r>
            <a:r>
              <a:rPr lang="en-US" altLang="zh-CN" dirty="0">
                <a:solidFill>
                  <a:srgbClr val="333300"/>
                </a:solidFill>
                <a:latin typeface="Arial" panose="020B0604020202020204" pitchFamily="34" charset="0"/>
              </a:rPr>
              <a:t>O2</a:t>
            </a:r>
            <a:r>
              <a:rPr lang="zh-CN" altLang="en-US" dirty="0">
                <a:solidFill>
                  <a:srgbClr val="333300"/>
                </a:solidFill>
                <a:latin typeface="Arial" panose="020B0604020202020204" pitchFamily="34" charset="0"/>
              </a:rPr>
              <a:t>的引力转化成两圆球对</a:t>
            </a:r>
            <a:r>
              <a:rPr lang="en-US" altLang="zh-CN" dirty="0">
                <a:solidFill>
                  <a:srgbClr val="333300"/>
                </a:solidFill>
                <a:latin typeface="Arial" panose="020B0604020202020204" pitchFamily="34" charset="0"/>
              </a:rPr>
              <a:t>O2</a:t>
            </a:r>
            <a:r>
              <a:rPr lang="zh-CN" altLang="en-US" dirty="0">
                <a:solidFill>
                  <a:srgbClr val="333300"/>
                </a:solidFill>
                <a:latin typeface="Arial" panose="020B0604020202020204" pitchFamily="34" charset="0"/>
              </a:rPr>
              <a:t>的引力的差计算</a:t>
            </a:r>
            <a:endParaRPr lang="zh-CN" altLang="en-US" dirty="0">
              <a:solidFill>
                <a:srgbClr val="33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1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7115"/>
                                        </p:tgtEl>
                                        <p:attrNameLst>
                                          <p:attrName>style.visibility</p:attrName>
                                        </p:attrNameLst>
                                      </p:cBhvr>
                                      <p:to>
                                        <p:strVal val="visible"/>
                                      </p:to>
                                    </p:set>
                                    <p:animEffect transition="in" filter="wipe(down)">
                                      <p:cBhvr>
                                        <p:cTn id="19" dur="500"/>
                                        <p:tgtEl>
                                          <p:spTgt spid="4711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7117"/>
                                        </p:tgtEl>
                                        <p:attrNameLst>
                                          <p:attrName>style.visibility</p:attrName>
                                        </p:attrNameLst>
                                      </p:cBhvr>
                                      <p:to>
                                        <p:strVal val="visible"/>
                                      </p:to>
                                    </p:set>
                                    <p:animEffect transition="in" filter="wipe(down)">
                                      <p:cBhvr>
                                        <p:cTn id="24" dur="500"/>
                                        <p:tgtEl>
                                          <p:spTgt spid="471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7116"/>
                                        </p:tgtEl>
                                        <p:attrNameLst>
                                          <p:attrName>style.visibility</p:attrName>
                                        </p:attrNameLst>
                                      </p:cBhvr>
                                      <p:to>
                                        <p:strVal val="visible"/>
                                      </p:to>
                                    </p:set>
                                    <p:animEffect transition="in" filter="wipe(down)">
                                      <p:cBhvr>
                                        <p:cTn id="29" dur="500"/>
                                        <p:tgtEl>
                                          <p:spTgt spid="47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P spid="47111" grpId="0"/>
      <p:bldP spid="47115" grpId="0"/>
      <p:bldP spid="47116" grpId="0" animBg="1"/>
      <p:bldP spid="471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2" name="文本框 48131"/>
          <p:cNvSpPr txBox="1"/>
          <p:nvPr/>
        </p:nvSpPr>
        <p:spPr>
          <a:xfrm>
            <a:off x="468313" y="404813"/>
            <a:ext cx="7848600" cy="6203950"/>
          </a:xfrm>
          <a:prstGeom prst="rect">
            <a:avLst/>
          </a:prstGeom>
          <a:noFill/>
          <a:ln w="9525">
            <a:noFill/>
          </a:ln>
        </p:spPr>
        <p:txBody>
          <a:bodyPr>
            <a:spAutoFit/>
          </a:bodyPr>
          <a:p>
            <a:pPr>
              <a:lnSpc>
                <a:spcPct val="130000"/>
              </a:lnSpc>
              <a:buClr>
                <a:schemeClr val="bg1"/>
              </a:buClr>
            </a:pPr>
            <a:r>
              <a:rPr lang="zh-CN" altLang="en-US" sz="2800" b="1" dirty="0">
                <a:solidFill>
                  <a:srgbClr val="FF0066"/>
                </a:solidFill>
                <a:latin typeface="Arial" panose="020B0604020202020204" pitchFamily="34" charset="0"/>
              </a:rPr>
              <a:t>大球的体积</a:t>
            </a:r>
            <a:r>
              <a:rPr lang="en-US" altLang="zh-CN" sz="2800" b="1">
                <a:solidFill>
                  <a:srgbClr val="FF0066"/>
                </a:solidFill>
                <a:latin typeface="Arial" panose="020B0604020202020204" pitchFamily="34" charset="0"/>
              </a:rPr>
              <a:t>V=</a:t>
            </a:r>
            <a:endParaRPr lang="en-US" altLang="zh-CN" sz="2800" b="1">
              <a:solidFill>
                <a:srgbClr val="FF0066"/>
              </a:solidFill>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补上小球的体积</a:t>
            </a:r>
            <a:r>
              <a:rPr lang="en-US" altLang="zh-CN" sz="2800" b="1">
                <a:solidFill>
                  <a:srgbClr val="FF0066"/>
                </a:solidFill>
                <a:latin typeface="Arial" panose="020B0604020202020204" pitchFamily="34" charset="0"/>
              </a:rPr>
              <a:t>V1=</a:t>
            </a:r>
            <a:endParaRPr lang="en-US" altLang="zh-CN" sz="2800" b="1">
              <a:solidFill>
                <a:srgbClr val="FF0066"/>
              </a:solidFill>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设补上小球的质量为</a:t>
            </a:r>
            <a:r>
              <a:rPr lang="en-US" altLang="zh-CN" sz="2800" b="1" dirty="0">
                <a:solidFill>
                  <a:srgbClr val="FF0066"/>
                </a:solidFill>
                <a:latin typeface="Arial" panose="020B0604020202020204" pitchFamily="34" charset="0"/>
              </a:rPr>
              <a:t>m′,</a:t>
            </a:r>
            <a:r>
              <a:rPr lang="zh-CN" altLang="en-US" sz="2800" b="1" dirty="0">
                <a:solidFill>
                  <a:srgbClr val="FF0066"/>
                </a:solidFill>
                <a:latin typeface="Arial" panose="020B0604020202020204" pitchFamily="34" charset="0"/>
              </a:rPr>
              <a:t>于是有  </a:t>
            </a:r>
            <a:r>
              <a:rPr lang="en-US" altLang="zh-CN" sz="2800" b="1" dirty="0" err="1">
                <a:latin typeface="Arial" panose="020B0604020202020204" pitchFamily="34" charset="0"/>
              </a:rPr>
              <a:t>(M+m</a:t>
            </a:r>
            <a:r>
              <a:rPr lang="en-US" altLang="zh-CN" sz="2800" b="1">
                <a:latin typeface="Arial" panose="020B0604020202020204" pitchFamily="34" charset="0"/>
              </a:rPr>
              <a:t>′)=M</a:t>
            </a:r>
            <a:endParaRPr lang="en-US" altLang="zh-CN" sz="2800" b="1">
              <a:latin typeface="Arial" panose="020B0604020202020204" pitchFamily="34" charset="0"/>
            </a:endParaRPr>
          </a:p>
          <a:p>
            <a:pPr>
              <a:lnSpc>
                <a:spcPct val="130000"/>
              </a:lnSpc>
              <a:buClr>
                <a:schemeClr val="bg1"/>
              </a:buClr>
            </a:pPr>
            <a:r>
              <a:rPr lang="en-US" altLang="zh-CN" sz="2800" b="1" dirty="0">
                <a:solidFill>
                  <a:srgbClr val="FF0066"/>
                </a:solidFill>
                <a:latin typeface="Arial" panose="020B0604020202020204" pitchFamily="34" charset="0"/>
              </a:rPr>
              <a:t>∴</a:t>
            </a:r>
            <a:r>
              <a:rPr lang="zh-CN" altLang="en-US" sz="2800" b="1" dirty="0">
                <a:solidFill>
                  <a:srgbClr val="FF0066"/>
                </a:solidFill>
                <a:latin typeface="Arial" panose="020B0604020202020204" pitchFamily="34" charset="0"/>
              </a:rPr>
              <a:t>大球的质量 </a:t>
            </a:r>
            <a:r>
              <a:rPr lang="en-US" altLang="zh-CN" sz="2800" b="1" dirty="0" err="1">
                <a:latin typeface="Arial" panose="020B0604020202020204" pitchFamily="34" charset="0"/>
              </a:rPr>
              <a:t>(M+m</a:t>
            </a:r>
            <a:r>
              <a:rPr lang="en-US" altLang="zh-CN" sz="2800" b="1" dirty="0">
                <a:latin typeface="Arial" panose="020B0604020202020204" pitchFamily="34" charset="0"/>
              </a:rPr>
              <a:t>′)=       </a:t>
            </a:r>
            <a:r>
              <a:rPr lang="zh-CN" altLang="en-US" sz="2800" b="1" dirty="0">
                <a:latin typeface="Arial" panose="020B0604020202020204" pitchFamily="34" charset="0"/>
              </a:rPr>
              <a:t>；</a:t>
            </a:r>
            <a:endParaRPr lang="zh-CN" altLang="en-US" sz="2800" b="1" dirty="0">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补上小球的质量</a:t>
            </a:r>
            <a:r>
              <a:rPr lang="en-US" altLang="zh-CN" sz="2800" b="1">
                <a:latin typeface="Arial" panose="020B0604020202020204" pitchFamily="34" charset="0"/>
              </a:rPr>
              <a:t>m′=</a:t>
            </a:r>
            <a:endParaRPr lang="en-US" altLang="zh-CN" sz="2800" b="1">
              <a:latin typeface="Arial" panose="020B0604020202020204" pitchFamily="34" charset="0"/>
            </a:endParaRPr>
          </a:p>
          <a:p>
            <a:pPr>
              <a:lnSpc>
                <a:spcPct val="130000"/>
              </a:lnSpc>
              <a:buClr>
                <a:schemeClr val="bg1"/>
              </a:buClr>
            </a:pPr>
            <a:endParaRPr lang="en-US" altLang="zh-CN" sz="2800" b="1">
              <a:solidFill>
                <a:srgbClr val="FF0066"/>
              </a:solidFill>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于是  </a:t>
            </a:r>
            <a:r>
              <a:rPr lang="en-US" altLang="zh-CN" sz="2800" b="1">
                <a:latin typeface="Arial" panose="020B0604020202020204" pitchFamily="34" charset="0"/>
              </a:rPr>
              <a:t>F1=      </a:t>
            </a:r>
            <a:endParaRPr lang="en-US" altLang="zh-CN" sz="2800" b="1">
              <a:latin typeface="Arial" panose="020B0604020202020204" pitchFamily="34" charset="0"/>
            </a:endParaRPr>
          </a:p>
          <a:p>
            <a:pPr>
              <a:lnSpc>
                <a:spcPct val="130000"/>
              </a:lnSpc>
              <a:buClr>
                <a:schemeClr val="bg1"/>
              </a:buClr>
            </a:pPr>
            <a:endParaRPr lang="en-US" altLang="zh-CN" sz="2800" b="1">
              <a:solidFill>
                <a:srgbClr val="FF0066"/>
              </a:solidFill>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所以月牙形物对小球</a:t>
            </a:r>
            <a:r>
              <a:rPr lang="en-US" altLang="zh-CN" sz="2800" b="1" dirty="0">
                <a:solidFill>
                  <a:srgbClr val="FF0066"/>
                </a:solidFill>
                <a:latin typeface="Arial" panose="020B0604020202020204" pitchFamily="34" charset="0"/>
              </a:rPr>
              <a:t>O2</a:t>
            </a:r>
            <a:r>
              <a:rPr lang="zh-CN" altLang="en-US" sz="2800" b="1" dirty="0">
                <a:solidFill>
                  <a:srgbClr val="FF0066"/>
                </a:solidFill>
                <a:latin typeface="Arial" panose="020B0604020202020204" pitchFamily="34" charset="0"/>
              </a:rPr>
              <a:t>的万有引力                                                      </a:t>
            </a:r>
            <a:endParaRPr lang="zh-CN" altLang="en-US" sz="2800" b="1" dirty="0">
              <a:solidFill>
                <a:srgbClr val="FF0066"/>
              </a:solidFill>
              <a:latin typeface="Arial" panose="020B0604020202020204" pitchFamily="34" charset="0"/>
            </a:endParaRPr>
          </a:p>
          <a:p>
            <a:pPr>
              <a:lnSpc>
                <a:spcPct val="130000"/>
              </a:lnSpc>
              <a:buClr>
                <a:schemeClr val="bg1"/>
              </a:buClr>
            </a:pPr>
            <a:endParaRPr lang="zh-CN" altLang="en-US" sz="2800" b="1" dirty="0">
              <a:solidFill>
                <a:srgbClr val="FF0066"/>
              </a:solidFill>
              <a:latin typeface="Arial" panose="020B0604020202020204" pitchFamily="34" charset="0"/>
            </a:endParaRPr>
          </a:p>
          <a:p>
            <a:pPr>
              <a:lnSpc>
                <a:spcPct val="130000"/>
              </a:lnSpc>
              <a:buClr>
                <a:schemeClr val="bg1"/>
              </a:buClr>
            </a:pPr>
            <a:r>
              <a:rPr lang="zh-CN" altLang="en-US" sz="2800" b="1" dirty="0">
                <a:solidFill>
                  <a:srgbClr val="FF0066"/>
                </a:solidFill>
                <a:latin typeface="Arial" panose="020B0604020202020204" pitchFamily="34" charset="0"/>
              </a:rPr>
              <a:t>                                                     方向向左</a:t>
            </a:r>
            <a:endParaRPr lang="zh-CN" altLang="en-US" sz="2800" b="1" dirty="0">
              <a:solidFill>
                <a:srgbClr val="FF0066"/>
              </a:solidFill>
              <a:latin typeface="Arial" panose="020B0604020202020204" pitchFamily="34" charset="0"/>
            </a:endParaRPr>
          </a:p>
        </p:txBody>
      </p:sp>
      <p:sp>
        <p:nvSpPr>
          <p:cNvPr id="48134" name="矩形 48133"/>
          <p:cNvSpPr/>
          <p:nvPr/>
        </p:nvSpPr>
        <p:spPr>
          <a:xfrm>
            <a:off x="0" y="0"/>
            <a:ext cx="9144000" cy="0"/>
          </a:xfrm>
          <a:prstGeom prst="rect">
            <a:avLst/>
          </a:prstGeom>
          <a:noFill/>
          <a:ln w="9525">
            <a:noFill/>
          </a:ln>
        </p:spPr>
        <p:txBody>
          <a:bodyPr/>
          <a:p>
            <a:endParaRPr lang="zh-CN" altLang="en-US"/>
          </a:p>
        </p:txBody>
      </p:sp>
      <p:graphicFrame>
        <p:nvGraphicFramePr>
          <p:cNvPr id="48133" name="对象 48132"/>
          <p:cNvGraphicFramePr/>
          <p:nvPr/>
        </p:nvGraphicFramePr>
        <p:xfrm>
          <a:off x="3132138" y="333375"/>
          <a:ext cx="792162" cy="731838"/>
        </p:xfrm>
        <a:graphic>
          <a:graphicData uri="http://schemas.openxmlformats.org/presentationml/2006/ole">
            <mc:AlternateContent xmlns:mc="http://schemas.openxmlformats.org/markup-compatibility/2006">
              <mc:Choice xmlns:v="urn:schemas-microsoft-com:vml" Requires="v">
                <p:oleObj spid="_x0000_s3095" name="" r:id="rId1" imgW="381000" imgH="355600" progId="Equation.3">
                  <p:embed/>
                </p:oleObj>
              </mc:Choice>
              <mc:Fallback>
                <p:oleObj name="" r:id="rId1" imgW="381000" imgH="355600" progId="Equation.3">
                  <p:embed/>
                  <p:pic>
                    <p:nvPicPr>
                      <p:cNvPr id="0" name="图片 3094"/>
                      <p:cNvPicPr/>
                      <p:nvPr/>
                    </p:nvPicPr>
                    <p:blipFill>
                      <a:blip r:embed="rId2"/>
                      <a:stretch>
                        <a:fillRect/>
                      </a:stretch>
                    </p:blipFill>
                    <p:spPr>
                      <a:xfrm>
                        <a:off x="3132138" y="333375"/>
                        <a:ext cx="792162" cy="731838"/>
                      </a:xfrm>
                      <a:prstGeom prst="rect">
                        <a:avLst/>
                      </a:prstGeom>
                      <a:noFill/>
                      <a:ln w="38100">
                        <a:noFill/>
                        <a:miter/>
                      </a:ln>
                    </p:spPr>
                  </p:pic>
                </p:oleObj>
              </mc:Fallback>
            </mc:AlternateContent>
          </a:graphicData>
        </a:graphic>
      </p:graphicFrame>
      <p:sp>
        <p:nvSpPr>
          <p:cNvPr id="48136" name="矩形 48135"/>
          <p:cNvSpPr/>
          <p:nvPr/>
        </p:nvSpPr>
        <p:spPr>
          <a:xfrm>
            <a:off x="0" y="0"/>
            <a:ext cx="9144000" cy="0"/>
          </a:xfrm>
          <a:prstGeom prst="rect">
            <a:avLst/>
          </a:prstGeom>
          <a:noFill/>
          <a:ln w="9525">
            <a:noFill/>
          </a:ln>
        </p:spPr>
        <p:txBody>
          <a:bodyPr/>
          <a:p>
            <a:endParaRPr lang="zh-CN" altLang="en-US"/>
          </a:p>
        </p:txBody>
      </p:sp>
      <p:graphicFrame>
        <p:nvGraphicFramePr>
          <p:cNvPr id="48135" name="对象 48134"/>
          <p:cNvGraphicFramePr/>
          <p:nvPr/>
        </p:nvGraphicFramePr>
        <p:xfrm>
          <a:off x="3924300" y="981075"/>
          <a:ext cx="2160588" cy="708025"/>
        </p:xfrm>
        <a:graphic>
          <a:graphicData uri="http://schemas.openxmlformats.org/presentationml/2006/ole">
            <mc:AlternateContent xmlns:mc="http://schemas.openxmlformats.org/markup-compatibility/2006">
              <mc:Choice xmlns:v="urn:schemas-microsoft-com:vml" Requires="v">
                <p:oleObj spid="_x0000_s3096" name="" r:id="rId3" imgW="1078865" imgH="355600" progId="Equation.3">
                  <p:embed/>
                </p:oleObj>
              </mc:Choice>
              <mc:Fallback>
                <p:oleObj name="" r:id="rId3" imgW="1078865" imgH="355600" progId="Equation.3">
                  <p:embed/>
                  <p:pic>
                    <p:nvPicPr>
                      <p:cNvPr id="0" name="图片 3095"/>
                      <p:cNvPicPr/>
                      <p:nvPr/>
                    </p:nvPicPr>
                    <p:blipFill>
                      <a:blip r:embed="rId4"/>
                      <a:stretch>
                        <a:fillRect/>
                      </a:stretch>
                    </p:blipFill>
                    <p:spPr>
                      <a:xfrm>
                        <a:off x="3924300" y="981075"/>
                        <a:ext cx="2160588" cy="708025"/>
                      </a:xfrm>
                      <a:prstGeom prst="rect">
                        <a:avLst/>
                      </a:prstGeom>
                      <a:noFill/>
                      <a:ln w="38100">
                        <a:noFill/>
                        <a:miter/>
                      </a:ln>
                    </p:spPr>
                  </p:pic>
                </p:oleObj>
              </mc:Fallback>
            </mc:AlternateContent>
          </a:graphicData>
        </a:graphic>
      </p:graphicFrame>
      <p:sp>
        <p:nvSpPr>
          <p:cNvPr id="48138" name="矩形 48137"/>
          <p:cNvSpPr/>
          <p:nvPr/>
        </p:nvSpPr>
        <p:spPr>
          <a:xfrm>
            <a:off x="0" y="0"/>
            <a:ext cx="9144000" cy="0"/>
          </a:xfrm>
          <a:prstGeom prst="rect">
            <a:avLst/>
          </a:prstGeom>
          <a:noFill/>
          <a:ln w="9525">
            <a:noFill/>
          </a:ln>
        </p:spPr>
        <p:txBody>
          <a:bodyPr/>
          <a:p>
            <a:endParaRPr lang="zh-CN" altLang="en-US"/>
          </a:p>
        </p:txBody>
      </p:sp>
      <p:graphicFrame>
        <p:nvGraphicFramePr>
          <p:cNvPr id="48137" name="对象 48136"/>
          <p:cNvGraphicFramePr/>
          <p:nvPr/>
        </p:nvGraphicFramePr>
        <p:xfrm>
          <a:off x="5580063" y="1628775"/>
          <a:ext cx="233362" cy="576263"/>
        </p:xfrm>
        <a:graphic>
          <a:graphicData uri="http://schemas.openxmlformats.org/presentationml/2006/ole">
            <mc:AlternateContent xmlns:mc="http://schemas.openxmlformats.org/markup-compatibility/2006">
              <mc:Choice xmlns:v="urn:schemas-microsoft-com:vml" Requires="v">
                <p:oleObj spid="_x0000_s3097" name="" r:id="rId5" imgW="139700" imgH="355600" progId="Equation.3">
                  <p:embed/>
                </p:oleObj>
              </mc:Choice>
              <mc:Fallback>
                <p:oleObj name="" r:id="rId5" imgW="139700" imgH="355600" progId="Equation.3">
                  <p:embed/>
                  <p:pic>
                    <p:nvPicPr>
                      <p:cNvPr id="0" name="图片 3096"/>
                      <p:cNvPicPr/>
                      <p:nvPr/>
                    </p:nvPicPr>
                    <p:blipFill>
                      <a:blip r:embed="rId6"/>
                      <a:stretch>
                        <a:fillRect/>
                      </a:stretch>
                    </p:blipFill>
                    <p:spPr>
                      <a:xfrm>
                        <a:off x="5580063" y="1628775"/>
                        <a:ext cx="233362" cy="576263"/>
                      </a:xfrm>
                      <a:prstGeom prst="rect">
                        <a:avLst/>
                      </a:prstGeom>
                      <a:noFill/>
                      <a:ln w="38100">
                        <a:noFill/>
                        <a:miter/>
                      </a:ln>
                    </p:spPr>
                  </p:pic>
                </p:oleObj>
              </mc:Fallback>
            </mc:AlternateContent>
          </a:graphicData>
        </a:graphic>
      </p:graphicFrame>
      <p:sp>
        <p:nvSpPr>
          <p:cNvPr id="48140" name="矩形 48139"/>
          <p:cNvSpPr/>
          <p:nvPr/>
        </p:nvSpPr>
        <p:spPr>
          <a:xfrm>
            <a:off x="0" y="0"/>
            <a:ext cx="9144000" cy="0"/>
          </a:xfrm>
          <a:prstGeom prst="rect">
            <a:avLst/>
          </a:prstGeom>
          <a:noFill/>
          <a:ln w="9525">
            <a:noFill/>
          </a:ln>
        </p:spPr>
        <p:txBody>
          <a:bodyPr/>
          <a:p>
            <a:endParaRPr lang="zh-CN" altLang="en-US"/>
          </a:p>
        </p:txBody>
      </p:sp>
      <p:graphicFrame>
        <p:nvGraphicFramePr>
          <p:cNvPr id="48139" name="对象 48138"/>
          <p:cNvGraphicFramePr/>
          <p:nvPr/>
        </p:nvGraphicFramePr>
        <p:xfrm>
          <a:off x="4643438" y="2205038"/>
          <a:ext cx="542925" cy="647700"/>
        </p:xfrm>
        <a:graphic>
          <a:graphicData uri="http://schemas.openxmlformats.org/presentationml/2006/ole">
            <mc:AlternateContent xmlns:mc="http://schemas.openxmlformats.org/markup-compatibility/2006">
              <mc:Choice xmlns:v="urn:schemas-microsoft-com:vml" Requires="v">
                <p:oleObj spid="_x0000_s3098" name="" r:id="rId7" imgW="292100" imgH="355600" progId="Equation.3">
                  <p:embed/>
                </p:oleObj>
              </mc:Choice>
              <mc:Fallback>
                <p:oleObj name="" r:id="rId7" imgW="292100" imgH="355600" progId="Equation.3">
                  <p:embed/>
                  <p:pic>
                    <p:nvPicPr>
                      <p:cNvPr id="0" name="图片 3097"/>
                      <p:cNvPicPr/>
                      <p:nvPr/>
                    </p:nvPicPr>
                    <p:blipFill>
                      <a:blip r:embed="rId8"/>
                      <a:stretch>
                        <a:fillRect/>
                      </a:stretch>
                    </p:blipFill>
                    <p:spPr>
                      <a:xfrm>
                        <a:off x="4643438" y="2205038"/>
                        <a:ext cx="542925" cy="647700"/>
                      </a:xfrm>
                      <a:prstGeom prst="rect">
                        <a:avLst/>
                      </a:prstGeom>
                      <a:noFill/>
                      <a:ln w="38100">
                        <a:noFill/>
                        <a:miter/>
                      </a:ln>
                    </p:spPr>
                  </p:pic>
                </p:oleObj>
              </mc:Fallback>
            </mc:AlternateContent>
          </a:graphicData>
        </a:graphic>
      </p:graphicFrame>
      <p:sp>
        <p:nvSpPr>
          <p:cNvPr id="48142" name="矩形 48141"/>
          <p:cNvSpPr/>
          <p:nvPr/>
        </p:nvSpPr>
        <p:spPr>
          <a:xfrm>
            <a:off x="0" y="0"/>
            <a:ext cx="9144000" cy="0"/>
          </a:xfrm>
          <a:prstGeom prst="rect">
            <a:avLst/>
          </a:prstGeom>
          <a:noFill/>
          <a:ln w="9525">
            <a:noFill/>
          </a:ln>
        </p:spPr>
        <p:txBody>
          <a:bodyPr/>
          <a:p>
            <a:endParaRPr lang="zh-CN" altLang="en-US"/>
          </a:p>
        </p:txBody>
      </p:sp>
      <p:graphicFrame>
        <p:nvGraphicFramePr>
          <p:cNvPr id="48141" name="对象 48140"/>
          <p:cNvGraphicFramePr/>
          <p:nvPr/>
        </p:nvGraphicFramePr>
        <p:xfrm>
          <a:off x="4067175" y="2636838"/>
          <a:ext cx="725488" cy="865187"/>
        </p:xfrm>
        <a:graphic>
          <a:graphicData uri="http://schemas.openxmlformats.org/presentationml/2006/ole">
            <mc:AlternateContent xmlns:mc="http://schemas.openxmlformats.org/markup-compatibility/2006">
              <mc:Choice xmlns:v="urn:schemas-microsoft-com:vml" Requires="v">
                <p:oleObj spid="_x0000_s3099" name="" r:id="rId9" imgW="292100" imgH="355600" progId="Equation.3">
                  <p:embed/>
                </p:oleObj>
              </mc:Choice>
              <mc:Fallback>
                <p:oleObj name="" r:id="rId9" imgW="292100" imgH="355600" progId="Equation.3">
                  <p:embed/>
                  <p:pic>
                    <p:nvPicPr>
                      <p:cNvPr id="0" name="图片 3098"/>
                      <p:cNvPicPr/>
                      <p:nvPr/>
                    </p:nvPicPr>
                    <p:blipFill>
                      <a:blip r:embed="rId10"/>
                      <a:stretch>
                        <a:fillRect/>
                      </a:stretch>
                    </p:blipFill>
                    <p:spPr>
                      <a:xfrm>
                        <a:off x="4067175" y="2636838"/>
                        <a:ext cx="725488" cy="865187"/>
                      </a:xfrm>
                      <a:prstGeom prst="rect">
                        <a:avLst/>
                      </a:prstGeom>
                      <a:noFill/>
                      <a:ln w="38100">
                        <a:noFill/>
                        <a:miter/>
                      </a:ln>
                    </p:spPr>
                  </p:pic>
                </p:oleObj>
              </mc:Fallback>
            </mc:AlternateContent>
          </a:graphicData>
        </a:graphic>
      </p:graphicFrame>
      <p:sp>
        <p:nvSpPr>
          <p:cNvPr id="48144" name="矩形 48143"/>
          <p:cNvSpPr/>
          <p:nvPr/>
        </p:nvSpPr>
        <p:spPr>
          <a:xfrm>
            <a:off x="0" y="0"/>
            <a:ext cx="9144000" cy="0"/>
          </a:xfrm>
          <a:prstGeom prst="rect">
            <a:avLst/>
          </a:prstGeom>
          <a:noFill/>
          <a:ln w="9525">
            <a:noFill/>
          </a:ln>
        </p:spPr>
        <p:txBody>
          <a:bodyPr/>
          <a:p>
            <a:endParaRPr lang="zh-CN" altLang="en-US"/>
          </a:p>
        </p:txBody>
      </p:sp>
      <p:graphicFrame>
        <p:nvGraphicFramePr>
          <p:cNvPr id="48143" name="对象 48142"/>
          <p:cNvGraphicFramePr/>
          <p:nvPr/>
        </p:nvGraphicFramePr>
        <p:xfrm>
          <a:off x="2268538" y="3644900"/>
          <a:ext cx="936625" cy="844550"/>
        </p:xfrm>
        <a:graphic>
          <a:graphicData uri="http://schemas.openxmlformats.org/presentationml/2006/ole">
            <mc:AlternateContent xmlns:mc="http://schemas.openxmlformats.org/markup-compatibility/2006">
              <mc:Choice xmlns:v="urn:schemas-microsoft-com:vml" Requires="v">
                <p:oleObj spid="_x0000_s3100" name="" r:id="rId11" imgW="584200" imgH="520700" progId="Equation.3">
                  <p:embed/>
                </p:oleObj>
              </mc:Choice>
              <mc:Fallback>
                <p:oleObj name="" r:id="rId11" imgW="584200" imgH="520700" progId="Equation.3">
                  <p:embed/>
                  <p:pic>
                    <p:nvPicPr>
                      <p:cNvPr id="0" name="图片 3099"/>
                      <p:cNvPicPr/>
                      <p:nvPr/>
                    </p:nvPicPr>
                    <p:blipFill>
                      <a:blip r:embed="rId12"/>
                      <a:stretch>
                        <a:fillRect/>
                      </a:stretch>
                    </p:blipFill>
                    <p:spPr>
                      <a:xfrm>
                        <a:off x="2268538" y="3644900"/>
                        <a:ext cx="936625" cy="844550"/>
                      </a:xfrm>
                      <a:prstGeom prst="rect">
                        <a:avLst/>
                      </a:prstGeom>
                      <a:noFill/>
                      <a:ln w="38100">
                        <a:noFill/>
                        <a:miter/>
                      </a:ln>
                    </p:spPr>
                  </p:pic>
                </p:oleObj>
              </mc:Fallback>
            </mc:AlternateContent>
          </a:graphicData>
        </a:graphic>
      </p:graphicFrame>
      <p:sp>
        <p:nvSpPr>
          <p:cNvPr id="48146" name="矩形 48145"/>
          <p:cNvSpPr/>
          <p:nvPr/>
        </p:nvSpPr>
        <p:spPr>
          <a:xfrm>
            <a:off x="0" y="3052763"/>
            <a:ext cx="9144000" cy="0"/>
          </a:xfrm>
          <a:prstGeom prst="rect">
            <a:avLst/>
          </a:prstGeom>
          <a:noFill/>
          <a:ln w="9525">
            <a:noFill/>
          </a:ln>
        </p:spPr>
        <p:txBody>
          <a:bodyPr/>
          <a:p>
            <a:endParaRPr lang="zh-CN" altLang="en-US"/>
          </a:p>
        </p:txBody>
      </p:sp>
      <p:graphicFrame>
        <p:nvGraphicFramePr>
          <p:cNvPr id="48145" name="对象 48144"/>
          <p:cNvGraphicFramePr/>
          <p:nvPr/>
        </p:nvGraphicFramePr>
        <p:xfrm>
          <a:off x="4427538" y="3429000"/>
          <a:ext cx="1871662" cy="1465263"/>
        </p:xfrm>
        <a:graphic>
          <a:graphicData uri="http://schemas.openxmlformats.org/presentationml/2006/ole">
            <mc:AlternateContent xmlns:mc="http://schemas.openxmlformats.org/markup-compatibility/2006">
              <mc:Choice xmlns:v="urn:schemas-microsoft-com:vml" Requires="v">
                <p:oleObj spid="_x0000_s3101" name="" r:id="rId13" imgW="965200" imgH="749300" progId="Equation.3">
                  <p:embed/>
                </p:oleObj>
              </mc:Choice>
              <mc:Fallback>
                <p:oleObj name="" r:id="rId13" imgW="965200" imgH="749300" progId="Equation.3">
                  <p:embed/>
                  <p:pic>
                    <p:nvPicPr>
                      <p:cNvPr id="0" name="图片 3100"/>
                      <p:cNvPicPr/>
                      <p:nvPr/>
                    </p:nvPicPr>
                    <p:blipFill>
                      <a:blip r:embed="rId14"/>
                      <a:stretch>
                        <a:fillRect/>
                      </a:stretch>
                    </p:blipFill>
                    <p:spPr>
                      <a:xfrm>
                        <a:off x="4427538" y="3429000"/>
                        <a:ext cx="1871662" cy="1465263"/>
                      </a:xfrm>
                      <a:prstGeom prst="rect">
                        <a:avLst/>
                      </a:prstGeom>
                      <a:noFill/>
                      <a:ln w="38100">
                        <a:noFill/>
                        <a:miter/>
                      </a:ln>
                    </p:spPr>
                  </p:pic>
                </p:oleObj>
              </mc:Fallback>
            </mc:AlternateContent>
          </a:graphicData>
        </a:graphic>
      </p:graphicFrame>
      <p:graphicFrame>
        <p:nvGraphicFramePr>
          <p:cNvPr id="48147" name="对象 48146"/>
          <p:cNvGraphicFramePr/>
          <p:nvPr/>
        </p:nvGraphicFramePr>
        <p:xfrm>
          <a:off x="2268538" y="5543550"/>
          <a:ext cx="2376487" cy="1314450"/>
        </p:xfrm>
        <a:graphic>
          <a:graphicData uri="http://schemas.openxmlformats.org/presentationml/2006/ole">
            <mc:AlternateContent xmlns:mc="http://schemas.openxmlformats.org/markup-compatibility/2006">
              <mc:Choice xmlns:v="urn:schemas-microsoft-com:vml" Requires="v">
                <p:oleObj spid="_x0000_s3102" name="" r:id="rId15" imgW="1536700" imgH="850900" progId="Equation.3">
                  <p:embed/>
                </p:oleObj>
              </mc:Choice>
              <mc:Fallback>
                <p:oleObj name="" r:id="rId15" imgW="1536700" imgH="850900" progId="Equation.3">
                  <p:embed/>
                  <p:pic>
                    <p:nvPicPr>
                      <p:cNvPr id="0" name="图片 3101"/>
                      <p:cNvPicPr/>
                      <p:nvPr/>
                    </p:nvPicPr>
                    <p:blipFill>
                      <a:blip r:embed="rId16"/>
                      <a:stretch>
                        <a:fillRect/>
                      </a:stretch>
                    </p:blipFill>
                    <p:spPr>
                      <a:xfrm>
                        <a:off x="2268538" y="5543550"/>
                        <a:ext cx="2376487" cy="131445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1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1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14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81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8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6" name="文本框 49155"/>
          <p:cNvSpPr txBox="1"/>
          <p:nvPr/>
        </p:nvSpPr>
        <p:spPr>
          <a:xfrm>
            <a:off x="468313" y="620713"/>
            <a:ext cx="8351837" cy="4789487"/>
          </a:xfrm>
          <a:prstGeom prst="rect">
            <a:avLst/>
          </a:prstGeom>
          <a:noFill/>
          <a:ln w="9525">
            <a:noFill/>
          </a:ln>
        </p:spPr>
        <p:txBody>
          <a:bodyPr>
            <a:spAutoFit/>
          </a:bodyPr>
          <a:p>
            <a:pPr>
              <a:spcBef>
                <a:spcPct val="50000"/>
              </a:spcBef>
              <a:buClr>
                <a:schemeClr val="bg1"/>
              </a:buClr>
            </a:pPr>
            <a:r>
              <a:rPr lang="zh-CN" altLang="en-US" sz="2800" b="1" dirty="0">
                <a:latin typeface="Arial" panose="020B0604020202020204" pitchFamily="34" charset="0"/>
              </a:rPr>
              <a:t>例</a:t>
            </a:r>
            <a:r>
              <a:rPr lang="en-US" altLang="zh-CN" sz="2800" b="1" dirty="0">
                <a:latin typeface="Arial" panose="020B0604020202020204" pitchFamily="34" charset="0"/>
              </a:rPr>
              <a:t>4  </a:t>
            </a:r>
            <a:r>
              <a:rPr lang="zh-CN" altLang="en-US" sz="2800" b="1" dirty="0">
                <a:latin typeface="Arial" panose="020B0604020202020204" pitchFamily="34" charset="0"/>
              </a:rPr>
              <a:t>（</a:t>
            </a:r>
            <a:r>
              <a:rPr lang="zh-CN" altLang="en-US" sz="2800" b="1" dirty="0">
                <a:solidFill>
                  <a:srgbClr val="FF0000"/>
                </a:solidFill>
                <a:latin typeface="Arial" panose="020B0604020202020204" pitchFamily="34" charset="0"/>
              </a:rPr>
              <a:t>化等式为不等式</a:t>
            </a:r>
            <a:r>
              <a:rPr lang="zh-CN" altLang="en-US" sz="2800" b="1" dirty="0">
                <a:solidFill>
                  <a:srgbClr val="006600"/>
                </a:solidFill>
                <a:latin typeface="Arial" panose="020B0604020202020204" pitchFamily="34" charset="0"/>
              </a:rPr>
              <a:t>）．如图所示，一排人站在沿</a:t>
            </a:r>
            <a:r>
              <a:rPr lang="en-US" altLang="zh-CN" sz="2800" b="1" dirty="0">
                <a:solidFill>
                  <a:srgbClr val="006600"/>
                </a:solidFill>
                <a:latin typeface="Arial" panose="020B0604020202020204" pitchFamily="34" charset="0"/>
              </a:rPr>
              <a:t>X</a:t>
            </a:r>
            <a:r>
              <a:rPr lang="zh-CN" altLang="en-US" sz="2800" b="1" dirty="0">
                <a:solidFill>
                  <a:srgbClr val="006600"/>
                </a:solidFill>
                <a:latin typeface="Arial" panose="020B0604020202020204" pitchFamily="34" charset="0"/>
              </a:rPr>
              <a:t>轴的水平轨道旁，原点</a:t>
            </a:r>
            <a:r>
              <a:rPr lang="en-US" altLang="zh-CN" sz="2800" b="1" dirty="0">
                <a:solidFill>
                  <a:srgbClr val="006600"/>
                </a:solidFill>
                <a:latin typeface="Arial" panose="020B0604020202020204" pitchFamily="34" charset="0"/>
              </a:rPr>
              <a:t>O</a:t>
            </a:r>
            <a:r>
              <a:rPr lang="zh-CN" altLang="en-US" sz="2800" b="1" dirty="0">
                <a:solidFill>
                  <a:srgbClr val="006600"/>
                </a:solidFill>
                <a:latin typeface="Arial" panose="020B0604020202020204" pitchFamily="34" charset="0"/>
              </a:rPr>
              <a:t>两侧的人的序号都为</a:t>
            </a:r>
            <a:r>
              <a:rPr lang="en-US" altLang="zh-CN" sz="2800" b="1" dirty="0">
                <a:solidFill>
                  <a:srgbClr val="006600"/>
                </a:solidFill>
                <a:latin typeface="Arial" panose="020B0604020202020204" pitchFamily="34" charset="0"/>
              </a:rPr>
              <a:t>n</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n=1</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2</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3……</a:t>
            </a:r>
            <a:r>
              <a:rPr lang="zh-CN" altLang="en-US" sz="2800" b="1" dirty="0">
                <a:solidFill>
                  <a:srgbClr val="006600"/>
                </a:solidFill>
                <a:latin typeface="Arial" panose="020B0604020202020204" pitchFamily="34" charset="0"/>
              </a:rPr>
              <a:t>）。每人拷中有一个沙袋。</a:t>
            </a:r>
            <a:r>
              <a:rPr lang="en-US" altLang="zh-CN" sz="2800" b="1" dirty="0">
                <a:solidFill>
                  <a:srgbClr val="006600"/>
                </a:solidFill>
                <a:latin typeface="Arial" panose="020B0604020202020204" pitchFamily="34" charset="0"/>
              </a:rPr>
              <a:t>x</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0</a:t>
            </a:r>
            <a:r>
              <a:rPr lang="zh-CN" altLang="en-US" sz="2800" b="1" dirty="0">
                <a:solidFill>
                  <a:srgbClr val="006600"/>
                </a:solidFill>
                <a:latin typeface="Arial" panose="020B0604020202020204" pitchFamily="34" charset="0"/>
              </a:rPr>
              <a:t>一侧的每个沙袋质量为</a:t>
            </a:r>
            <a:r>
              <a:rPr lang="en-US" altLang="zh-CN" sz="2800" b="1" dirty="0">
                <a:solidFill>
                  <a:srgbClr val="006600"/>
                </a:solidFill>
                <a:latin typeface="Arial" panose="020B0604020202020204" pitchFamily="34" charset="0"/>
              </a:rPr>
              <a:t>m1=14</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x</a:t>
            </a:r>
            <a:r>
              <a:rPr lang="zh-CN" altLang="en-US" sz="2800" b="1" dirty="0">
                <a:solidFill>
                  <a:srgbClr val="006600"/>
                </a:solidFill>
                <a:latin typeface="Arial" panose="020B0604020202020204" pitchFamily="34" charset="0"/>
              </a:rPr>
              <a:t>＜</a:t>
            </a:r>
            <a:r>
              <a:rPr lang="en-US" altLang="zh-CN" sz="2800" b="1" dirty="0">
                <a:solidFill>
                  <a:srgbClr val="006600"/>
                </a:solidFill>
                <a:latin typeface="Arial" panose="020B0604020202020204" pitchFamily="34" charset="0"/>
              </a:rPr>
              <a:t>0</a:t>
            </a:r>
            <a:r>
              <a:rPr lang="zh-CN" altLang="en-US" sz="2800" b="1" dirty="0">
                <a:solidFill>
                  <a:srgbClr val="006600"/>
                </a:solidFill>
                <a:latin typeface="Arial" panose="020B0604020202020204" pitchFamily="34" charset="0"/>
              </a:rPr>
              <a:t>的一侧的每个沙袋质量为</a:t>
            </a:r>
            <a:r>
              <a:rPr lang="en-US" altLang="zh-CN" sz="2800" b="1" dirty="0">
                <a:solidFill>
                  <a:srgbClr val="006600"/>
                </a:solidFill>
                <a:latin typeface="Arial" panose="020B0604020202020204" pitchFamily="34" charset="0"/>
              </a:rPr>
              <a:t>m2=10</a:t>
            </a:r>
            <a:r>
              <a:rPr lang="zh-CN" altLang="en-US" sz="2800" b="1" dirty="0">
                <a:solidFill>
                  <a:srgbClr val="006600"/>
                </a:solidFill>
                <a:latin typeface="Arial" panose="020B0604020202020204" pitchFamily="34" charset="0"/>
              </a:rPr>
              <a:t>㎏。一质量为</a:t>
            </a:r>
            <a:r>
              <a:rPr lang="en-US" altLang="zh-CN" sz="2800" b="1" dirty="0">
                <a:solidFill>
                  <a:srgbClr val="006600"/>
                </a:solidFill>
                <a:latin typeface="Arial" panose="020B0604020202020204" pitchFamily="34" charset="0"/>
              </a:rPr>
              <a:t>M=48</a:t>
            </a:r>
            <a:r>
              <a:rPr lang="zh-CN" altLang="en-US" sz="2800" b="1" dirty="0">
                <a:solidFill>
                  <a:srgbClr val="006600"/>
                </a:solidFill>
                <a:latin typeface="Arial" panose="020B0604020202020204" pitchFamily="34" charset="0"/>
              </a:rPr>
              <a:t>㎏的小车以某速度从原点出发向正</a:t>
            </a:r>
            <a:r>
              <a:rPr lang="en-US" altLang="zh-CN" sz="2800" b="1" dirty="0">
                <a:solidFill>
                  <a:srgbClr val="006600"/>
                </a:solidFill>
                <a:latin typeface="Arial" panose="020B0604020202020204" pitchFamily="34" charset="0"/>
              </a:rPr>
              <a:t>x</a:t>
            </a:r>
            <a:r>
              <a:rPr lang="zh-CN" altLang="en-US" sz="2800" b="1" dirty="0">
                <a:solidFill>
                  <a:srgbClr val="006600"/>
                </a:solidFill>
                <a:latin typeface="Arial" panose="020B0604020202020204" pitchFamily="34" charset="0"/>
              </a:rPr>
              <a:t>方向滑 行，不计轨道阻力。当车每经过一人身旁时，此人就把沙袋以水平速度</a:t>
            </a:r>
            <a:r>
              <a:rPr lang="en-US" altLang="zh-CN" sz="2800" b="1" dirty="0">
                <a:solidFill>
                  <a:srgbClr val="006600"/>
                </a:solidFill>
                <a:latin typeface="Arial" panose="020B0604020202020204" pitchFamily="34" charset="0"/>
              </a:rPr>
              <a:t>u</a:t>
            </a:r>
            <a:r>
              <a:rPr lang="zh-CN" altLang="en-US" sz="2800" b="1" dirty="0">
                <a:solidFill>
                  <a:srgbClr val="006600"/>
                </a:solidFill>
                <a:latin typeface="Arial" panose="020B0604020202020204" pitchFamily="34" charset="0"/>
              </a:rPr>
              <a:t>朝与车速相反的方向沿车面扔到车上，</a:t>
            </a:r>
            <a:r>
              <a:rPr lang="en-US" altLang="zh-CN" sz="2800" b="1" dirty="0">
                <a:solidFill>
                  <a:srgbClr val="006600"/>
                </a:solidFill>
                <a:latin typeface="Arial" panose="020B0604020202020204" pitchFamily="34" charset="0"/>
              </a:rPr>
              <a:t>u</a:t>
            </a:r>
            <a:r>
              <a:rPr lang="zh-CN" altLang="en-US" sz="2800" b="1" dirty="0">
                <a:solidFill>
                  <a:srgbClr val="006600"/>
                </a:solidFill>
                <a:latin typeface="Arial" panose="020B0604020202020204" pitchFamily="34" charset="0"/>
              </a:rPr>
              <a:t>的大小等于扔此袋之前的瞬间车速大小的</a:t>
            </a:r>
            <a:r>
              <a:rPr lang="en-US" altLang="zh-CN" sz="2800" b="1" dirty="0">
                <a:solidFill>
                  <a:srgbClr val="006600"/>
                </a:solidFill>
                <a:latin typeface="Arial" panose="020B0604020202020204" pitchFamily="34" charset="0"/>
              </a:rPr>
              <a:t>2n</a:t>
            </a:r>
            <a:r>
              <a:rPr lang="zh-CN" altLang="en-US" sz="2800" b="1" dirty="0">
                <a:solidFill>
                  <a:srgbClr val="006600"/>
                </a:solidFill>
                <a:latin typeface="Arial" panose="020B0604020202020204" pitchFamily="34" charset="0"/>
              </a:rPr>
              <a:t>倍（</a:t>
            </a:r>
            <a:r>
              <a:rPr lang="en-US" altLang="zh-CN" sz="2800" b="1" dirty="0">
                <a:solidFill>
                  <a:srgbClr val="006600"/>
                </a:solidFill>
                <a:latin typeface="Arial" panose="020B0604020202020204" pitchFamily="34" charset="0"/>
              </a:rPr>
              <a:t>n</a:t>
            </a:r>
            <a:r>
              <a:rPr lang="zh-CN" altLang="en-US" sz="2800" b="1" dirty="0">
                <a:solidFill>
                  <a:srgbClr val="006600"/>
                </a:solidFill>
                <a:latin typeface="Arial" panose="020B0604020202020204" pitchFamily="34" charset="0"/>
              </a:rPr>
              <a:t>是此人的序号数）。求空车出发后，车上堆积了几个沙袋时车就反向滑行？</a:t>
            </a:r>
            <a:endParaRPr lang="zh-CN" altLang="en-US" sz="2800" b="1" dirty="0">
              <a:solidFill>
                <a:srgbClr val="006600"/>
              </a:solidFill>
              <a:latin typeface="Arial" panose="020B0604020202020204" pitchFamily="34" charset="0"/>
            </a:endParaRPr>
          </a:p>
        </p:txBody>
      </p:sp>
      <p:pic>
        <p:nvPicPr>
          <p:cNvPr id="49158" name="图片 49157"/>
          <p:cNvPicPr>
            <a:picLocks noChangeAspect="1"/>
          </p:cNvPicPr>
          <p:nvPr/>
        </p:nvPicPr>
        <p:blipFill>
          <a:blip r:embed="rId1"/>
          <a:stretch>
            <a:fillRect/>
          </a:stretch>
        </p:blipFill>
        <p:spPr>
          <a:xfrm>
            <a:off x="1619250" y="5373688"/>
            <a:ext cx="5616575" cy="938212"/>
          </a:xfrm>
          <a:prstGeom prst="rect">
            <a:avLst/>
          </a:prstGeom>
          <a:noFill/>
          <a:ln w="9525">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4" name="文本框 92163"/>
          <p:cNvSpPr txBox="1"/>
          <p:nvPr/>
        </p:nvSpPr>
        <p:spPr>
          <a:xfrm>
            <a:off x="611188" y="620713"/>
            <a:ext cx="8281987" cy="2654300"/>
          </a:xfrm>
          <a:prstGeom prst="rect">
            <a:avLst/>
          </a:prstGeom>
          <a:noFill/>
          <a:ln w="9525">
            <a:noFill/>
          </a:ln>
        </p:spPr>
        <p:txBody>
          <a:bodyPr>
            <a:spAutoFit/>
          </a:bodyPr>
          <a:p>
            <a:pPr>
              <a:buClr>
                <a:schemeClr val="bg1"/>
              </a:buClr>
            </a:pPr>
            <a:r>
              <a:rPr lang="zh-CN" altLang="en-US" sz="2800" b="1" dirty="0">
                <a:solidFill>
                  <a:srgbClr val="0033CC"/>
                </a:solidFill>
                <a:latin typeface="Arial" panose="020B0604020202020204" pitchFamily="34" charset="0"/>
              </a:rPr>
              <a:t>解：在</a:t>
            </a:r>
            <a:r>
              <a:rPr lang="en-US" altLang="zh-CN" sz="2800" b="1" dirty="0">
                <a:solidFill>
                  <a:srgbClr val="0033CC"/>
                </a:solidFill>
                <a:latin typeface="Arial" panose="020B0604020202020204" pitchFamily="34" charset="0"/>
              </a:rPr>
              <a:t>X</a:t>
            </a:r>
            <a:r>
              <a:rPr lang="zh-CN" altLang="en-US" sz="2800" b="1" dirty="0">
                <a:solidFill>
                  <a:srgbClr val="0033CC"/>
                </a:solidFill>
                <a:latin typeface="Arial" panose="020B0604020202020204" pitchFamily="34" charset="0"/>
              </a:rPr>
              <a:t>＞</a:t>
            </a:r>
            <a:r>
              <a:rPr lang="en-US" altLang="zh-CN" sz="2800" b="1" dirty="0">
                <a:solidFill>
                  <a:srgbClr val="0033CC"/>
                </a:solidFill>
                <a:latin typeface="Arial" panose="020B0604020202020204" pitchFamily="34" charset="0"/>
              </a:rPr>
              <a:t>0</a:t>
            </a:r>
            <a:r>
              <a:rPr lang="zh-CN" altLang="en-US" sz="2800" b="1" dirty="0">
                <a:solidFill>
                  <a:srgbClr val="0033CC"/>
                </a:solidFill>
                <a:latin typeface="Arial" panose="020B0604020202020204" pitchFamily="34" charset="0"/>
              </a:rPr>
              <a:t>的一侧，第一个人扔沙袋有</a:t>
            </a:r>
            <a:endParaRPr lang="zh-CN" altLang="en-US" sz="2800" b="1" dirty="0">
              <a:solidFill>
                <a:srgbClr val="0033CC"/>
              </a:solidFill>
              <a:latin typeface="Arial" panose="020B0604020202020204" pitchFamily="34" charset="0"/>
            </a:endParaRPr>
          </a:p>
          <a:p>
            <a:pPr>
              <a:buClr>
                <a:schemeClr val="bg1"/>
              </a:buClr>
            </a:pPr>
            <a:endParaRPr lang="zh-CN" altLang="en-US" sz="2800" b="1" dirty="0">
              <a:solidFill>
                <a:srgbClr val="0033CC"/>
              </a:solidFill>
              <a:latin typeface="Arial" panose="020B0604020202020204" pitchFamily="34" charset="0"/>
            </a:endParaRPr>
          </a:p>
          <a:p>
            <a:pPr>
              <a:buClr>
                <a:schemeClr val="bg1"/>
              </a:buClr>
            </a:pPr>
            <a:r>
              <a:rPr lang="zh-CN" altLang="en-US" sz="2800" b="1" dirty="0">
                <a:solidFill>
                  <a:srgbClr val="0033CC"/>
                </a:solidFill>
                <a:latin typeface="Arial" panose="020B0604020202020204" pitchFamily="34" charset="0"/>
              </a:rPr>
              <a:t>第二个人扔沙袋，有</a:t>
            </a:r>
            <a:endParaRPr lang="zh-CN" altLang="en-US" sz="2800" b="1" dirty="0">
              <a:solidFill>
                <a:srgbClr val="0033CC"/>
              </a:solidFill>
              <a:latin typeface="Arial" panose="020B0604020202020204" pitchFamily="34" charset="0"/>
            </a:endParaRPr>
          </a:p>
          <a:p>
            <a:pPr>
              <a:buClr>
                <a:schemeClr val="bg1"/>
              </a:buClr>
            </a:pPr>
            <a:r>
              <a:rPr lang="en-US" altLang="zh-CN" sz="2800" b="1">
                <a:solidFill>
                  <a:srgbClr val="0033CC"/>
                </a:solidFill>
                <a:latin typeface="Arial" panose="020B0604020202020204" pitchFamily="34" charset="0"/>
              </a:rPr>
              <a:t>……</a:t>
            </a:r>
            <a:endParaRPr lang="en-US" altLang="zh-CN" sz="2800" b="1">
              <a:solidFill>
                <a:srgbClr val="0033CC"/>
              </a:solidFill>
              <a:latin typeface="Arial" panose="020B0604020202020204" pitchFamily="34" charset="0"/>
            </a:endParaRPr>
          </a:p>
          <a:p>
            <a:pPr>
              <a:buClr>
                <a:schemeClr val="bg1"/>
              </a:buClr>
            </a:pPr>
            <a:r>
              <a:rPr lang="zh-CN" altLang="en-US" sz="2800" b="1" dirty="0">
                <a:solidFill>
                  <a:srgbClr val="0033CC"/>
                </a:solidFill>
                <a:latin typeface="Arial" panose="020B0604020202020204" pitchFamily="34" charset="0"/>
              </a:rPr>
              <a:t>第</a:t>
            </a:r>
            <a:r>
              <a:rPr lang="en-US" altLang="zh-CN" sz="2800" b="1" dirty="0">
                <a:solidFill>
                  <a:srgbClr val="0033CC"/>
                </a:solidFill>
                <a:latin typeface="Arial" panose="020B0604020202020204" pitchFamily="34" charset="0"/>
              </a:rPr>
              <a:t>n</a:t>
            </a:r>
            <a:r>
              <a:rPr lang="zh-CN" altLang="en-US" sz="2800" b="1" dirty="0">
                <a:solidFill>
                  <a:srgbClr val="0033CC"/>
                </a:solidFill>
                <a:latin typeface="Arial" panose="020B0604020202020204" pitchFamily="34" charset="0"/>
              </a:rPr>
              <a:t>个人扔沙袋，有</a:t>
            </a:r>
            <a:endParaRPr lang="zh-CN" altLang="en-US" sz="2800" b="1" dirty="0">
              <a:solidFill>
                <a:srgbClr val="0033CC"/>
              </a:solidFill>
              <a:latin typeface="Arial" panose="020B0604020202020204" pitchFamily="34" charset="0"/>
            </a:endParaRPr>
          </a:p>
          <a:p>
            <a:pPr>
              <a:buClr>
                <a:schemeClr val="bg1"/>
              </a:buClr>
            </a:pPr>
            <a:r>
              <a:rPr lang="zh-CN" altLang="en-US" sz="2800" b="1" dirty="0">
                <a:solidFill>
                  <a:srgbClr val="0033CC"/>
                </a:solidFill>
                <a:latin typeface="Arial" panose="020B0604020202020204" pitchFamily="34" charset="0"/>
              </a:rPr>
              <a:t>要使车反向，则要</a:t>
            </a:r>
            <a:endParaRPr lang="zh-CN" altLang="en-US" sz="2800" b="1" dirty="0">
              <a:solidFill>
                <a:srgbClr val="0033CC"/>
              </a:solidFill>
              <a:latin typeface="Arial" panose="020B0604020202020204" pitchFamily="34" charset="0"/>
            </a:endParaRPr>
          </a:p>
        </p:txBody>
      </p:sp>
      <p:sp>
        <p:nvSpPr>
          <p:cNvPr id="92166" name="矩形 92165"/>
          <p:cNvSpPr/>
          <p:nvPr/>
        </p:nvSpPr>
        <p:spPr>
          <a:xfrm>
            <a:off x="0" y="0"/>
            <a:ext cx="9144000" cy="0"/>
          </a:xfrm>
          <a:prstGeom prst="rect">
            <a:avLst/>
          </a:prstGeom>
          <a:noFill/>
          <a:ln w="9525">
            <a:noFill/>
          </a:ln>
        </p:spPr>
        <p:txBody>
          <a:bodyPr/>
          <a:p>
            <a:endParaRPr lang="zh-CN" altLang="en-US"/>
          </a:p>
        </p:txBody>
      </p:sp>
      <p:graphicFrame>
        <p:nvGraphicFramePr>
          <p:cNvPr id="92165" name="对象 92164"/>
          <p:cNvGraphicFramePr/>
          <p:nvPr/>
        </p:nvGraphicFramePr>
        <p:xfrm>
          <a:off x="1331913" y="1047750"/>
          <a:ext cx="3384550" cy="455613"/>
        </p:xfrm>
        <a:graphic>
          <a:graphicData uri="http://schemas.openxmlformats.org/presentationml/2006/ole">
            <mc:AlternateContent xmlns:mc="http://schemas.openxmlformats.org/markup-compatibility/2006">
              <mc:Choice xmlns:v="urn:schemas-microsoft-com:vml" Requires="v">
                <p:oleObj spid="_x0000_s3103" name="" r:id="rId1" imgW="1422400" imgH="190500" progId="Equation.3">
                  <p:embed/>
                </p:oleObj>
              </mc:Choice>
              <mc:Fallback>
                <p:oleObj name="" r:id="rId1" imgW="1422400" imgH="190500" progId="Equation.3">
                  <p:embed/>
                  <p:pic>
                    <p:nvPicPr>
                      <p:cNvPr id="0" name="图片 3102"/>
                      <p:cNvPicPr/>
                      <p:nvPr/>
                    </p:nvPicPr>
                    <p:blipFill>
                      <a:blip r:embed="rId2"/>
                      <a:stretch>
                        <a:fillRect/>
                      </a:stretch>
                    </p:blipFill>
                    <p:spPr>
                      <a:xfrm>
                        <a:off x="1331913" y="1047750"/>
                        <a:ext cx="3384550" cy="455613"/>
                      </a:xfrm>
                      <a:prstGeom prst="rect">
                        <a:avLst/>
                      </a:prstGeom>
                      <a:noFill/>
                      <a:ln w="38100">
                        <a:noFill/>
                        <a:miter/>
                      </a:ln>
                    </p:spPr>
                  </p:pic>
                </p:oleObj>
              </mc:Fallback>
            </mc:AlternateContent>
          </a:graphicData>
        </a:graphic>
      </p:graphicFrame>
      <p:sp>
        <p:nvSpPr>
          <p:cNvPr id="92168" name="矩形 92167"/>
          <p:cNvSpPr/>
          <p:nvPr/>
        </p:nvSpPr>
        <p:spPr>
          <a:xfrm>
            <a:off x="0" y="3333750"/>
            <a:ext cx="9144000" cy="0"/>
          </a:xfrm>
          <a:prstGeom prst="rect">
            <a:avLst/>
          </a:prstGeom>
          <a:noFill/>
          <a:ln w="9525">
            <a:noFill/>
          </a:ln>
        </p:spPr>
        <p:txBody>
          <a:bodyPr/>
          <a:p>
            <a:endParaRPr lang="zh-CN" altLang="en-US"/>
          </a:p>
        </p:txBody>
      </p:sp>
      <p:graphicFrame>
        <p:nvGraphicFramePr>
          <p:cNvPr id="92167" name="对象 92166"/>
          <p:cNvGraphicFramePr/>
          <p:nvPr/>
        </p:nvGraphicFramePr>
        <p:xfrm>
          <a:off x="4067175" y="1557338"/>
          <a:ext cx="4826000" cy="482600"/>
        </p:xfrm>
        <a:graphic>
          <a:graphicData uri="http://schemas.openxmlformats.org/presentationml/2006/ole">
            <mc:AlternateContent xmlns:mc="http://schemas.openxmlformats.org/markup-compatibility/2006">
              <mc:Choice xmlns:v="urn:schemas-microsoft-com:vml" Requires="v">
                <p:oleObj spid="_x0000_s3104" name="" r:id="rId3" imgW="1905000" imgH="190500" progId="Equation.3">
                  <p:embed/>
                </p:oleObj>
              </mc:Choice>
              <mc:Fallback>
                <p:oleObj name="" r:id="rId3" imgW="1905000" imgH="190500" progId="Equation.3">
                  <p:embed/>
                  <p:pic>
                    <p:nvPicPr>
                      <p:cNvPr id="0" name="图片 3103"/>
                      <p:cNvPicPr/>
                      <p:nvPr/>
                    </p:nvPicPr>
                    <p:blipFill>
                      <a:blip r:embed="rId4"/>
                      <a:stretch>
                        <a:fillRect/>
                      </a:stretch>
                    </p:blipFill>
                    <p:spPr>
                      <a:xfrm>
                        <a:off x="4067175" y="1557338"/>
                        <a:ext cx="4826000" cy="482600"/>
                      </a:xfrm>
                      <a:prstGeom prst="rect">
                        <a:avLst/>
                      </a:prstGeom>
                      <a:noFill/>
                      <a:ln w="38100">
                        <a:noFill/>
                        <a:miter/>
                      </a:ln>
                    </p:spPr>
                  </p:pic>
                </p:oleObj>
              </mc:Fallback>
            </mc:AlternateContent>
          </a:graphicData>
        </a:graphic>
      </p:graphicFrame>
      <p:sp>
        <p:nvSpPr>
          <p:cNvPr id="92170" name="矩形 92169"/>
          <p:cNvSpPr/>
          <p:nvPr/>
        </p:nvSpPr>
        <p:spPr>
          <a:xfrm>
            <a:off x="0" y="0"/>
            <a:ext cx="9144000" cy="0"/>
          </a:xfrm>
          <a:prstGeom prst="rect">
            <a:avLst/>
          </a:prstGeom>
          <a:noFill/>
          <a:ln w="9525">
            <a:noFill/>
          </a:ln>
        </p:spPr>
        <p:txBody>
          <a:bodyPr/>
          <a:p>
            <a:endParaRPr lang="zh-CN" altLang="en-US"/>
          </a:p>
        </p:txBody>
      </p:sp>
      <p:graphicFrame>
        <p:nvGraphicFramePr>
          <p:cNvPr id="92169" name="对象 92168"/>
          <p:cNvGraphicFramePr/>
          <p:nvPr/>
        </p:nvGraphicFramePr>
        <p:xfrm>
          <a:off x="3779838" y="2420938"/>
          <a:ext cx="5076825" cy="425450"/>
        </p:xfrm>
        <a:graphic>
          <a:graphicData uri="http://schemas.openxmlformats.org/presentationml/2006/ole">
            <mc:AlternateContent xmlns:mc="http://schemas.openxmlformats.org/markup-compatibility/2006">
              <mc:Choice xmlns:v="urn:schemas-microsoft-com:vml" Requires="v">
                <p:oleObj spid="_x0000_s3105" name="" r:id="rId5" imgW="2273300" imgH="190500" progId="Equation.3">
                  <p:embed/>
                </p:oleObj>
              </mc:Choice>
              <mc:Fallback>
                <p:oleObj name="" r:id="rId5" imgW="2273300" imgH="190500" progId="Equation.3">
                  <p:embed/>
                  <p:pic>
                    <p:nvPicPr>
                      <p:cNvPr id="0" name="图片 3104"/>
                      <p:cNvPicPr/>
                      <p:nvPr/>
                    </p:nvPicPr>
                    <p:blipFill>
                      <a:blip r:embed="rId6"/>
                      <a:stretch>
                        <a:fillRect/>
                      </a:stretch>
                    </p:blipFill>
                    <p:spPr>
                      <a:xfrm>
                        <a:off x="3779838" y="2420938"/>
                        <a:ext cx="5076825" cy="425450"/>
                      </a:xfrm>
                      <a:prstGeom prst="rect">
                        <a:avLst/>
                      </a:prstGeom>
                      <a:noFill/>
                      <a:ln w="38100">
                        <a:noFill/>
                        <a:miter/>
                      </a:ln>
                    </p:spPr>
                  </p:pic>
                </p:oleObj>
              </mc:Fallback>
            </mc:AlternateContent>
          </a:graphicData>
        </a:graphic>
      </p:graphicFrame>
      <p:sp>
        <p:nvSpPr>
          <p:cNvPr id="92172" name="矩形 92171"/>
          <p:cNvSpPr/>
          <p:nvPr/>
        </p:nvSpPr>
        <p:spPr>
          <a:xfrm>
            <a:off x="0" y="3333750"/>
            <a:ext cx="9144000" cy="0"/>
          </a:xfrm>
          <a:prstGeom prst="rect">
            <a:avLst/>
          </a:prstGeom>
          <a:noFill/>
          <a:ln w="9525">
            <a:noFill/>
          </a:ln>
        </p:spPr>
        <p:txBody>
          <a:bodyPr/>
          <a:p>
            <a:endParaRPr lang="zh-CN" altLang="en-US"/>
          </a:p>
        </p:txBody>
      </p:sp>
      <p:graphicFrame>
        <p:nvGraphicFramePr>
          <p:cNvPr id="92171" name="对象 92170"/>
          <p:cNvGraphicFramePr/>
          <p:nvPr/>
        </p:nvGraphicFramePr>
        <p:xfrm>
          <a:off x="3708400" y="2852738"/>
          <a:ext cx="1152525" cy="577850"/>
        </p:xfrm>
        <a:graphic>
          <a:graphicData uri="http://schemas.openxmlformats.org/presentationml/2006/ole">
            <mc:AlternateContent xmlns:mc="http://schemas.openxmlformats.org/markup-compatibility/2006">
              <mc:Choice xmlns:v="urn:schemas-microsoft-com:vml" Requires="v">
                <p:oleObj spid="_x0000_s3106" name="" r:id="rId7" imgW="381000" imgH="190500" progId="Equation.3">
                  <p:embed/>
                </p:oleObj>
              </mc:Choice>
              <mc:Fallback>
                <p:oleObj name="" r:id="rId7" imgW="381000" imgH="190500" progId="Equation.3">
                  <p:embed/>
                  <p:pic>
                    <p:nvPicPr>
                      <p:cNvPr id="0" name="图片 3105"/>
                      <p:cNvPicPr/>
                      <p:nvPr/>
                    </p:nvPicPr>
                    <p:blipFill>
                      <a:blip r:embed="rId8"/>
                      <a:stretch>
                        <a:fillRect/>
                      </a:stretch>
                    </p:blipFill>
                    <p:spPr>
                      <a:xfrm>
                        <a:off x="3708400" y="2852738"/>
                        <a:ext cx="1152525" cy="577850"/>
                      </a:xfrm>
                      <a:prstGeom prst="rect">
                        <a:avLst/>
                      </a:prstGeom>
                      <a:noFill/>
                      <a:ln w="38100">
                        <a:noFill/>
                        <a:miter/>
                      </a:ln>
                    </p:spPr>
                  </p:pic>
                </p:oleObj>
              </mc:Fallback>
            </mc:AlternateContent>
          </a:graphicData>
        </a:graphic>
      </p:graphicFrame>
      <p:sp>
        <p:nvSpPr>
          <p:cNvPr id="92173" name="矩形 92172"/>
          <p:cNvSpPr/>
          <p:nvPr/>
        </p:nvSpPr>
        <p:spPr>
          <a:xfrm>
            <a:off x="5651500" y="2997200"/>
            <a:ext cx="1795463" cy="366713"/>
          </a:xfrm>
          <a:prstGeom prst="rect">
            <a:avLst/>
          </a:prstGeom>
          <a:noFill/>
          <a:ln w="9525">
            <a:noFill/>
          </a:ln>
        </p:spPr>
        <p:txBody>
          <a:bodyPr wrap="none" anchor="t">
            <a:spAutoFit/>
          </a:bodyPr>
          <a:p>
            <a:pPr>
              <a:buClr>
                <a:schemeClr val="bg1"/>
              </a:buClr>
            </a:pPr>
            <a:r>
              <a:rPr lang="zh-CN" altLang="en-US" b="1" dirty="0">
                <a:solidFill>
                  <a:srgbClr val="FF0066"/>
                </a:solidFill>
                <a:latin typeface="Arial" panose="020B0604020202020204" pitchFamily="34" charset="0"/>
              </a:rPr>
              <a:t>化等式为不等式</a:t>
            </a:r>
            <a:endParaRPr lang="zh-CN" altLang="en-US" b="1" dirty="0">
              <a:solidFill>
                <a:srgbClr val="FF0066"/>
              </a:solidFill>
              <a:latin typeface="Arial" panose="020B0604020202020204" pitchFamily="34" charset="0"/>
            </a:endParaRPr>
          </a:p>
        </p:txBody>
      </p:sp>
      <p:sp>
        <p:nvSpPr>
          <p:cNvPr id="92174" name="文本框 92173"/>
          <p:cNvSpPr txBox="1"/>
          <p:nvPr/>
        </p:nvSpPr>
        <p:spPr>
          <a:xfrm>
            <a:off x="900113" y="3500438"/>
            <a:ext cx="7127875" cy="2441575"/>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即   </a:t>
            </a:r>
            <a:endParaRPr lang="zh-CN" altLang="en-US" sz="2800" b="1" dirty="0">
              <a:latin typeface="Arial" panose="020B0604020202020204" pitchFamily="34" charset="0"/>
            </a:endParaRPr>
          </a:p>
          <a:p>
            <a:pPr>
              <a:buClr>
                <a:schemeClr val="bg1"/>
              </a:buClr>
            </a:pPr>
            <a:r>
              <a:rPr lang="zh-CN" altLang="en-US" sz="2800" b="1" dirty="0">
                <a:latin typeface="Arial" panose="020B0604020202020204" pitchFamily="34" charset="0"/>
              </a:rPr>
              <a:t> </a:t>
            </a:r>
            <a:endParaRPr lang="zh-CN" altLang="en-US" sz="2800" b="1" dirty="0">
              <a:latin typeface="Arial" panose="020B0604020202020204" pitchFamily="34" charset="0"/>
            </a:endParaRPr>
          </a:p>
          <a:p>
            <a:pPr>
              <a:buClr>
                <a:schemeClr val="bg1"/>
              </a:buClr>
            </a:pPr>
            <a:r>
              <a:rPr lang="zh-CN" altLang="en-US" sz="2800" b="1" dirty="0">
                <a:latin typeface="Arial" panose="020B0604020202020204" pitchFamily="34" charset="0"/>
              </a:rPr>
              <a:t>解得</a:t>
            </a:r>
            <a:r>
              <a:rPr lang="en-US" altLang="zh-CN" sz="2800" b="1" dirty="0">
                <a:latin typeface="Arial" panose="020B0604020202020204" pitchFamily="34" charset="0"/>
              </a:rPr>
              <a:t>n</a:t>
            </a:r>
            <a:r>
              <a:rPr lang="zh-CN" altLang="en-US" sz="2800" b="1" dirty="0">
                <a:latin typeface="Arial" panose="020B0604020202020204" pitchFamily="34" charset="0"/>
              </a:rPr>
              <a:t>＞</a:t>
            </a:r>
            <a:r>
              <a:rPr lang="en-US" altLang="zh-CN" sz="2800" b="1">
                <a:latin typeface="Arial" panose="020B0604020202020204" pitchFamily="34" charset="0"/>
              </a:rPr>
              <a:t>2.4</a:t>
            </a:r>
            <a:endParaRPr lang="en-US" altLang="zh-CN" sz="2800" b="1">
              <a:latin typeface="Arial" panose="020B0604020202020204" pitchFamily="34" charset="0"/>
            </a:endParaRPr>
          </a:p>
          <a:p>
            <a:pPr>
              <a:buClr>
                <a:schemeClr val="bg1"/>
              </a:buClr>
            </a:pPr>
            <a:r>
              <a:rPr lang="zh-CN" altLang="en-US" sz="2800" b="1" dirty="0">
                <a:latin typeface="Arial" panose="020B0604020202020204" pitchFamily="34" charset="0"/>
              </a:rPr>
              <a:t>因</a:t>
            </a:r>
            <a:r>
              <a:rPr lang="en-US" altLang="zh-CN" sz="2800" b="1" dirty="0">
                <a:latin typeface="Arial" panose="020B0604020202020204" pitchFamily="34" charset="0"/>
              </a:rPr>
              <a:t>n</a:t>
            </a:r>
            <a:r>
              <a:rPr lang="zh-CN" altLang="en-US" sz="2800" b="1" dirty="0">
                <a:latin typeface="Arial" panose="020B0604020202020204" pitchFamily="34" charset="0"/>
              </a:rPr>
              <a:t>不能为小数，故取</a:t>
            </a:r>
            <a:r>
              <a:rPr lang="en-US" altLang="zh-CN" sz="2800" b="1">
                <a:latin typeface="Arial" panose="020B0604020202020204" pitchFamily="34" charset="0"/>
              </a:rPr>
              <a:t>n=3</a:t>
            </a:r>
            <a:endParaRPr lang="en-US" altLang="zh-CN" sz="2800" b="1">
              <a:latin typeface="Arial" panose="020B0604020202020204" pitchFamily="34" charset="0"/>
            </a:endParaRPr>
          </a:p>
          <a:p>
            <a:pPr>
              <a:spcBef>
                <a:spcPct val="50000"/>
              </a:spcBef>
              <a:buClr>
                <a:schemeClr val="bg1"/>
              </a:buClr>
            </a:pPr>
            <a:endParaRPr lang="en-US" altLang="zh-CN" sz="2800" dirty="0">
              <a:latin typeface="Arial" panose="020B0604020202020204" pitchFamily="34" charset="0"/>
            </a:endParaRPr>
          </a:p>
        </p:txBody>
      </p:sp>
      <p:sp>
        <p:nvSpPr>
          <p:cNvPr id="92176" name="矩形 92175"/>
          <p:cNvSpPr/>
          <p:nvPr/>
        </p:nvSpPr>
        <p:spPr>
          <a:xfrm>
            <a:off x="0" y="3333750"/>
            <a:ext cx="9144000" cy="0"/>
          </a:xfrm>
          <a:prstGeom prst="rect">
            <a:avLst/>
          </a:prstGeom>
          <a:noFill/>
          <a:ln w="9525">
            <a:noFill/>
          </a:ln>
        </p:spPr>
        <p:txBody>
          <a:bodyPr/>
          <a:p>
            <a:endParaRPr lang="zh-CN" altLang="en-US"/>
          </a:p>
        </p:txBody>
      </p:sp>
      <p:graphicFrame>
        <p:nvGraphicFramePr>
          <p:cNvPr id="92175" name="对象 92174"/>
          <p:cNvGraphicFramePr/>
          <p:nvPr/>
        </p:nvGraphicFramePr>
        <p:xfrm>
          <a:off x="1619250" y="3500438"/>
          <a:ext cx="5257800" cy="584200"/>
        </p:xfrm>
        <a:graphic>
          <a:graphicData uri="http://schemas.openxmlformats.org/presentationml/2006/ole">
            <mc:AlternateContent xmlns:mc="http://schemas.openxmlformats.org/markup-compatibility/2006">
              <mc:Choice xmlns:v="urn:schemas-microsoft-com:vml" Requires="v">
                <p:oleObj spid="_x0000_s3107" name="" r:id="rId9" imgW="2057400" imgH="228600" progId="Equation.3">
                  <p:embed/>
                </p:oleObj>
              </mc:Choice>
              <mc:Fallback>
                <p:oleObj name="" r:id="rId9" imgW="2057400" imgH="228600" progId="Equation.3">
                  <p:embed/>
                  <p:pic>
                    <p:nvPicPr>
                      <p:cNvPr id="0" name="图片 3106"/>
                      <p:cNvPicPr/>
                      <p:nvPr/>
                    </p:nvPicPr>
                    <p:blipFill>
                      <a:blip r:embed="rId10"/>
                      <a:stretch>
                        <a:fillRect/>
                      </a:stretch>
                    </p:blipFill>
                    <p:spPr>
                      <a:xfrm>
                        <a:off x="1619250" y="3500438"/>
                        <a:ext cx="5257800" cy="584200"/>
                      </a:xfrm>
                      <a:prstGeom prst="rect">
                        <a:avLst/>
                      </a:prstGeom>
                      <a:noFill/>
                      <a:ln w="38100">
                        <a:noFill/>
                        <a:miter/>
                      </a:ln>
                    </p:spPr>
                  </p:pic>
                </p:oleObj>
              </mc:Fallback>
            </mc:AlternateContent>
          </a:graphicData>
        </a:graphic>
      </p:graphicFrame>
      <p:sp>
        <p:nvSpPr>
          <p:cNvPr id="92177" name="横卷形 92176"/>
          <p:cNvSpPr/>
          <p:nvPr/>
        </p:nvSpPr>
        <p:spPr>
          <a:xfrm>
            <a:off x="322263" y="6165850"/>
            <a:ext cx="8821737" cy="503238"/>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sz="2400" b="1" dirty="0">
                <a:solidFill>
                  <a:srgbClr val="FF66FF"/>
                </a:solidFill>
                <a:latin typeface="Arial" panose="020B0604020202020204" pitchFamily="34" charset="0"/>
              </a:rPr>
              <a:t>保证效果相同的前提下，将复杂的物理问题转换成简单问题</a:t>
            </a:r>
            <a:endParaRPr lang="zh-CN" altLang="en-US" sz="2400" b="1" dirty="0">
              <a:solidFill>
                <a:srgbClr val="FF66F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6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21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73"/>
                                        </p:tgtEl>
                                        <p:attrNameLst>
                                          <p:attrName>style.visibility</p:attrName>
                                        </p:attrNameLst>
                                      </p:cBhvr>
                                      <p:to>
                                        <p:strVal val="visible"/>
                                      </p:to>
                                    </p:set>
                                    <p:anim calcmode="lin" valueType="num">
                                      <p:cBhvr additive="base">
                                        <p:cTn id="19" dur="500" fill="hold"/>
                                        <p:tgtEl>
                                          <p:spTgt spid="92173"/>
                                        </p:tgtEl>
                                        <p:attrNameLst>
                                          <p:attrName>ppt_x</p:attrName>
                                        </p:attrNameLst>
                                      </p:cBhvr>
                                      <p:tavLst>
                                        <p:tav tm="0">
                                          <p:val>
                                            <p:strVal val="1+#ppt_w/2"/>
                                          </p:val>
                                        </p:tav>
                                        <p:tav tm="100000">
                                          <p:val>
                                            <p:strVal val="#ppt_x"/>
                                          </p:val>
                                        </p:tav>
                                      </p:tavLst>
                                    </p:anim>
                                    <p:anim calcmode="lin" valueType="num">
                                      <p:cBhvr additive="base">
                                        <p:cTn id="20" dur="500" fill="hold"/>
                                        <p:tgtEl>
                                          <p:spTgt spid="9217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nodeType="clickEffect">
                                  <p:stCondLst>
                                    <p:cond delay="0"/>
                                  </p:stCondLst>
                                  <p:childTnLst>
                                    <p:set>
                                      <p:cBhvr>
                                        <p:cTn id="24" dur="1" fill="hold">
                                          <p:stCondLst>
                                            <p:cond delay="0"/>
                                          </p:stCondLst>
                                        </p:cTn>
                                        <p:tgtEl>
                                          <p:spTgt spid="92175"/>
                                        </p:tgtEl>
                                        <p:attrNameLst>
                                          <p:attrName>style.visibility</p:attrName>
                                        </p:attrNameLst>
                                      </p:cBhvr>
                                      <p:to>
                                        <p:strVal val="visible"/>
                                      </p:to>
                                    </p:set>
                                    <p:anim calcmode="lin" valueType="num">
                                      <p:cBhvr>
                                        <p:cTn id="25" dur="500" fill="hold"/>
                                        <p:tgtEl>
                                          <p:spTgt spid="92175"/>
                                        </p:tgtEl>
                                        <p:attrNameLst>
                                          <p:attrName>ppt_w</p:attrName>
                                        </p:attrNameLst>
                                      </p:cBhvr>
                                      <p:tavLst>
                                        <p:tav tm="0">
                                          <p:val>
                                            <p:strVal val="#ppt_w*2.5"/>
                                          </p:val>
                                        </p:tav>
                                        <p:tav tm="100000">
                                          <p:val>
                                            <p:strVal val="#ppt_w"/>
                                          </p:val>
                                        </p:tav>
                                      </p:tavLst>
                                    </p:anim>
                                    <p:anim calcmode="lin" valueType="num">
                                      <p:cBhvr>
                                        <p:cTn id="26" dur="500" fill="hold"/>
                                        <p:tgtEl>
                                          <p:spTgt spid="92175"/>
                                        </p:tgtEl>
                                        <p:attrNameLst>
                                          <p:attrName>ppt_h</p:attrName>
                                        </p:attrNameLst>
                                      </p:cBhvr>
                                      <p:tavLst>
                                        <p:tav tm="0">
                                          <p:val>
                                            <p:strVal val="#ppt_h*0.01"/>
                                          </p:val>
                                        </p:tav>
                                        <p:tav tm="100000">
                                          <p:val>
                                            <p:strVal val="#ppt_h"/>
                                          </p:val>
                                        </p:tav>
                                      </p:tavLst>
                                    </p:anim>
                                    <p:anim calcmode="lin" valueType="num">
                                      <p:cBhvr>
                                        <p:cTn id="27" dur="500" fill="hold"/>
                                        <p:tgtEl>
                                          <p:spTgt spid="92175"/>
                                        </p:tgtEl>
                                        <p:attrNameLst>
                                          <p:attrName>ppt_x</p:attrName>
                                        </p:attrNameLst>
                                      </p:cBhvr>
                                      <p:tavLst>
                                        <p:tav tm="0">
                                          <p:val>
                                            <p:strVal val="#ppt_x"/>
                                          </p:val>
                                        </p:tav>
                                        <p:tav tm="100000">
                                          <p:val>
                                            <p:strVal val="#ppt_x"/>
                                          </p:val>
                                        </p:tav>
                                      </p:tavLst>
                                    </p:anim>
                                    <p:anim calcmode="lin" valueType="num">
                                      <p:cBhvr>
                                        <p:cTn id="28" dur="500" fill="hold"/>
                                        <p:tgtEl>
                                          <p:spTgt spid="92175"/>
                                        </p:tgtEl>
                                        <p:attrNameLst>
                                          <p:attrName>ppt_y</p:attrName>
                                        </p:attrNameLst>
                                      </p:cBhvr>
                                      <p:tavLst>
                                        <p:tav tm="0">
                                          <p:val>
                                            <p:strVal val="#ppt_h+1"/>
                                          </p:val>
                                        </p:tav>
                                        <p:tav tm="100000">
                                          <p:val>
                                            <p:strVal val="#ppt_y"/>
                                          </p:val>
                                        </p:tav>
                                      </p:tavLst>
                                    </p:anim>
                                    <p:animEffect transition="in" filter="fade">
                                      <p:cBhvr>
                                        <p:cTn id="29" dur="500"/>
                                        <p:tgtEl>
                                          <p:spTgt spid="92175"/>
                                        </p:tgtEl>
                                      </p:cBhvr>
                                    </p:animEffect>
                                  </p:childTnLst>
                                </p:cTn>
                              </p:par>
                              <p:par>
                                <p:cTn id="30" presetID="58" presetClass="entr" presetSubtype="0" accel="100000" fill="hold" grpId="0" nodeType="withEffect">
                                  <p:stCondLst>
                                    <p:cond delay="0"/>
                                  </p:stCondLst>
                                  <p:childTnLst>
                                    <p:set>
                                      <p:cBhvr>
                                        <p:cTn id="31" dur="1" fill="hold">
                                          <p:stCondLst>
                                            <p:cond delay="0"/>
                                          </p:stCondLst>
                                        </p:cTn>
                                        <p:tgtEl>
                                          <p:spTgt spid="92174"/>
                                        </p:tgtEl>
                                        <p:attrNameLst>
                                          <p:attrName>style.visibility</p:attrName>
                                        </p:attrNameLst>
                                      </p:cBhvr>
                                      <p:to>
                                        <p:strVal val="visible"/>
                                      </p:to>
                                    </p:set>
                                    <p:anim calcmode="lin" valueType="num">
                                      <p:cBhvr>
                                        <p:cTn id="32" dur="500" fill="hold"/>
                                        <p:tgtEl>
                                          <p:spTgt spid="92174"/>
                                        </p:tgtEl>
                                        <p:attrNameLst>
                                          <p:attrName>ppt_w</p:attrName>
                                        </p:attrNameLst>
                                      </p:cBhvr>
                                      <p:tavLst>
                                        <p:tav tm="0">
                                          <p:val>
                                            <p:strVal val="#ppt_w*2.5"/>
                                          </p:val>
                                        </p:tav>
                                        <p:tav tm="100000">
                                          <p:val>
                                            <p:strVal val="#ppt_w"/>
                                          </p:val>
                                        </p:tav>
                                      </p:tavLst>
                                    </p:anim>
                                    <p:anim calcmode="lin" valueType="num">
                                      <p:cBhvr>
                                        <p:cTn id="33" dur="500" fill="hold"/>
                                        <p:tgtEl>
                                          <p:spTgt spid="92174"/>
                                        </p:tgtEl>
                                        <p:attrNameLst>
                                          <p:attrName>ppt_h</p:attrName>
                                        </p:attrNameLst>
                                      </p:cBhvr>
                                      <p:tavLst>
                                        <p:tav tm="0">
                                          <p:val>
                                            <p:strVal val="#ppt_h*0.01"/>
                                          </p:val>
                                        </p:tav>
                                        <p:tav tm="100000">
                                          <p:val>
                                            <p:strVal val="#ppt_h"/>
                                          </p:val>
                                        </p:tav>
                                      </p:tavLst>
                                    </p:anim>
                                    <p:anim calcmode="lin" valueType="num">
                                      <p:cBhvr>
                                        <p:cTn id="34" dur="500" fill="hold"/>
                                        <p:tgtEl>
                                          <p:spTgt spid="92174"/>
                                        </p:tgtEl>
                                        <p:attrNameLst>
                                          <p:attrName>ppt_x</p:attrName>
                                        </p:attrNameLst>
                                      </p:cBhvr>
                                      <p:tavLst>
                                        <p:tav tm="0">
                                          <p:val>
                                            <p:strVal val="#ppt_x"/>
                                          </p:val>
                                        </p:tav>
                                        <p:tav tm="100000">
                                          <p:val>
                                            <p:strVal val="#ppt_x"/>
                                          </p:val>
                                        </p:tav>
                                      </p:tavLst>
                                    </p:anim>
                                    <p:anim calcmode="lin" valueType="num">
                                      <p:cBhvr>
                                        <p:cTn id="35" dur="500" fill="hold"/>
                                        <p:tgtEl>
                                          <p:spTgt spid="92174"/>
                                        </p:tgtEl>
                                        <p:attrNameLst>
                                          <p:attrName>ppt_y</p:attrName>
                                        </p:attrNameLst>
                                      </p:cBhvr>
                                      <p:tavLst>
                                        <p:tav tm="0">
                                          <p:val>
                                            <p:strVal val="#ppt_h+1"/>
                                          </p:val>
                                        </p:tav>
                                        <p:tav tm="100000">
                                          <p:val>
                                            <p:strVal val="#ppt_y"/>
                                          </p:val>
                                        </p:tav>
                                      </p:tavLst>
                                    </p:anim>
                                    <p:animEffect transition="in" filter="fade">
                                      <p:cBhvr>
                                        <p:cTn id="36" dur="500"/>
                                        <p:tgtEl>
                                          <p:spTgt spid="9217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92177"/>
                                        </p:tgtEl>
                                        <p:attrNameLst>
                                          <p:attrName>style.visibility</p:attrName>
                                        </p:attrNameLst>
                                      </p:cBhvr>
                                      <p:to>
                                        <p:strVal val="visible"/>
                                      </p:to>
                                    </p:set>
                                    <p:animEffect transition="in" filter="wipe(down)">
                                      <p:cBhvr>
                                        <p:cTn id="41" dur="500"/>
                                        <p:tgtEl>
                                          <p:spTgt spid="92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73" grpId="0"/>
      <p:bldP spid="92174" grpId="0"/>
      <p:bldP spid="9217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标题 99329"/>
          <p:cNvSpPr>
            <a:spLocks noGrp="1"/>
          </p:cNvSpPr>
          <p:nvPr>
            <p:ph type="title"/>
          </p:nvPr>
        </p:nvSpPr>
        <p:spPr>
          <a:ln/>
        </p:spPr>
        <p:txBody>
          <a:bodyPr/>
          <a:p>
            <a:r>
              <a:rPr lang="zh-CN" altLang="en-US" b="1" dirty="0"/>
              <a:t>§</a:t>
            </a:r>
            <a:r>
              <a:rPr lang="en-US" altLang="zh-CN" b="1" dirty="0"/>
              <a:t>5  </a:t>
            </a:r>
            <a:r>
              <a:rPr lang="zh-CN" altLang="en-US" b="1" dirty="0"/>
              <a:t>猜想与假设法</a:t>
            </a:r>
            <a:endParaRPr lang="zh-CN" altLang="en-US" b="1" dirty="0"/>
          </a:p>
        </p:txBody>
      </p:sp>
      <p:sp>
        <p:nvSpPr>
          <p:cNvPr id="99331" name="文本占位符 99330"/>
          <p:cNvSpPr>
            <a:spLocks noGrp="1"/>
          </p:cNvSpPr>
          <p:nvPr>
            <p:ph type="body" idx="1"/>
          </p:nvPr>
        </p:nvSpPr>
        <p:spPr>
          <a:ln/>
        </p:spPr>
        <p:txBody>
          <a:bodyPr/>
          <a:p>
            <a:r>
              <a:rPr lang="zh-CN" altLang="en-US" sz="3200" b="1" dirty="0">
                <a:solidFill>
                  <a:srgbClr val="D60093"/>
                </a:solidFill>
              </a:rPr>
              <a:t>猜想与假设法，是在研究对象的物理过程不明了或物理状态不清楚的情况下，根据猜想，</a:t>
            </a:r>
            <a:r>
              <a:rPr lang="zh-CN" altLang="en-US" sz="3200" b="1" dirty="0">
                <a:solidFill>
                  <a:srgbClr val="0000FF"/>
                </a:solidFill>
              </a:rPr>
              <a:t>假设出一种过程或一种状态，再据题设所给条件通过分析计算结果与实际情况比较作出判断</a:t>
            </a:r>
            <a:r>
              <a:rPr lang="zh-CN" altLang="en-US" sz="3200" b="1" dirty="0">
                <a:solidFill>
                  <a:srgbClr val="CC3399"/>
                </a:solidFill>
              </a:rPr>
              <a:t>的一种方法</a:t>
            </a:r>
            <a:r>
              <a:rPr lang="en-US" altLang="zh-CN" sz="3200" b="1">
                <a:solidFill>
                  <a:srgbClr val="D60093"/>
                </a:solidFill>
              </a:rPr>
              <a:t>,</a:t>
            </a:r>
            <a:r>
              <a:rPr lang="zh-CN" altLang="en-US" sz="3200" b="1" dirty="0">
                <a:solidFill>
                  <a:srgbClr val="008000"/>
                </a:solidFill>
              </a:rPr>
              <a:t>或是人为地改变原题所给条件，产生出与原题相悖的结论</a:t>
            </a:r>
            <a:r>
              <a:rPr lang="zh-CN" altLang="en-US" sz="3200" b="1" dirty="0">
                <a:solidFill>
                  <a:srgbClr val="FF9900"/>
                </a:solidFill>
              </a:rPr>
              <a:t>，</a:t>
            </a:r>
            <a:r>
              <a:rPr lang="zh-CN" altLang="en-US" sz="3200" b="1" dirty="0">
                <a:solidFill>
                  <a:srgbClr val="D60093"/>
                </a:solidFill>
              </a:rPr>
              <a:t>从而使原题得以更清晰方便地求解的一种方法。</a:t>
            </a:r>
            <a:endParaRPr lang="zh-CN" altLang="en-US" sz="3200" b="1" dirty="0">
              <a:solidFill>
                <a:srgbClr val="D6009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Effect transition="in" filter="wipe(down)">
                                      <p:cBhvr>
                                        <p:cTn id="7" dur="580">
                                          <p:stCondLst>
                                            <p:cond delay="0"/>
                                          </p:stCondLst>
                                        </p:cTn>
                                        <p:tgtEl>
                                          <p:spTgt spid="99330"/>
                                        </p:tgtEl>
                                      </p:cBhvr>
                                    </p:animEffect>
                                    <p:anim calcmode="lin" valueType="num">
                                      <p:cBhvr>
                                        <p:cTn id="8" dur="1822" tmFilter="0,0; 0.14,0.36; 0.43,0.73; 0.71,0.91; 1.0,1.0">
                                          <p:stCondLst>
                                            <p:cond delay="0"/>
                                          </p:stCondLst>
                                        </p:cTn>
                                        <p:tgtEl>
                                          <p:spTgt spid="9933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9330"/>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99330"/>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99330"/>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99330"/>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99330"/>
                                        </p:tgtEl>
                                      </p:cBhvr>
                                      <p:to x="100000" y="60000"/>
                                    </p:animScale>
                                    <p:animScale>
                                      <p:cBhvr>
                                        <p:cTn id="14" dur="166" decel="50000">
                                          <p:stCondLst>
                                            <p:cond delay="676"/>
                                          </p:stCondLst>
                                        </p:cTn>
                                        <p:tgtEl>
                                          <p:spTgt spid="99330"/>
                                        </p:tgtEl>
                                      </p:cBhvr>
                                      <p:to x="100000" y="100000"/>
                                    </p:animScale>
                                    <p:animScale>
                                      <p:cBhvr>
                                        <p:cTn id="15" dur="26">
                                          <p:stCondLst>
                                            <p:cond delay="1312"/>
                                          </p:stCondLst>
                                        </p:cTn>
                                        <p:tgtEl>
                                          <p:spTgt spid="99330"/>
                                        </p:tgtEl>
                                      </p:cBhvr>
                                      <p:to x="100000" y="80000"/>
                                    </p:animScale>
                                    <p:animScale>
                                      <p:cBhvr>
                                        <p:cTn id="16" dur="166" decel="50000">
                                          <p:stCondLst>
                                            <p:cond delay="1338"/>
                                          </p:stCondLst>
                                        </p:cTn>
                                        <p:tgtEl>
                                          <p:spTgt spid="99330"/>
                                        </p:tgtEl>
                                      </p:cBhvr>
                                      <p:to x="100000" y="100000"/>
                                    </p:animScale>
                                    <p:animScale>
                                      <p:cBhvr>
                                        <p:cTn id="17" dur="26">
                                          <p:stCondLst>
                                            <p:cond delay="1642"/>
                                          </p:stCondLst>
                                        </p:cTn>
                                        <p:tgtEl>
                                          <p:spTgt spid="99330"/>
                                        </p:tgtEl>
                                      </p:cBhvr>
                                      <p:to x="100000" y="90000"/>
                                    </p:animScale>
                                    <p:animScale>
                                      <p:cBhvr>
                                        <p:cTn id="18" dur="166" decel="50000">
                                          <p:stCondLst>
                                            <p:cond delay="1668"/>
                                          </p:stCondLst>
                                        </p:cTn>
                                        <p:tgtEl>
                                          <p:spTgt spid="99330"/>
                                        </p:tgtEl>
                                      </p:cBhvr>
                                      <p:to x="100000" y="100000"/>
                                    </p:animScale>
                                    <p:animScale>
                                      <p:cBhvr>
                                        <p:cTn id="19" dur="26">
                                          <p:stCondLst>
                                            <p:cond delay="1808"/>
                                          </p:stCondLst>
                                        </p:cTn>
                                        <p:tgtEl>
                                          <p:spTgt spid="99330"/>
                                        </p:tgtEl>
                                      </p:cBhvr>
                                      <p:to x="100000" y="95000"/>
                                    </p:animScale>
                                    <p:animScale>
                                      <p:cBhvr>
                                        <p:cTn id="20" dur="166" decel="50000">
                                          <p:stCondLst>
                                            <p:cond delay="1834"/>
                                          </p:stCondLst>
                                        </p:cTn>
                                        <p:tgtEl>
                                          <p:spTgt spid="9933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99331">
                                            <p:txEl>
                                              <p:charRg st="0" end="133"/>
                                            </p:txEl>
                                          </p:spTgt>
                                        </p:tgtEl>
                                        <p:attrNameLst>
                                          <p:attrName>style.visibility</p:attrName>
                                        </p:attrNameLst>
                                      </p:cBhvr>
                                      <p:to>
                                        <p:strVal val="visible"/>
                                      </p:to>
                                    </p:set>
                                    <p:anim calcmode="lin" valueType="num">
                                      <p:cBhvr>
                                        <p:cTn id="25" dur="500" fill="hold"/>
                                        <p:tgtEl>
                                          <p:spTgt spid="99331">
                                            <p:txEl>
                                              <p:charRg st="0" end="13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99331">
                                            <p:txEl>
                                              <p:charRg st="0" end="133"/>
                                            </p:txEl>
                                          </p:spTgt>
                                        </p:tgtEl>
                                        <p:attrNameLst>
                                          <p:attrName>ppt_y</p:attrName>
                                        </p:attrNameLst>
                                      </p:cBhvr>
                                      <p:tavLst>
                                        <p:tav tm="0">
                                          <p:val>
                                            <p:strVal val="#ppt_y"/>
                                          </p:val>
                                        </p:tav>
                                        <p:tav tm="100000">
                                          <p:val>
                                            <p:strVal val="#ppt_y"/>
                                          </p:val>
                                        </p:tav>
                                      </p:tavLst>
                                    </p:anim>
                                    <p:anim calcmode="lin" valueType="num">
                                      <p:cBhvr>
                                        <p:cTn id="27" dur="500" fill="hold"/>
                                        <p:tgtEl>
                                          <p:spTgt spid="99331">
                                            <p:txEl>
                                              <p:charRg st="0" end="13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99331">
                                            <p:txEl>
                                              <p:charRg st="0" end="13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99331">
                                            <p:txEl>
                                              <p:charRg st="0" end="13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6" name="文本框 100355"/>
          <p:cNvSpPr txBox="1"/>
          <p:nvPr/>
        </p:nvSpPr>
        <p:spPr>
          <a:xfrm>
            <a:off x="539750" y="476250"/>
            <a:ext cx="7777163" cy="2654300"/>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1   </a:t>
            </a:r>
            <a:r>
              <a:rPr lang="zh-CN" altLang="en-US" sz="2800" b="1" dirty="0">
                <a:solidFill>
                  <a:srgbClr val="0000FF"/>
                </a:solidFill>
                <a:latin typeface="Arial" panose="020B0604020202020204" pitchFamily="34" charset="0"/>
              </a:rPr>
              <a:t>一只船以恒定的对水速度</a:t>
            </a:r>
            <a:r>
              <a:rPr lang="en-US" altLang="zh-CN" sz="2800" b="1" dirty="0">
                <a:solidFill>
                  <a:srgbClr val="0000FF"/>
                </a:solidFill>
                <a:latin typeface="Arial" panose="020B0604020202020204" pitchFamily="34" charset="0"/>
              </a:rPr>
              <a:t>,</a:t>
            </a:r>
            <a:r>
              <a:rPr lang="zh-CN" altLang="en-US" sz="2800" b="1" dirty="0">
                <a:solidFill>
                  <a:srgbClr val="0000FF"/>
                </a:solidFill>
                <a:latin typeface="Arial" panose="020B0604020202020204" pitchFamily="34" charset="0"/>
              </a:rPr>
              <a:t>往返于上、游两码头之间，如果以时间</a:t>
            </a:r>
            <a:r>
              <a:rPr lang="en-US" altLang="zh-CN" sz="2800" b="1" dirty="0">
                <a:solidFill>
                  <a:srgbClr val="0000FF"/>
                </a:solidFill>
                <a:latin typeface="Arial" panose="020B0604020202020204" pitchFamily="34" charset="0"/>
              </a:rPr>
              <a:t>t1</a:t>
            </a:r>
            <a:r>
              <a:rPr lang="zh-CN" altLang="en-US" sz="2800" b="1" dirty="0">
                <a:solidFill>
                  <a:srgbClr val="0000FF"/>
                </a:solidFill>
                <a:latin typeface="Arial" panose="020B0604020202020204" pitchFamily="34" charset="0"/>
              </a:rPr>
              <a:t>和</a:t>
            </a:r>
            <a:r>
              <a:rPr lang="en-US" altLang="zh-CN" sz="2800" b="1" dirty="0">
                <a:solidFill>
                  <a:srgbClr val="0000FF"/>
                </a:solidFill>
                <a:latin typeface="Arial" panose="020B0604020202020204" pitchFamily="34" charset="0"/>
              </a:rPr>
              <a:t>t2</a:t>
            </a:r>
            <a:r>
              <a:rPr lang="zh-CN" altLang="en-US" sz="2800" b="1" dirty="0">
                <a:solidFill>
                  <a:srgbClr val="0000FF"/>
                </a:solidFill>
                <a:latin typeface="Arial" panose="020B0604020202020204" pitchFamily="34" charset="0"/>
              </a:rPr>
              <a:t>分别表示水的流速较小和较大时船往返一次所需的时间，那么，两时间的长短关系为</a:t>
            </a:r>
            <a:endParaRPr lang="zh-CN" altLang="en-US" sz="2800" b="1" dirty="0">
              <a:solidFill>
                <a:srgbClr val="0000FF"/>
              </a:solidFill>
              <a:latin typeface="Arial" panose="020B0604020202020204" pitchFamily="34" charset="0"/>
            </a:endParaRPr>
          </a:p>
          <a:p>
            <a:pPr>
              <a:buClr>
                <a:schemeClr val="bg1"/>
              </a:buClr>
            </a:pPr>
            <a:r>
              <a:rPr lang="en-US" altLang="zh-CN" sz="2800" b="1" dirty="0">
                <a:latin typeface="Arial" panose="020B0604020202020204" pitchFamily="34" charset="0"/>
              </a:rPr>
              <a:t>A  t1 = t2         B  t1 </a:t>
            </a:r>
            <a:r>
              <a:rPr lang="zh-CN" altLang="en-US" sz="2800" b="1" dirty="0">
                <a:latin typeface="Arial" panose="020B0604020202020204" pitchFamily="34" charset="0"/>
              </a:rPr>
              <a:t>＞ </a:t>
            </a:r>
            <a:r>
              <a:rPr lang="en-US" altLang="zh-CN" sz="2800" b="1">
                <a:latin typeface="Arial" panose="020B0604020202020204" pitchFamily="34" charset="0"/>
              </a:rPr>
              <a:t>t2   </a:t>
            </a:r>
            <a:endParaRPr lang="en-US" altLang="zh-CN" sz="2800" b="1">
              <a:latin typeface="Arial" panose="020B0604020202020204" pitchFamily="34" charset="0"/>
            </a:endParaRPr>
          </a:p>
          <a:p>
            <a:pPr>
              <a:buClr>
                <a:schemeClr val="bg1"/>
              </a:buClr>
            </a:pPr>
            <a:r>
              <a:rPr lang="en-US" altLang="zh-CN" sz="2800" b="1" dirty="0">
                <a:latin typeface="Arial" panose="020B0604020202020204" pitchFamily="34" charset="0"/>
              </a:rPr>
              <a:t> C  t1 </a:t>
            </a:r>
            <a:r>
              <a:rPr lang="zh-CN" altLang="en-US" sz="2800" b="1" dirty="0">
                <a:latin typeface="Arial" panose="020B0604020202020204" pitchFamily="34" charset="0"/>
              </a:rPr>
              <a:t>＜ </a:t>
            </a:r>
            <a:r>
              <a:rPr lang="en-US" altLang="zh-CN" sz="2800" b="1" dirty="0">
                <a:latin typeface="Arial" panose="020B0604020202020204" pitchFamily="34" charset="0"/>
              </a:rPr>
              <a:t>t2       D  </a:t>
            </a:r>
            <a:r>
              <a:rPr lang="zh-CN" altLang="en-US" sz="2800" b="1" dirty="0">
                <a:latin typeface="Arial" panose="020B0604020202020204" pitchFamily="34" charset="0"/>
              </a:rPr>
              <a:t>条件不足，不能判断</a:t>
            </a:r>
            <a:endParaRPr lang="zh-CN" altLang="en-US" sz="2800" b="1" dirty="0">
              <a:latin typeface="Arial" panose="020B0604020202020204" pitchFamily="34" charset="0"/>
            </a:endParaRPr>
          </a:p>
        </p:txBody>
      </p:sp>
      <p:sp>
        <p:nvSpPr>
          <p:cNvPr id="100357" name="文本框 100356"/>
          <p:cNvSpPr txBox="1"/>
          <p:nvPr/>
        </p:nvSpPr>
        <p:spPr>
          <a:xfrm>
            <a:off x="539750" y="3357563"/>
            <a:ext cx="8280400" cy="2228850"/>
          </a:xfrm>
          <a:prstGeom prst="rect">
            <a:avLst/>
          </a:prstGeom>
          <a:noFill/>
          <a:ln w="9525">
            <a:noFill/>
          </a:ln>
        </p:spPr>
        <p:txBody>
          <a:bodyPr>
            <a:spAutoFit/>
          </a:bodyPr>
          <a:p>
            <a:pPr>
              <a:spcBef>
                <a:spcPct val="50000"/>
              </a:spcBef>
              <a:buClr>
                <a:schemeClr val="bg1"/>
              </a:buClr>
            </a:pPr>
            <a:r>
              <a:rPr lang="zh-CN" altLang="en-US" sz="2800" b="1" dirty="0">
                <a:solidFill>
                  <a:schemeClr val="tx2"/>
                </a:solidFill>
                <a:latin typeface="Arial" panose="020B0604020202020204" pitchFamily="34" charset="0"/>
              </a:rPr>
              <a:t>解析</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假设船速等于水速</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则逆水而上时船对地的速度为零</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永远也返不回去</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那往返一次所需时间为无穷大</a:t>
            </a:r>
            <a:r>
              <a:rPr lang="en-US" altLang="zh-CN" sz="2800" b="1">
                <a:solidFill>
                  <a:schemeClr val="tx2"/>
                </a:solidFill>
                <a:latin typeface="Arial" panose="020B0604020202020204" pitchFamily="34" charset="0"/>
              </a:rPr>
              <a:t>.</a:t>
            </a:r>
            <a:endParaRPr lang="en-US" altLang="zh-CN" sz="2800" b="1">
              <a:solidFill>
                <a:schemeClr val="tx2"/>
              </a:solidFill>
              <a:latin typeface="Arial" panose="020B0604020202020204" pitchFamily="34" charset="0"/>
            </a:endParaRPr>
          </a:p>
          <a:p>
            <a:pPr>
              <a:spcBef>
                <a:spcPct val="50000"/>
              </a:spcBef>
              <a:buClr>
                <a:schemeClr val="bg1"/>
              </a:buClr>
            </a:pPr>
            <a:r>
              <a:rPr lang="zh-CN" altLang="en-US" sz="2800" b="1" dirty="0">
                <a:solidFill>
                  <a:schemeClr val="tx2"/>
                </a:solidFill>
                <a:latin typeface="Arial" panose="020B0604020202020204" pitchFamily="34" charset="0"/>
              </a:rPr>
              <a:t>由此可见水的流速越小</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所需时间越少</a:t>
            </a:r>
            <a:r>
              <a:rPr lang="en-US" altLang="zh-CN" sz="2800" b="1">
                <a:solidFill>
                  <a:schemeClr val="tx2"/>
                </a:solidFill>
                <a:latin typeface="Arial" panose="020B0604020202020204" pitchFamily="34" charset="0"/>
              </a:rPr>
              <a:t>.</a:t>
            </a:r>
            <a:endParaRPr lang="en-US" altLang="zh-CN" sz="2800" b="1">
              <a:solidFill>
                <a:schemeClr val="tx2"/>
              </a:solidFill>
              <a:latin typeface="Arial" panose="020B0604020202020204" pitchFamily="34" charset="0"/>
            </a:endParaRPr>
          </a:p>
          <a:p>
            <a:pPr>
              <a:spcBef>
                <a:spcPct val="50000"/>
              </a:spcBef>
              <a:buClr>
                <a:schemeClr val="bg1"/>
              </a:buClr>
            </a:pPr>
            <a:r>
              <a:rPr lang="zh-CN" altLang="en-US" sz="2800" b="1" dirty="0">
                <a:solidFill>
                  <a:schemeClr val="tx2"/>
                </a:solidFill>
                <a:latin typeface="Arial" panose="020B0604020202020204" pitchFamily="34" charset="0"/>
              </a:rPr>
              <a:t>正确答案为</a:t>
            </a:r>
            <a:r>
              <a:rPr lang="en-US" altLang="zh-CN" sz="2800" b="1">
                <a:solidFill>
                  <a:schemeClr val="tx2"/>
                </a:solidFill>
                <a:latin typeface="Arial" panose="020B0604020202020204" pitchFamily="34" charset="0"/>
              </a:rPr>
              <a:t>C</a:t>
            </a:r>
            <a:endParaRPr lang="en-US" altLang="zh-CN" sz="2800" b="1">
              <a:solidFill>
                <a:schemeClr val="tx2"/>
              </a:solidFill>
              <a:latin typeface="Arial" panose="020B0604020202020204" pitchFamily="34" charset="0"/>
            </a:endParaRPr>
          </a:p>
        </p:txBody>
      </p:sp>
      <p:sp>
        <p:nvSpPr>
          <p:cNvPr id="100358" name="横卷形 100357"/>
          <p:cNvSpPr/>
          <p:nvPr/>
        </p:nvSpPr>
        <p:spPr>
          <a:xfrm>
            <a:off x="611188" y="5589588"/>
            <a:ext cx="8208962" cy="719137"/>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a:p>
            <a:endParaRPr lang="zh-CN" altLang="en-US"/>
          </a:p>
        </p:txBody>
      </p:sp>
      <p:sp>
        <p:nvSpPr>
          <p:cNvPr id="100359" name="文本框 100358"/>
          <p:cNvSpPr txBox="1"/>
          <p:nvPr/>
        </p:nvSpPr>
        <p:spPr>
          <a:xfrm>
            <a:off x="827088" y="5734050"/>
            <a:ext cx="7777162" cy="457200"/>
          </a:xfrm>
          <a:prstGeom prst="rect">
            <a:avLst/>
          </a:prstGeom>
          <a:noFill/>
          <a:ln w="9525">
            <a:noFill/>
          </a:ln>
        </p:spPr>
        <p:txBody>
          <a:bodyPr>
            <a:spAutoFit/>
          </a:bodyPr>
          <a:p>
            <a:pPr>
              <a:spcBef>
                <a:spcPct val="50000"/>
              </a:spcBef>
              <a:buClr>
                <a:schemeClr val="bg1"/>
              </a:buClr>
            </a:pPr>
            <a:r>
              <a:rPr lang="zh-CN" altLang="en-US" sz="2400" b="1" dirty="0">
                <a:solidFill>
                  <a:srgbClr val="CC3300"/>
                </a:solidFill>
                <a:latin typeface="Arial" panose="020B0604020202020204" pitchFamily="34" charset="0"/>
              </a:rPr>
              <a:t>人为地改变原题所给条件，产生出与原题相悖的结论</a:t>
            </a:r>
            <a:r>
              <a:rPr lang="zh-CN" altLang="en-US" b="1" dirty="0">
                <a:solidFill>
                  <a:srgbClr val="CC3300"/>
                </a:solidFill>
                <a:latin typeface="Arial" panose="020B0604020202020204" pitchFamily="34" charset="0"/>
              </a:rPr>
              <a:t>，</a:t>
            </a:r>
            <a:endParaRPr lang="zh-CN" altLang="en-US" b="1" dirty="0">
              <a:solidFill>
                <a:srgbClr val="CC3300"/>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标题 89089"/>
          <p:cNvSpPr>
            <a:spLocks noGrp="1"/>
          </p:cNvSpPr>
          <p:nvPr>
            <p:ph type="title"/>
          </p:nvPr>
        </p:nvSpPr>
        <p:spPr>
          <a:ln/>
        </p:spPr>
        <p:txBody>
          <a:bodyPr/>
          <a:p>
            <a:r>
              <a:rPr lang="zh-CN" altLang="en-US" b="1" dirty="0">
                <a:solidFill>
                  <a:srgbClr val="FF0000"/>
                </a:solidFill>
              </a:rPr>
              <a:t>我们重点讲十大法：</a:t>
            </a:r>
            <a:endParaRPr lang="zh-CN" altLang="en-US" b="1" dirty="0">
              <a:solidFill>
                <a:srgbClr val="FF0000"/>
              </a:solidFill>
            </a:endParaRPr>
          </a:p>
        </p:txBody>
      </p:sp>
      <p:sp>
        <p:nvSpPr>
          <p:cNvPr id="89092" name="文本占位符 89091"/>
          <p:cNvSpPr/>
          <p:nvPr>
            <p:ph type="body" idx="1"/>
          </p:nvPr>
        </p:nvSpPr>
        <p:spPr>
          <a:xfrm>
            <a:off x="468313" y="1341438"/>
            <a:ext cx="8229600" cy="4530725"/>
          </a:xfrm>
          <a:ln/>
        </p:spPr>
        <p:txBody>
          <a:bodyPr vert="horz" wrap="square" lIns="91440" tIns="45720" rIns="91440" bIns="45720" anchor="t"/>
          <a:p>
            <a:pPr defTabSz="0">
              <a:lnSpc>
                <a:spcPct val="90000"/>
              </a:lnSpc>
              <a:tabLst>
                <a:tab pos="704850" algn="l"/>
              </a:tabLst>
            </a:pPr>
            <a:r>
              <a:rPr lang="zh-CN" altLang="en-US" sz="2800" b="1" dirty="0">
                <a:solidFill>
                  <a:schemeClr val="accent2"/>
                </a:solidFill>
              </a:rPr>
              <a:t>图形</a:t>
            </a:r>
            <a:r>
              <a:rPr lang="en-US" altLang="zh-CN" sz="2800" b="1" dirty="0">
                <a:solidFill>
                  <a:schemeClr val="accent2"/>
                </a:solidFill>
              </a:rPr>
              <a:t>\</a:t>
            </a:r>
            <a:r>
              <a:rPr lang="zh-CN" altLang="en-US" sz="2800" b="1" dirty="0">
                <a:solidFill>
                  <a:schemeClr val="accent2"/>
                </a:solidFill>
              </a:rPr>
              <a:t>图象图解法</a:t>
            </a:r>
            <a:endParaRPr lang="zh-CN" altLang="en-US" sz="2800" dirty="0">
              <a:solidFill>
                <a:schemeClr val="accent2"/>
              </a:solidFill>
            </a:endParaRPr>
          </a:p>
          <a:p>
            <a:pPr defTabSz="0">
              <a:lnSpc>
                <a:spcPct val="90000"/>
              </a:lnSpc>
              <a:tabLst>
                <a:tab pos="704850" algn="l"/>
              </a:tabLst>
            </a:pPr>
            <a:r>
              <a:rPr lang="zh-CN" altLang="en-US" sz="2800" b="1" dirty="0">
                <a:solidFill>
                  <a:srgbClr val="3333FF"/>
                </a:solidFill>
              </a:rPr>
              <a:t>平均思想方法</a:t>
            </a:r>
            <a:endParaRPr lang="zh-CN" altLang="en-US" sz="2800" dirty="0">
              <a:solidFill>
                <a:srgbClr val="3333FF"/>
              </a:solidFill>
            </a:endParaRPr>
          </a:p>
          <a:p>
            <a:pPr defTabSz="0">
              <a:lnSpc>
                <a:spcPct val="90000"/>
              </a:lnSpc>
              <a:tabLst>
                <a:tab pos="704850" algn="l"/>
              </a:tabLst>
            </a:pPr>
            <a:r>
              <a:rPr lang="zh-CN" altLang="en-US" sz="2800" b="1" dirty="0">
                <a:solidFill>
                  <a:srgbClr val="FF0066"/>
                </a:solidFill>
              </a:rPr>
              <a:t>极限思维方法</a:t>
            </a:r>
            <a:endParaRPr lang="zh-CN" altLang="en-US" sz="2800" dirty="0">
              <a:solidFill>
                <a:srgbClr val="FF0066"/>
              </a:solidFill>
            </a:endParaRPr>
          </a:p>
          <a:p>
            <a:pPr defTabSz="0">
              <a:lnSpc>
                <a:spcPct val="90000"/>
              </a:lnSpc>
              <a:tabLst>
                <a:tab pos="704850" algn="l"/>
              </a:tabLst>
            </a:pPr>
            <a:r>
              <a:rPr lang="zh-CN" altLang="en-US" sz="2800" b="1" dirty="0">
                <a:solidFill>
                  <a:srgbClr val="FF9933"/>
                </a:solidFill>
              </a:rPr>
              <a:t>等效转换（化）法</a:t>
            </a:r>
            <a:endParaRPr lang="zh-CN" altLang="en-US" sz="2800" dirty="0">
              <a:solidFill>
                <a:srgbClr val="FF9933"/>
              </a:solidFill>
            </a:endParaRPr>
          </a:p>
          <a:p>
            <a:pPr defTabSz="0">
              <a:lnSpc>
                <a:spcPct val="90000"/>
              </a:lnSpc>
              <a:tabLst>
                <a:tab pos="704850" algn="l"/>
              </a:tabLst>
            </a:pPr>
            <a:r>
              <a:rPr lang="zh-CN" altLang="en-US" sz="2800" b="1" dirty="0"/>
              <a:t>临界问题分析法</a:t>
            </a:r>
            <a:endParaRPr lang="zh-CN" altLang="en-US" sz="2800" dirty="0"/>
          </a:p>
          <a:p>
            <a:pPr defTabSz="0">
              <a:lnSpc>
                <a:spcPct val="90000"/>
              </a:lnSpc>
              <a:tabLst>
                <a:tab pos="704850" algn="l"/>
              </a:tabLst>
            </a:pPr>
            <a:r>
              <a:rPr lang="zh-CN" altLang="en-US" sz="2800" b="1" dirty="0">
                <a:solidFill>
                  <a:srgbClr val="CC00FF"/>
                </a:solidFill>
              </a:rPr>
              <a:t>猜想与假设法</a:t>
            </a:r>
            <a:endParaRPr lang="zh-CN" altLang="en-US" sz="2800" dirty="0">
              <a:solidFill>
                <a:srgbClr val="CC00FF"/>
              </a:solidFill>
            </a:endParaRPr>
          </a:p>
          <a:p>
            <a:pPr defTabSz="0">
              <a:lnSpc>
                <a:spcPct val="90000"/>
              </a:lnSpc>
              <a:tabLst>
                <a:tab pos="704850" algn="l"/>
              </a:tabLst>
            </a:pPr>
            <a:r>
              <a:rPr lang="zh-CN" altLang="en-US" sz="2800" b="1" dirty="0">
                <a:solidFill>
                  <a:srgbClr val="CC0000"/>
                </a:solidFill>
              </a:rPr>
              <a:t>对称法</a:t>
            </a:r>
            <a:endParaRPr lang="zh-CN" altLang="en-US" sz="2800" dirty="0">
              <a:solidFill>
                <a:srgbClr val="CC0000"/>
              </a:solidFill>
            </a:endParaRPr>
          </a:p>
          <a:p>
            <a:pPr defTabSz="0">
              <a:lnSpc>
                <a:spcPct val="90000"/>
              </a:lnSpc>
              <a:tabLst>
                <a:tab pos="704850" algn="l"/>
              </a:tabLst>
            </a:pPr>
            <a:r>
              <a:rPr lang="zh-CN" altLang="en-US" sz="2800" b="1" dirty="0">
                <a:solidFill>
                  <a:srgbClr val="33CC33"/>
                </a:solidFill>
              </a:rPr>
              <a:t>整体和隔离法</a:t>
            </a:r>
            <a:endParaRPr lang="zh-CN" altLang="en-US" sz="2800" dirty="0">
              <a:solidFill>
                <a:srgbClr val="33CC33"/>
              </a:solidFill>
            </a:endParaRPr>
          </a:p>
          <a:p>
            <a:pPr defTabSz="0">
              <a:lnSpc>
                <a:spcPct val="90000"/>
              </a:lnSpc>
              <a:tabLst>
                <a:tab pos="704850" algn="l"/>
              </a:tabLst>
            </a:pPr>
            <a:r>
              <a:rPr lang="zh-CN" altLang="en-US" sz="2800" b="1" dirty="0">
                <a:solidFill>
                  <a:srgbClr val="CC3300"/>
                </a:solidFill>
              </a:rPr>
              <a:t>寻找守恒量法</a:t>
            </a:r>
            <a:endParaRPr lang="zh-CN" altLang="en-US" sz="2800" dirty="0">
              <a:solidFill>
                <a:srgbClr val="CC3300"/>
              </a:solidFill>
            </a:endParaRPr>
          </a:p>
          <a:p>
            <a:pPr defTabSz="0">
              <a:lnSpc>
                <a:spcPct val="90000"/>
              </a:lnSpc>
              <a:tabLst>
                <a:tab pos="704850" algn="l"/>
              </a:tabLst>
            </a:pPr>
            <a:r>
              <a:rPr lang="zh-CN" altLang="en-US" sz="2800" b="1" dirty="0">
                <a:solidFill>
                  <a:srgbClr val="0099FF"/>
                </a:solidFill>
              </a:rPr>
              <a:t>构建物理模型法</a:t>
            </a:r>
            <a:endParaRPr lang="zh-CN" altLang="en-US" sz="2800" b="1" dirty="0">
              <a:solidFill>
                <a:srgbClr val="00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89092">
                                            <p:txEl>
                                              <p:charRg st="0" end="9"/>
                                            </p:txEl>
                                          </p:spTgt>
                                        </p:tgtEl>
                                        <p:attrNameLst>
                                          <p:attrName>style.visibility</p:attrName>
                                        </p:attrNameLst>
                                      </p:cBhvr>
                                      <p:to>
                                        <p:strVal val="visible"/>
                                      </p:to>
                                    </p:set>
                                    <p:anim calcmode="lin" valueType="num">
                                      <p:cBhvr additive="base">
                                        <p:cTn id="7" dur="500" fill="hold"/>
                                        <p:tgtEl>
                                          <p:spTgt spid="89092">
                                            <p:txEl>
                                              <p:charRg st="0" end="9"/>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9092">
                                            <p:txEl>
                                              <p:charRg st="0"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89092">
                                            <p:txEl>
                                              <p:charRg st="9" end="16"/>
                                            </p:txEl>
                                          </p:spTgt>
                                        </p:tgtEl>
                                        <p:attrNameLst>
                                          <p:attrName>style.visibility</p:attrName>
                                        </p:attrNameLst>
                                      </p:cBhvr>
                                      <p:to>
                                        <p:strVal val="visible"/>
                                      </p:to>
                                    </p:set>
                                    <p:anim calcmode="lin" valueType="num">
                                      <p:cBhvr additive="base">
                                        <p:cTn id="13" dur="500" fill="hold"/>
                                        <p:tgtEl>
                                          <p:spTgt spid="89092">
                                            <p:txEl>
                                              <p:charRg st="9" end="16"/>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9092">
                                            <p:txEl>
                                              <p:charRg st="9" end="1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89092">
                                            <p:txEl>
                                              <p:charRg st="16" end="23"/>
                                            </p:txEl>
                                          </p:spTgt>
                                        </p:tgtEl>
                                        <p:attrNameLst>
                                          <p:attrName>style.visibility</p:attrName>
                                        </p:attrNameLst>
                                      </p:cBhvr>
                                      <p:to>
                                        <p:strVal val="visible"/>
                                      </p:to>
                                    </p:set>
                                    <p:anim calcmode="lin" valueType="num">
                                      <p:cBhvr additive="base">
                                        <p:cTn id="19" dur="500" fill="hold"/>
                                        <p:tgtEl>
                                          <p:spTgt spid="89092">
                                            <p:txEl>
                                              <p:charRg st="16" end="2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9092">
                                            <p:txEl>
                                              <p:charRg st="16" end="2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89092">
                                            <p:txEl>
                                              <p:charRg st="23" end="32"/>
                                            </p:txEl>
                                          </p:spTgt>
                                        </p:tgtEl>
                                        <p:attrNameLst>
                                          <p:attrName>style.visibility</p:attrName>
                                        </p:attrNameLst>
                                      </p:cBhvr>
                                      <p:to>
                                        <p:strVal val="visible"/>
                                      </p:to>
                                    </p:set>
                                    <p:anim calcmode="lin" valueType="num">
                                      <p:cBhvr additive="base">
                                        <p:cTn id="25" dur="500" fill="hold"/>
                                        <p:tgtEl>
                                          <p:spTgt spid="89092">
                                            <p:txEl>
                                              <p:charRg st="23" end="3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9092">
                                            <p:txEl>
                                              <p:charRg st="23" end="3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89092">
                                            <p:txEl>
                                              <p:charRg st="32" end="40"/>
                                            </p:txEl>
                                          </p:spTgt>
                                        </p:tgtEl>
                                        <p:attrNameLst>
                                          <p:attrName>style.visibility</p:attrName>
                                        </p:attrNameLst>
                                      </p:cBhvr>
                                      <p:to>
                                        <p:strVal val="visible"/>
                                      </p:to>
                                    </p:set>
                                    <p:anim calcmode="lin" valueType="num">
                                      <p:cBhvr additive="base">
                                        <p:cTn id="31" dur="500" fill="hold"/>
                                        <p:tgtEl>
                                          <p:spTgt spid="89092">
                                            <p:txEl>
                                              <p:charRg st="32" end="40"/>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9092">
                                            <p:txEl>
                                              <p:charRg st="32" end="4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89092">
                                            <p:txEl>
                                              <p:charRg st="40" end="47"/>
                                            </p:txEl>
                                          </p:spTgt>
                                        </p:tgtEl>
                                        <p:attrNameLst>
                                          <p:attrName>style.visibility</p:attrName>
                                        </p:attrNameLst>
                                      </p:cBhvr>
                                      <p:to>
                                        <p:strVal val="visible"/>
                                      </p:to>
                                    </p:set>
                                    <p:anim calcmode="lin" valueType="num">
                                      <p:cBhvr additive="base">
                                        <p:cTn id="37" dur="500" fill="hold"/>
                                        <p:tgtEl>
                                          <p:spTgt spid="89092">
                                            <p:txEl>
                                              <p:charRg st="40" end="4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9092">
                                            <p:txEl>
                                              <p:charRg st="40" end="4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89092">
                                            <p:txEl>
                                              <p:charRg st="47" end="51"/>
                                            </p:txEl>
                                          </p:spTgt>
                                        </p:tgtEl>
                                        <p:attrNameLst>
                                          <p:attrName>style.visibility</p:attrName>
                                        </p:attrNameLst>
                                      </p:cBhvr>
                                      <p:to>
                                        <p:strVal val="visible"/>
                                      </p:to>
                                    </p:set>
                                    <p:anim calcmode="lin" valueType="num">
                                      <p:cBhvr additive="base">
                                        <p:cTn id="43" dur="500" fill="hold"/>
                                        <p:tgtEl>
                                          <p:spTgt spid="89092">
                                            <p:txEl>
                                              <p:charRg st="47" end="51"/>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9092">
                                            <p:txEl>
                                              <p:charRg st="47" end="5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89092">
                                            <p:txEl>
                                              <p:charRg st="51" end="58"/>
                                            </p:txEl>
                                          </p:spTgt>
                                        </p:tgtEl>
                                        <p:attrNameLst>
                                          <p:attrName>style.visibility</p:attrName>
                                        </p:attrNameLst>
                                      </p:cBhvr>
                                      <p:to>
                                        <p:strVal val="visible"/>
                                      </p:to>
                                    </p:set>
                                    <p:anim calcmode="lin" valueType="num">
                                      <p:cBhvr additive="base">
                                        <p:cTn id="49" dur="500" fill="hold"/>
                                        <p:tgtEl>
                                          <p:spTgt spid="89092">
                                            <p:txEl>
                                              <p:charRg st="51" end="5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9092">
                                            <p:txEl>
                                              <p:charRg st="51" end="5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89092">
                                            <p:txEl>
                                              <p:charRg st="58" end="65"/>
                                            </p:txEl>
                                          </p:spTgt>
                                        </p:tgtEl>
                                        <p:attrNameLst>
                                          <p:attrName>style.visibility</p:attrName>
                                        </p:attrNameLst>
                                      </p:cBhvr>
                                      <p:to>
                                        <p:strVal val="visible"/>
                                      </p:to>
                                    </p:set>
                                    <p:anim calcmode="lin" valueType="num">
                                      <p:cBhvr additive="base">
                                        <p:cTn id="55" dur="500" fill="hold"/>
                                        <p:tgtEl>
                                          <p:spTgt spid="89092">
                                            <p:txEl>
                                              <p:charRg st="58" end="65"/>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89092">
                                            <p:txEl>
                                              <p:charRg st="58" end="6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89092">
                                            <p:txEl>
                                              <p:charRg st="65" end="73"/>
                                            </p:txEl>
                                          </p:spTgt>
                                        </p:tgtEl>
                                        <p:attrNameLst>
                                          <p:attrName>style.visibility</p:attrName>
                                        </p:attrNameLst>
                                      </p:cBhvr>
                                      <p:to>
                                        <p:strVal val="visible"/>
                                      </p:to>
                                    </p:set>
                                    <p:anim calcmode="lin" valueType="num">
                                      <p:cBhvr additive="base">
                                        <p:cTn id="61" dur="500" fill="hold"/>
                                        <p:tgtEl>
                                          <p:spTgt spid="89092">
                                            <p:txEl>
                                              <p:charRg st="65" end="73"/>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89092">
                                            <p:txEl>
                                              <p:charRg st="65" end="7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91" name="横卷形 101390"/>
          <p:cNvSpPr/>
          <p:nvPr/>
        </p:nvSpPr>
        <p:spPr>
          <a:xfrm>
            <a:off x="611188" y="5589588"/>
            <a:ext cx="8208962" cy="719137"/>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a:p>
            <a:endParaRPr lang="zh-CN" altLang="en-US"/>
          </a:p>
        </p:txBody>
      </p:sp>
      <p:sp>
        <p:nvSpPr>
          <p:cNvPr id="101380" name="文本框 101379"/>
          <p:cNvSpPr txBox="1"/>
          <p:nvPr/>
        </p:nvSpPr>
        <p:spPr>
          <a:xfrm>
            <a:off x="611188" y="620713"/>
            <a:ext cx="8208962" cy="2227262"/>
          </a:xfrm>
          <a:prstGeom prst="rect">
            <a:avLst/>
          </a:prstGeom>
          <a:noFill/>
          <a:ln w="9525">
            <a:noFill/>
          </a:ln>
        </p:spPr>
        <p:txBody>
          <a:bodyPr>
            <a:spAutoFit/>
          </a:bodyPr>
          <a:p>
            <a:pPr>
              <a:buClr>
                <a:schemeClr val="bg1"/>
              </a:buClr>
            </a:pPr>
            <a:r>
              <a:rPr lang="zh-CN" altLang="en-US" sz="2800" dirty="0">
                <a:latin typeface="Arial" panose="020B0604020202020204" pitchFamily="34" charset="0"/>
              </a:rPr>
              <a:t>例</a:t>
            </a:r>
            <a:r>
              <a:rPr lang="en-US" altLang="zh-CN" sz="2800">
                <a:latin typeface="Arial" panose="020B0604020202020204" pitchFamily="34" charset="0"/>
              </a:rPr>
              <a:t>2</a:t>
            </a:r>
            <a:r>
              <a:rPr lang="en-US" altLang="zh-CN">
                <a:latin typeface="Arial" panose="020B0604020202020204" pitchFamily="34" charset="0"/>
              </a:rPr>
              <a:t>    </a:t>
            </a:r>
            <a:r>
              <a:rPr lang="zh-CN" altLang="en-US" sz="2800" b="1" dirty="0">
                <a:solidFill>
                  <a:srgbClr val="FF0000"/>
                </a:solidFill>
                <a:latin typeface="Arial" panose="020B0604020202020204" pitchFamily="34" charset="0"/>
              </a:rPr>
              <a:t>一个小球竖直上抛，初速度与返回抛出点的速度大小之比为</a:t>
            </a:r>
            <a:r>
              <a:rPr lang="en-US" altLang="zh-CN" sz="2800" b="1" dirty="0">
                <a:solidFill>
                  <a:srgbClr val="FF0000"/>
                </a:solidFill>
                <a:latin typeface="Arial" panose="020B0604020202020204" pitchFamily="34" charset="0"/>
              </a:rPr>
              <a:t>K</a:t>
            </a:r>
            <a:r>
              <a:rPr lang="zh-CN" altLang="en-US" sz="2800" b="1" dirty="0">
                <a:solidFill>
                  <a:srgbClr val="FF0000"/>
                </a:solidFill>
                <a:latin typeface="Arial" panose="020B0604020202020204" pitchFamily="34" charset="0"/>
              </a:rPr>
              <a:t>，设小球运动中受到的空气阻力大小不变，则空气阻力</a:t>
            </a:r>
            <a:r>
              <a:rPr lang="en-US" altLang="zh-CN" sz="2800" b="1" dirty="0">
                <a:solidFill>
                  <a:srgbClr val="FF0000"/>
                </a:solidFill>
                <a:latin typeface="Arial" panose="020B0604020202020204" pitchFamily="34" charset="0"/>
              </a:rPr>
              <a:t>f</a:t>
            </a:r>
            <a:r>
              <a:rPr lang="zh-CN" altLang="en-US" sz="2800" b="1" dirty="0">
                <a:solidFill>
                  <a:srgbClr val="FF0000"/>
                </a:solidFill>
                <a:latin typeface="Arial" panose="020B0604020202020204" pitchFamily="34" charset="0"/>
              </a:rPr>
              <a:t>与小球的重力</a:t>
            </a:r>
            <a:r>
              <a:rPr lang="en-US" altLang="zh-CN" sz="2800" b="1" dirty="0">
                <a:solidFill>
                  <a:srgbClr val="FF0000"/>
                </a:solidFill>
                <a:latin typeface="Arial" panose="020B0604020202020204" pitchFamily="34" charset="0"/>
              </a:rPr>
              <a:t>G</a:t>
            </a:r>
            <a:r>
              <a:rPr lang="zh-CN" altLang="en-US" sz="2800" b="1" dirty="0">
                <a:solidFill>
                  <a:srgbClr val="FF0000"/>
                </a:solidFill>
                <a:latin typeface="Arial" panose="020B0604020202020204" pitchFamily="34" charset="0"/>
              </a:rPr>
              <a:t>之比为</a:t>
            </a:r>
            <a:endParaRPr lang="zh-CN" altLang="en-US" sz="2800" b="1" dirty="0">
              <a:solidFill>
                <a:srgbClr val="FF0000"/>
              </a:solidFill>
              <a:latin typeface="Arial" panose="020B0604020202020204" pitchFamily="34" charset="0"/>
            </a:endParaRPr>
          </a:p>
          <a:p>
            <a:pPr>
              <a:buClr>
                <a:schemeClr val="bg1"/>
              </a:buClr>
            </a:pPr>
            <a:r>
              <a:rPr lang="zh-CN" altLang="en-US" sz="2800" b="1">
                <a:latin typeface="Arial" panose="020B0604020202020204" pitchFamily="34" charset="0"/>
              </a:rPr>
              <a:t>  </a:t>
            </a:r>
            <a:endParaRPr lang="zh-CN" altLang="en-US" sz="2800" b="1">
              <a:latin typeface="Arial" panose="020B0604020202020204" pitchFamily="34" charset="0"/>
            </a:endParaRPr>
          </a:p>
          <a:p>
            <a:pPr>
              <a:buClr>
                <a:schemeClr val="bg1"/>
              </a:buClr>
            </a:pPr>
            <a:r>
              <a:rPr lang="en-US" altLang="zh-CN" sz="2800" b="1">
                <a:latin typeface="Arial" panose="020B0604020202020204" pitchFamily="34" charset="0"/>
              </a:rPr>
              <a:t>A                 B                  C                 D </a:t>
            </a:r>
            <a:endParaRPr lang="en-US" altLang="zh-CN" sz="2800" b="1">
              <a:latin typeface="Arial" panose="020B0604020202020204" pitchFamily="34" charset="0"/>
            </a:endParaRPr>
          </a:p>
        </p:txBody>
      </p:sp>
      <p:sp>
        <p:nvSpPr>
          <p:cNvPr id="101382" name="矩形 101381"/>
          <p:cNvSpPr/>
          <p:nvPr/>
        </p:nvSpPr>
        <p:spPr>
          <a:xfrm>
            <a:off x="0" y="0"/>
            <a:ext cx="9144000" cy="0"/>
          </a:xfrm>
          <a:prstGeom prst="rect">
            <a:avLst/>
          </a:prstGeom>
          <a:noFill/>
          <a:ln w="9525">
            <a:noFill/>
          </a:ln>
        </p:spPr>
        <p:txBody>
          <a:bodyPr/>
          <a:p>
            <a:endParaRPr lang="zh-CN" altLang="en-US"/>
          </a:p>
        </p:txBody>
      </p:sp>
      <p:graphicFrame>
        <p:nvGraphicFramePr>
          <p:cNvPr id="101381" name="对象 101380"/>
          <p:cNvGraphicFramePr/>
          <p:nvPr/>
        </p:nvGraphicFramePr>
        <p:xfrm>
          <a:off x="1258888" y="2133600"/>
          <a:ext cx="863600" cy="819150"/>
        </p:xfrm>
        <a:graphic>
          <a:graphicData uri="http://schemas.openxmlformats.org/presentationml/2006/ole">
            <mc:AlternateContent xmlns:mc="http://schemas.openxmlformats.org/markup-compatibility/2006">
              <mc:Choice xmlns:v="urn:schemas-microsoft-com:vml" Requires="v">
                <p:oleObj spid="_x0000_s3108" name="" r:id="rId1" imgW="368300" imgH="355600" progId="Equation.3">
                  <p:embed/>
                </p:oleObj>
              </mc:Choice>
              <mc:Fallback>
                <p:oleObj name="" r:id="rId1" imgW="368300" imgH="355600" progId="Equation.3">
                  <p:embed/>
                  <p:pic>
                    <p:nvPicPr>
                      <p:cNvPr id="0" name="图片 3107"/>
                      <p:cNvPicPr/>
                      <p:nvPr/>
                    </p:nvPicPr>
                    <p:blipFill>
                      <a:blip r:embed="rId2"/>
                      <a:stretch>
                        <a:fillRect/>
                      </a:stretch>
                    </p:blipFill>
                    <p:spPr>
                      <a:xfrm>
                        <a:off x="1258888" y="2133600"/>
                        <a:ext cx="863600" cy="819150"/>
                      </a:xfrm>
                      <a:prstGeom prst="rect">
                        <a:avLst/>
                      </a:prstGeom>
                      <a:noFill/>
                      <a:ln w="38100">
                        <a:noFill/>
                        <a:miter/>
                      </a:ln>
                    </p:spPr>
                  </p:pic>
                </p:oleObj>
              </mc:Fallback>
            </mc:AlternateContent>
          </a:graphicData>
        </a:graphic>
      </p:graphicFrame>
      <p:sp>
        <p:nvSpPr>
          <p:cNvPr id="101384" name="矩形 101383"/>
          <p:cNvSpPr/>
          <p:nvPr/>
        </p:nvSpPr>
        <p:spPr>
          <a:xfrm>
            <a:off x="0" y="0"/>
            <a:ext cx="9144000" cy="0"/>
          </a:xfrm>
          <a:prstGeom prst="rect">
            <a:avLst/>
          </a:prstGeom>
          <a:noFill/>
          <a:ln w="9525">
            <a:noFill/>
          </a:ln>
        </p:spPr>
        <p:txBody>
          <a:bodyPr/>
          <a:p>
            <a:endParaRPr lang="zh-CN" altLang="en-US"/>
          </a:p>
        </p:txBody>
      </p:sp>
      <p:graphicFrame>
        <p:nvGraphicFramePr>
          <p:cNvPr id="101383" name="对象 101382"/>
          <p:cNvGraphicFramePr/>
          <p:nvPr/>
        </p:nvGraphicFramePr>
        <p:xfrm>
          <a:off x="3132138" y="2276475"/>
          <a:ext cx="792162" cy="715963"/>
        </p:xfrm>
        <a:graphic>
          <a:graphicData uri="http://schemas.openxmlformats.org/presentationml/2006/ole">
            <mc:AlternateContent xmlns:mc="http://schemas.openxmlformats.org/markup-compatibility/2006">
              <mc:Choice xmlns:v="urn:schemas-microsoft-com:vml" Requires="v">
                <p:oleObj spid="_x0000_s3109" name="" r:id="rId3" imgW="393065" imgH="355600" progId="Equation.3">
                  <p:embed/>
                </p:oleObj>
              </mc:Choice>
              <mc:Fallback>
                <p:oleObj name="" r:id="rId3" imgW="393065" imgH="355600" progId="Equation.3">
                  <p:embed/>
                  <p:pic>
                    <p:nvPicPr>
                      <p:cNvPr id="0" name="图片 3108"/>
                      <p:cNvPicPr/>
                      <p:nvPr/>
                    </p:nvPicPr>
                    <p:blipFill>
                      <a:blip r:embed="rId4"/>
                      <a:stretch>
                        <a:fillRect/>
                      </a:stretch>
                    </p:blipFill>
                    <p:spPr>
                      <a:xfrm>
                        <a:off x="3132138" y="2276475"/>
                        <a:ext cx="792162" cy="715963"/>
                      </a:xfrm>
                      <a:prstGeom prst="rect">
                        <a:avLst/>
                      </a:prstGeom>
                      <a:noFill/>
                      <a:ln w="38100">
                        <a:noFill/>
                        <a:miter/>
                      </a:ln>
                    </p:spPr>
                  </p:pic>
                </p:oleObj>
              </mc:Fallback>
            </mc:AlternateContent>
          </a:graphicData>
        </a:graphic>
      </p:graphicFrame>
      <p:sp>
        <p:nvSpPr>
          <p:cNvPr id="101386" name="矩形 101385"/>
          <p:cNvSpPr/>
          <p:nvPr/>
        </p:nvSpPr>
        <p:spPr>
          <a:xfrm>
            <a:off x="0" y="3233738"/>
            <a:ext cx="9144000" cy="0"/>
          </a:xfrm>
          <a:prstGeom prst="rect">
            <a:avLst/>
          </a:prstGeom>
          <a:noFill/>
          <a:ln w="9525">
            <a:noFill/>
          </a:ln>
        </p:spPr>
        <p:txBody>
          <a:bodyPr/>
          <a:p>
            <a:endParaRPr lang="zh-CN" altLang="en-US"/>
          </a:p>
        </p:txBody>
      </p:sp>
      <p:graphicFrame>
        <p:nvGraphicFramePr>
          <p:cNvPr id="101385" name="对象 101384"/>
          <p:cNvGraphicFramePr/>
          <p:nvPr/>
        </p:nvGraphicFramePr>
        <p:xfrm>
          <a:off x="5148263" y="2205038"/>
          <a:ext cx="1223962" cy="771525"/>
        </p:xfrm>
        <a:graphic>
          <a:graphicData uri="http://schemas.openxmlformats.org/presentationml/2006/ole">
            <mc:AlternateContent xmlns:mc="http://schemas.openxmlformats.org/markup-compatibility/2006">
              <mc:Choice xmlns:v="urn:schemas-microsoft-com:vml" Requires="v">
                <p:oleObj spid="_x0000_s3110" name="" r:id="rId5" imgW="622300" imgH="393700" progId="Equation.3">
                  <p:embed/>
                </p:oleObj>
              </mc:Choice>
              <mc:Fallback>
                <p:oleObj name="" r:id="rId5" imgW="622300" imgH="393700" progId="Equation.3">
                  <p:embed/>
                  <p:pic>
                    <p:nvPicPr>
                      <p:cNvPr id="0" name="图片 3109"/>
                      <p:cNvPicPr/>
                      <p:nvPr/>
                    </p:nvPicPr>
                    <p:blipFill>
                      <a:blip r:embed="rId6"/>
                      <a:stretch>
                        <a:fillRect/>
                      </a:stretch>
                    </p:blipFill>
                    <p:spPr>
                      <a:xfrm>
                        <a:off x="5148263" y="2205038"/>
                        <a:ext cx="1223962" cy="771525"/>
                      </a:xfrm>
                      <a:prstGeom prst="rect">
                        <a:avLst/>
                      </a:prstGeom>
                      <a:noFill/>
                      <a:ln w="38100">
                        <a:noFill/>
                        <a:miter/>
                      </a:ln>
                    </p:spPr>
                  </p:pic>
                </p:oleObj>
              </mc:Fallback>
            </mc:AlternateContent>
          </a:graphicData>
        </a:graphic>
      </p:graphicFrame>
      <p:sp>
        <p:nvSpPr>
          <p:cNvPr id="101388" name="矩形 101387"/>
          <p:cNvSpPr/>
          <p:nvPr/>
        </p:nvSpPr>
        <p:spPr>
          <a:xfrm>
            <a:off x="0" y="3252788"/>
            <a:ext cx="9144000" cy="0"/>
          </a:xfrm>
          <a:prstGeom prst="rect">
            <a:avLst/>
          </a:prstGeom>
          <a:noFill/>
          <a:ln w="9525">
            <a:noFill/>
          </a:ln>
        </p:spPr>
        <p:txBody>
          <a:bodyPr/>
          <a:p>
            <a:endParaRPr lang="zh-CN" altLang="en-US"/>
          </a:p>
        </p:txBody>
      </p:sp>
      <p:graphicFrame>
        <p:nvGraphicFramePr>
          <p:cNvPr id="101387" name="对象 101386"/>
          <p:cNvGraphicFramePr/>
          <p:nvPr/>
        </p:nvGraphicFramePr>
        <p:xfrm>
          <a:off x="6985000" y="2205038"/>
          <a:ext cx="1042988" cy="676275"/>
        </p:xfrm>
        <a:graphic>
          <a:graphicData uri="http://schemas.openxmlformats.org/presentationml/2006/ole">
            <mc:AlternateContent xmlns:mc="http://schemas.openxmlformats.org/markup-compatibility/2006">
              <mc:Choice xmlns:v="urn:schemas-microsoft-com:vml" Requires="v">
                <p:oleObj spid="_x0000_s3111" name="" r:id="rId7" imgW="545465" imgH="355600" progId="Equation.3">
                  <p:embed/>
                </p:oleObj>
              </mc:Choice>
              <mc:Fallback>
                <p:oleObj name="" r:id="rId7" imgW="545465" imgH="355600" progId="Equation.3">
                  <p:embed/>
                  <p:pic>
                    <p:nvPicPr>
                      <p:cNvPr id="0" name="图片 3110"/>
                      <p:cNvPicPr/>
                      <p:nvPr/>
                    </p:nvPicPr>
                    <p:blipFill>
                      <a:blip r:embed="rId8"/>
                      <a:stretch>
                        <a:fillRect/>
                      </a:stretch>
                    </p:blipFill>
                    <p:spPr>
                      <a:xfrm>
                        <a:off x="6985000" y="2205038"/>
                        <a:ext cx="1042988" cy="676275"/>
                      </a:xfrm>
                      <a:prstGeom prst="rect">
                        <a:avLst/>
                      </a:prstGeom>
                      <a:noFill/>
                      <a:ln w="38100">
                        <a:noFill/>
                        <a:miter/>
                      </a:ln>
                    </p:spPr>
                  </p:pic>
                </p:oleObj>
              </mc:Fallback>
            </mc:AlternateContent>
          </a:graphicData>
        </a:graphic>
      </p:graphicFrame>
      <p:sp>
        <p:nvSpPr>
          <p:cNvPr id="101389" name="文本框 101388"/>
          <p:cNvSpPr txBox="1"/>
          <p:nvPr/>
        </p:nvSpPr>
        <p:spPr>
          <a:xfrm>
            <a:off x="827088" y="3500438"/>
            <a:ext cx="7632700" cy="1587500"/>
          </a:xfrm>
          <a:prstGeom prst="rect">
            <a:avLst/>
          </a:prstGeom>
          <a:noFill/>
          <a:ln w="9525">
            <a:noFill/>
          </a:ln>
        </p:spPr>
        <p:txBody>
          <a:bodyPr>
            <a:spAutoFit/>
          </a:bodyPr>
          <a:p>
            <a:pPr>
              <a:spcBef>
                <a:spcPct val="50000"/>
              </a:spcBef>
              <a:buClr>
                <a:schemeClr val="bg1"/>
              </a:buClr>
            </a:pPr>
            <a:r>
              <a:rPr lang="zh-CN" altLang="en-US" sz="2800" b="1" dirty="0">
                <a:solidFill>
                  <a:schemeClr val="tx2"/>
                </a:solidFill>
                <a:latin typeface="Arial" panose="020B0604020202020204" pitchFamily="34" charset="0"/>
              </a:rPr>
              <a:t>解析</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假设</a:t>
            </a:r>
            <a:r>
              <a:rPr lang="en-US" altLang="zh-CN" sz="2800" b="1" dirty="0">
                <a:solidFill>
                  <a:schemeClr val="tx2"/>
                </a:solidFill>
                <a:latin typeface="Arial" panose="020B0604020202020204" pitchFamily="34" charset="0"/>
              </a:rPr>
              <a:t>K=1,</a:t>
            </a:r>
            <a:r>
              <a:rPr lang="zh-CN" altLang="en-US" sz="2800" b="1" dirty="0">
                <a:solidFill>
                  <a:schemeClr val="tx2"/>
                </a:solidFill>
                <a:latin typeface="Arial" panose="020B0604020202020204" pitchFamily="34" charset="0"/>
              </a:rPr>
              <a:t>则初速度与返回时的速度相等</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此种情况</a:t>
            </a:r>
            <a:r>
              <a:rPr lang="en-US" altLang="zh-CN" sz="2800" b="1" dirty="0">
                <a:solidFill>
                  <a:schemeClr val="tx2"/>
                </a:solidFill>
                <a:latin typeface="Arial" panose="020B0604020202020204" pitchFamily="34" charset="0"/>
              </a:rPr>
              <a:t>f</a:t>
            </a:r>
            <a:r>
              <a:rPr lang="zh-CN" altLang="en-US" sz="2800" b="1" dirty="0">
                <a:solidFill>
                  <a:schemeClr val="tx2"/>
                </a:solidFill>
                <a:latin typeface="Arial" panose="020B0604020202020204" pitchFamily="34" charset="0"/>
              </a:rPr>
              <a:t>应为零</a:t>
            </a:r>
            <a:endParaRPr lang="zh-CN" altLang="en-US" sz="2800" b="1" dirty="0">
              <a:solidFill>
                <a:schemeClr val="tx2"/>
              </a:solidFill>
              <a:latin typeface="Arial" panose="020B0604020202020204" pitchFamily="34" charset="0"/>
            </a:endParaRPr>
          </a:p>
          <a:p>
            <a:pPr>
              <a:spcBef>
                <a:spcPct val="50000"/>
              </a:spcBef>
              <a:buClr>
                <a:schemeClr val="bg1"/>
              </a:buClr>
            </a:pPr>
            <a:r>
              <a:rPr lang="zh-CN" altLang="en-US" sz="2800" b="1" dirty="0">
                <a:solidFill>
                  <a:schemeClr val="tx2"/>
                </a:solidFill>
                <a:latin typeface="Arial" panose="020B0604020202020204" pitchFamily="34" charset="0"/>
              </a:rPr>
              <a:t>将</a:t>
            </a:r>
            <a:r>
              <a:rPr lang="en-US" altLang="zh-CN" sz="2800" b="1" dirty="0">
                <a:solidFill>
                  <a:schemeClr val="tx2"/>
                </a:solidFill>
                <a:latin typeface="Arial" panose="020B0604020202020204" pitchFamily="34" charset="0"/>
              </a:rPr>
              <a:t>K=1</a:t>
            </a:r>
            <a:r>
              <a:rPr lang="zh-CN" altLang="en-US" sz="2800" b="1" dirty="0">
                <a:solidFill>
                  <a:schemeClr val="tx2"/>
                </a:solidFill>
                <a:latin typeface="Arial" panose="020B0604020202020204" pitchFamily="34" charset="0"/>
              </a:rPr>
              <a:t>代入式中</a:t>
            </a:r>
            <a:r>
              <a:rPr lang="en-US" altLang="zh-CN" sz="2800" b="1" dirty="0">
                <a:solidFill>
                  <a:schemeClr val="tx2"/>
                </a:solidFill>
                <a:latin typeface="Arial" panose="020B0604020202020204" pitchFamily="34" charset="0"/>
              </a:rPr>
              <a:t>,</a:t>
            </a:r>
            <a:r>
              <a:rPr lang="zh-CN" altLang="en-US" sz="2800" b="1" dirty="0">
                <a:solidFill>
                  <a:schemeClr val="tx2"/>
                </a:solidFill>
                <a:latin typeface="Arial" panose="020B0604020202020204" pitchFamily="34" charset="0"/>
              </a:rPr>
              <a:t>显然选项</a:t>
            </a:r>
            <a:r>
              <a:rPr lang="en-US" altLang="zh-CN" sz="2800" b="1" dirty="0">
                <a:solidFill>
                  <a:schemeClr val="tx2"/>
                </a:solidFill>
                <a:latin typeface="Arial" panose="020B0604020202020204" pitchFamily="34" charset="0"/>
              </a:rPr>
              <a:t>C</a:t>
            </a:r>
            <a:r>
              <a:rPr lang="zh-CN" altLang="en-US" sz="2800" b="1" dirty="0">
                <a:solidFill>
                  <a:schemeClr val="tx2"/>
                </a:solidFill>
                <a:latin typeface="Arial" panose="020B0604020202020204" pitchFamily="34" charset="0"/>
              </a:rPr>
              <a:t>正确</a:t>
            </a:r>
            <a:endParaRPr lang="zh-CN" altLang="en-US" sz="2800" b="1" dirty="0">
              <a:solidFill>
                <a:schemeClr val="tx2"/>
              </a:solidFill>
              <a:latin typeface="Arial" panose="020B0604020202020204" pitchFamily="34" charset="0"/>
            </a:endParaRPr>
          </a:p>
        </p:txBody>
      </p:sp>
      <p:sp>
        <p:nvSpPr>
          <p:cNvPr id="101390" name="文本框 101389"/>
          <p:cNvSpPr txBox="1"/>
          <p:nvPr/>
        </p:nvSpPr>
        <p:spPr>
          <a:xfrm>
            <a:off x="827088" y="5734050"/>
            <a:ext cx="7777162" cy="457200"/>
          </a:xfrm>
          <a:prstGeom prst="rect">
            <a:avLst/>
          </a:prstGeom>
          <a:noFill/>
          <a:ln w="9525">
            <a:noFill/>
          </a:ln>
        </p:spPr>
        <p:txBody>
          <a:bodyPr>
            <a:spAutoFit/>
          </a:bodyPr>
          <a:p>
            <a:pPr>
              <a:spcBef>
                <a:spcPct val="50000"/>
              </a:spcBef>
              <a:buClr>
                <a:schemeClr val="bg1"/>
              </a:buClr>
            </a:pPr>
            <a:r>
              <a:rPr lang="zh-CN" altLang="en-US" sz="2400" b="1" dirty="0">
                <a:solidFill>
                  <a:srgbClr val="CC3300"/>
                </a:solidFill>
                <a:latin typeface="Arial" panose="020B0604020202020204" pitchFamily="34" charset="0"/>
              </a:rPr>
              <a:t>人为地改变原题所给条件，产生出与原题相悖的结论</a:t>
            </a:r>
            <a:r>
              <a:rPr lang="zh-CN" altLang="en-US" b="1" dirty="0">
                <a:solidFill>
                  <a:srgbClr val="CC3300"/>
                </a:solidFill>
                <a:latin typeface="Arial" panose="020B0604020202020204" pitchFamily="34" charset="0"/>
              </a:rPr>
              <a:t>，</a:t>
            </a:r>
            <a:endParaRPr lang="zh-CN" altLang="en-US" b="1" dirty="0">
              <a:solidFill>
                <a:srgbClr val="CC3300"/>
              </a:solidFill>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5" name="横卷形 102414"/>
          <p:cNvSpPr/>
          <p:nvPr/>
        </p:nvSpPr>
        <p:spPr>
          <a:xfrm>
            <a:off x="611188" y="5589588"/>
            <a:ext cx="8208962" cy="719137"/>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a:p>
            <a:endParaRPr lang="zh-CN" altLang="en-US"/>
          </a:p>
        </p:txBody>
      </p:sp>
      <p:sp>
        <p:nvSpPr>
          <p:cNvPr id="102404" name="文本框 102403"/>
          <p:cNvSpPr txBox="1"/>
          <p:nvPr/>
        </p:nvSpPr>
        <p:spPr>
          <a:xfrm>
            <a:off x="611188" y="692150"/>
            <a:ext cx="8064500" cy="3081338"/>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3   </a:t>
            </a:r>
            <a:r>
              <a:rPr lang="zh-CN" altLang="en-US" sz="2800" b="1" dirty="0">
                <a:solidFill>
                  <a:srgbClr val="CC0000"/>
                </a:solidFill>
                <a:latin typeface="Arial" panose="020B0604020202020204" pitchFamily="34" charset="0"/>
              </a:rPr>
              <a:t>总质量为</a:t>
            </a:r>
            <a:r>
              <a:rPr lang="en-US" altLang="zh-CN" sz="2800" b="1" dirty="0">
                <a:solidFill>
                  <a:srgbClr val="CC0000"/>
                </a:solidFill>
                <a:latin typeface="Arial" panose="020B0604020202020204" pitchFamily="34" charset="0"/>
              </a:rPr>
              <a:t>M</a:t>
            </a:r>
            <a:r>
              <a:rPr lang="zh-CN" altLang="en-US" sz="2800" b="1" dirty="0">
                <a:solidFill>
                  <a:srgbClr val="CC0000"/>
                </a:solidFill>
                <a:latin typeface="Arial" panose="020B0604020202020204" pitchFamily="34" charset="0"/>
              </a:rPr>
              <a:t>的火箭以速度</a:t>
            </a:r>
            <a:r>
              <a:rPr lang="en-US" altLang="zh-CN" sz="2800" b="1">
                <a:solidFill>
                  <a:srgbClr val="CC0000"/>
                </a:solidFill>
                <a:latin typeface="Arial" panose="020B0604020202020204" pitchFamily="34" charset="0"/>
              </a:rPr>
              <a:t>V</a:t>
            </a:r>
            <a:r>
              <a:rPr lang="en-US" altLang="zh-CN" sz="2800" b="1" baseline="-25000">
                <a:solidFill>
                  <a:srgbClr val="CC0000"/>
                </a:solidFill>
                <a:latin typeface="Arial" panose="020B0604020202020204" pitchFamily="34" charset="0"/>
              </a:rPr>
              <a:t>0</a:t>
            </a:r>
            <a:r>
              <a:rPr lang="zh-CN" altLang="en-US" sz="2800" b="1" dirty="0">
                <a:solidFill>
                  <a:srgbClr val="CC0000"/>
                </a:solidFill>
                <a:latin typeface="Arial" panose="020B0604020202020204" pitchFamily="34" charset="0"/>
              </a:rPr>
              <a:t>沿水平方向飞行，当质量为</a:t>
            </a:r>
            <a:r>
              <a:rPr lang="en-US" altLang="zh-CN" sz="2800" b="1" dirty="0">
                <a:solidFill>
                  <a:srgbClr val="CC0000"/>
                </a:solidFill>
                <a:latin typeface="Arial" panose="020B0604020202020204" pitchFamily="34" charset="0"/>
              </a:rPr>
              <a:t>m</a:t>
            </a:r>
            <a:r>
              <a:rPr lang="zh-CN" altLang="en-US" sz="2800" b="1" dirty="0">
                <a:solidFill>
                  <a:srgbClr val="CC0000"/>
                </a:solidFill>
                <a:latin typeface="Arial" panose="020B0604020202020204" pitchFamily="34" charset="0"/>
              </a:rPr>
              <a:t>的燃气，以相对于火箭为</a:t>
            </a:r>
            <a:r>
              <a:rPr lang="en-US" altLang="zh-CN" sz="2800" b="1" dirty="0">
                <a:solidFill>
                  <a:srgbClr val="CC0000"/>
                </a:solidFill>
                <a:latin typeface="Arial" panose="020B0604020202020204" pitchFamily="34" charset="0"/>
              </a:rPr>
              <a:t>u</a:t>
            </a:r>
            <a:r>
              <a:rPr lang="zh-CN" altLang="en-US" sz="2800" b="1" dirty="0">
                <a:solidFill>
                  <a:srgbClr val="CC0000"/>
                </a:solidFill>
                <a:latin typeface="Arial" panose="020B0604020202020204" pitchFamily="34" charset="0"/>
              </a:rPr>
              <a:t>的速度向后喷出后，火箭的速度为</a:t>
            </a:r>
            <a:endParaRPr lang="zh-CN" altLang="en-US" sz="2800" b="1" dirty="0">
              <a:solidFill>
                <a:srgbClr val="CC0000"/>
              </a:solidFill>
              <a:latin typeface="Arial" panose="020B0604020202020204" pitchFamily="34" charset="0"/>
            </a:endParaRPr>
          </a:p>
          <a:p>
            <a:pPr>
              <a:buClr>
                <a:schemeClr val="bg1"/>
              </a:buClr>
            </a:pPr>
            <a:r>
              <a:rPr lang="zh-CN" altLang="en-US" sz="2800" b="1">
                <a:solidFill>
                  <a:schemeClr val="accent2"/>
                </a:solidFill>
                <a:latin typeface="Arial" panose="020B0604020202020204" pitchFamily="34" charset="0"/>
              </a:rPr>
              <a:t> </a:t>
            </a:r>
            <a:endParaRPr lang="zh-CN" altLang="en-US" sz="2800" b="1">
              <a:solidFill>
                <a:schemeClr val="accent2"/>
              </a:solidFill>
              <a:latin typeface="Arial" panose="020B0604020202020204" pitchFamily="34" charset="0"/>
            </a:endParaRPr>
          </a:p>
          <a:p>
            <a:pPr>
              <a:buClr>
                <a:schemeClr val="bg1"/>
              </a:buClr>
            </a:pPr>
            <a:r>
              <a:rPr lang="en-US" altLang="zh-CN" sz="2800" b="1">
                <a:latin typeface="Arial" panose="020B0604020202020204" pitchFamily="34" charset="0"/>
              </a:rPr>
              <a:t>A                         B                     </a:t>
            </a:r>
            <a:endParaRPr lang="en-US" altLang="zh-CN" sz="2800" b="1">
              <a:latin typeface="Arial" panose="020B0604020202020204" pitchFamily="34" charset="0"/>
            </a:endParaRPr>
          </a:p>
          <a:p>
            <a:pPr>
              <a:buClr>
                <a:schemeClr val="bg1"/>
              </a:buClr>
            </a:pPr>
            <a:endParaRPr lang="en-US" altLang="zh-CN" sz="2800" b="1">
              <a:latin typeface="Arial" panose="020B0604020202020204" pitchFamily="34" charset="0"/>
            </a:endParaRPr>
          </a:p>
          <a:p>
            <a:pPr>
              <a:buClr>
                <a:schemeClr val="bg1"/>
              </a:buClr>
            </a:pPr>
            <a:r>
              <a:rPr lang="en-US" altLang="zh-CN" sz="2800" b="1">
                <a:latin typeface="Arial" panose="020B0604020202020204" pitchFamily="34" charset="0"/>
              </a:rPr>
              <a:t>C                         D </a:t>
            </a:r>
            <a:endParaRPr lang="en-US" altLang="zh-CN" sz="2800" b="1">
              <a:latin typeface="Arial" panose="020B0604020202020204" pitchFamily="34" charset="0"/>
            </a:endParaRPr>
          </a:p>
        </p:txBody>
      </p:sp>
      <p:sp>
        <p:nvSpPr>
          <p:cNvPr id="102406" name="矩形 102405"/>
          <p:cNvSpPr/>
          <p:nvPr/>
        </p:nvSpPr>
        <p:spPr>
          <a:xfrm>
            <a:off x="0" y="3252788"/>
            <a:ext cx="9144000" cy="0"/>
          </a:xfrm>
          <a:prstGeom prst="rect">
            <a:avLst/>
          </a:prstGeom>
          <a:noFill/>
          <a:ln w="9525">
            <a:noFill/>
          </a:ln>
        </p:spPr>
        <p:txBody>
          <a:bodyPr/>
          <a:p>
            <a:endParaRPr lang="zh-CN" altLang="en-US"/>
          </a:p>
        </p:txBody>
      </p:sp>
      <p:graphicFrame>
        <p:nvGraphicFramePr>
          <p:cNvPr id="102405" name="对象 102404"/>
          <p:cNvGraphicFramePr/>
          <p:nvPr/>
        </p:nvGraphicFramePr>
        <p:xfrm>
          <a:off x="1187450" y="2128838"/>
          <a:ext cx="1439863" cy="844550"/>
        </p:xfrm>
        <a:graphic>
          <a:graphicData uri="http://schemas.openxmlformats.org/presentationml/2006/ole">
            <mc:AlternateContent xmlns:mc="http://schemas.openxmlformats.org/markup-compatibility/2006">
              <mc:Choice xmlns:v="urn:schemas-microsoft-com:vml" Requires="v">
                <p:oleObj spid="_x0000_s3112" name="" r:id="rId1" imgW="596900" imgH="355600" progId="Equation.3">
                  <p:embed/>
                </p:oleObj>
              </mc:Choice>
              <mc:Fallback>
                <p:oleObj name="" r:id="rId1" imgW="596900" imgH="355600" progId="Equation.3">
                  <p:embed/>
                  <p:pic>
                    <p:nvPicPr>
                      <p:cNvPr id="0" name="图片 3111"/>
                      <p:cNvPicPr/>
                      <p:nvPr/>
                    </p:nvPicPr>
                    <p:blipFill>
                      <a:blip r:embed="rId2"/>
                      <a:stretch>
                        <a:fillRect/>
                      </a:stretch>
                    </p:blipFill>
                    <p:spPr>
                      <a:xfrm>
                        <a:off x="1187450" y="2128838"/>
                        <a:ext cx="1439863" cy="844550"/>
                      </a:xfrm>
                      <a:prstGeom prst="rect">
                        <a:avLst/>
                      </a:prstGeom>
                      <a:noFill/>
                      <a:ln w="38100">
                        <a:noFill/>
                        <a:miter/>
                      </a:ln>
                    </p:spPr>
                  </p:pic>
                </p:oleObj>
              </mc:Fallback>
            </mc:AlternateContent>
          </a:graphicData>
        </a:graphic>
      </p:graphicFrame>
      <p:sp>
        <p:nvSpPr>
          <p:cNvPr id="102408" name="矩形 102407"/>
          <p:cNvSpPr/>
          <p:nvPr/>
        </p:nvSpPr>
        <p:spPr>
          <a:xfrm>
            <a:off x="0" y="3252788"/>
            <a:ext cx="9144000" cy="0"/>
          </a:xfrm>
          <a:prstGeom prst="rect">
            <a:avLst/>
          </a:prstGeom>
          <a:noFill/>
          <a:ln w="9525">
            <a:noFill/>
          </a:ln>
        </p:spPr>
        <p:txBody>
          <a:bodyPr/>
          <a:p>
            <a:endParaRPr lang="zh-CN" altLang="en-US"/>
          </a:p>
        </p:txBody>
      </p:sp>
      <p:graphicFrame>
        <p:nvGraphicFramePr>
          <p:cNvPr id="102407" name="对象 102406"/>
          <p:cNvGraphicFramePr/>
          <p:nvPr/>
        </p:nvGraphicFramePr>
        <p:xfrm>
          <a:off x="3995738" y="2133600"/>
          <a:ext cx="2232025" cy="869950"/>
        </p:xfrm>
        <a:graphic>
          <a:graphicData uri="http://schemas.openxmlformats.org/presentationml/2006/ole">
            <mc:AlternateContent xmlns:mc="http://schemas.openxmlformats.org/markup-compatibility/2006">
              <mc:Choice xmlns:v="urn:schemas-microsoft-com:vml" Requires="v">
                <p:oleObj spid="_x0000_s3113" name="" r:id="rId3" imgW="901065" imgH="355600" progId="Equation.3">
                  <p:embed/>
                </p:oleObj>
              </mc:Choice>
              <mc:Fallback>
                <p:oleObj name="" r:id="rId3" imgW="901065" imgH="355600" progId="Equation.3">
                  <p:embed/>
                  <p:pic>
                    <p:nvPicPr>
                      <p:cNvPr id="0" name="图片 3112"/>
                      <p:cNvPicPr/>
                      <p:nvPr/>
                    </p:nvPicPr>
                    <p:blipFill>
                      <a:blip r:embed="rId4"/>
                      <a:stretch>
                        <a:fillRect/>
                      </a:stretch>
                    </p:blipFill>
                    <p:spPr>
                      <a:xfrm>
                        <a:off x="3995738" y="2133600"/>
                        <a:ext cx="2232025" cy="869950"/>
                      </a:xfrm>
                      <a:prstGeom prst="rect">
                        <a:avLst/>
                      </a:prstGeom>
                      <a:noFill/>
                      <a:ln w="38100">
                        <a:noFill/>
                        <a:miter/>
                      </a:ln>
                    </p:spPr>
                  </p:pic>
                </p:oleObj>
              </mc:Fallback>
            </mc:AlternateContent>
          </a:graphicData>
        </a:graphic>
      </p:graphicFrame>
      <p:sp>
        <p:nvSpPr>
          <p:cNvPr id="102410" name="矩形 102409"/>
          <p:cNvSpPr/>
          <p:nvPr/>
        </p:nvSpPr>
        <p:spPr>
          <a:xfrm>
            <a:off x="0" y="3257550"/>
            <a:ext cx="9144000" cy="0"/>
          </a:xfrm>
          <a:prstGeom prst="rect">
            <a:avLst/>
          </a:prstGeom>
          <a:noFill/>
          <a:ln w="9525">
            <a:noFill/>
          </a:ln>
        </p:spPr>
        <p:txBody>
          <a:bodyPr/>
          <a:p>
            <a:endParaRPr lang="zh-CN" altLang="en-US"/>
          </a:p>
        </p:txBody>
      </p:sp>
      <p:graphicFrame>
        <p:nvGraphicFramePr>
          <p:cNvPr id="102409" name="对象 102408"/>
          <p:cNvGraphicFramePr/>
          <p:nvPr/>
        </p:nvGraphicFramePr>
        <p:xfrm>
          <a:off x="1042988" y="3068638"/>
          <a:ext cx="1655762" cy="946150"/>
        </p:xfrm>
        <a:graphic>
          <a:graphicData uri="http://schemas.openxmlformats.org/presentationml/2006/ole">
            <mc:AlternateContent xmlns:mc="http://schemas.openxmlformats.org/markup-compatibility/2006">
              <mc:Choice xmlns:v="urn:schemas-microsoft-com:vml" Requires="v">
                <p:oleObj spid="_x0000_s3114" name="" r:id="rId5" imgW="596900" imgH="342900" progId="Equation.3">
                  <p:embed/>
                </p:oleObj>
              </mc:Choice>
              <mc:Fallback>
                <p:oleObj name="" r:id="rId5" imgW="596900" imgH="342900" progId="Equation.3">
                  <p:embed/>
                  <p:pic>
                    <p:nvPicPr>
                      <p:cNvPr id="0" name="图片 3113"/>
                      <p:cNvPicPr/>
                      <p:nvPr/>
                    </p:nvPicPr>
                    <p:blipFill>
                      <a:blip r:embed="rId6"/>
                      <a:stretch>
                        <a:fillRect/>
                      </a:stretch>
                    </p:blipFill>
                    <p:spPr>
                      <a:xfrm>
                        <a:off x="1042988" y="3068638"/>
                        <a:ext cx="1655762" cy="946150"/>
                      </a:xfrm>
                      <a:prstGeom prst="rect">
                        <a:avLst/>
                      </a:prstGeom>
                      <a:noFill/>
                      <a:ln w="38100">
                        <a:noFill/>
                        <a:miter/>
                      </a:ln>
                    </p:spPr>
                  </p:pic>
                </p:oleObj>
              </mc:Fallback>
            </mc:AlternateContent>
          </a:graphicData>
        </a:graphic>
      </p:graphicFrame>
      <p:sp>
        <p:nvSpPr>
          <p:cNvPr id="102412" name="矩形 102411"/>
          <p:cNvSpPr/>
          <p:nvPr/>
        </p:nvSpPr>
        <p:spPr>
          <a:xfrm>
            <a:off x="0" y="3252788"/>
            <a:ext cx="9144000" cy="0"/>
          </a:xfrm>
          <a:prstGeom prst="rect">
            <a:avLst/>
          </a:prstGeom>
          <a:noFill/>
          <a:ln w="9525">
            <a:noFill/>
          </a:ln>
        </p:spPr>
        <p:txBody>
          <a:bodyPr/>
          <a:p>
            <a:endParaRPr lang="zh-CN" altLang="en-US"/>
          </a:p>
        </p:txBody>
      </p:sp>
      <p:graphicFrame>
        <p:nvGraphicFramePr>
          <p:cNvPr id="102411" name="对象 102410"/>
          <p:cNvGraphicFramePr/>
          <p:nvPr/>
        </p:nvGraphicFramePr>
        <p:xfrm>
          <a:off x="4067175" y="3141663"/>
          <a:ext cx="1584325" cy="930275"/>
        </p:xfrm>
        <a:graphic>
          <a:graphicData uri="http://schemas.openxmlformats.org/presentationml/2006/ole">
            <mc:AlternateContent xmlns:mc="http://schemas.openxmlformats.org/markup-compatibility/2006">
              <mc:Choice xmlns:v="urn:schemas-microsoft-com:vml" Requires="v">
                <p:oleObj spid="_x0000_s3115" name="" r:id="rId7" imgW="596900" imgH="355600" progId="Equation.3">
                  <p:embed/>
                </p:oleObj>
              </mc:Choice>
              <mc:Fallback>
                <p:oleObj name="" r:id="rId7" imgW="596900" imgH="355600" progId="Equation.3">
                  <p:embed/>
                  <p:pic>
                    <p:nvPicPr>
                      <p:cNvPr id="0" name="图片 3114"/>
                      <p:cNvPicPr/>
                      <p:nvPr/>
                    </p:nvPicPr>
                    <p:blipFill>
                      <a:blip r:embed="rId8"/>
                      <a:stretch>
                        <a:fillRect/>
                      </a:stretch>
                    </p:blipFill>
                    <p:spPr>
                      <a:xfrm>
                        <a:off x="4067175" y="3141663"/>
                        <a:ext cx="1584325" cy="930275"/>
                      </a:xfrm>
                      <a:prstGeom prst="rect">
                        <a:avLst/>
                      </a:prstGeom>
                      <a:noFill/>
                      <a:ln w="38100">
                        <a:noFill/>
                        <a:miter/>
                      </a:ln>
                    </p:spPr>
                  </p:pic>
                </p:oleObj>
              </mc:Fallback>
            </mc:AlternateContent>
          </a:graphicData>
        </a:graphic>
      </p:graphicFrame>
      <p:sp>
        <p:nvSpPr>
          <p:cNvPr id="102413" name="文本框 102412"/>
          <p:cNvSpPr txBox="1"/>
          <p:nvPr/>
        </p:nvSpPr>
        <p:spPr>
          <a:xfrm>
            <a:off x="684213" y="4437063"/>
            <a:ext cx="6480175" cy="1160462"/>
          </a:xfrm>
          <a:prstGeom prst="rect">
            <a:avLst/>
          </a:prstGeom>
          <a:noFill/>
          <a:ln w="9525">
            <a:noFill/>
          </a:ln>
        </p:spPr>
        <p:txBody>
          <a:bodyPr>
            <a:spAutoFit/>
          </a:bodyPr>
          <a:p>
            <a:pPr>
              <a:spcBef>
                <a:spcPct val="50000"/>
              </a:spcBef>
              <a:buClr>
                <a:schemeClr val="bg1"/>
              </a:buClr>
            </a:pPr>
            <a:r>
              <a:rPr lang="zh-CN" altLang="en-US" sz="2800" b="1" dirty="0">
                <a:solidFill>
                  <a:srgbClr val="0000FF"/>
                </a:solidFill>
                <a:latin typeface="Arial" panose="020B0604020202020204" pitchFamily="34" charset="0"/>
              </a:rPr>
              <a:t>解析</a:t>
            </a:r>
            <a:r>
              <a:rPr lang="en-US" altLang="zh-CN" sz="2800" b="1" dirty="0">
                <a:solidFill>
                  <a:srgbClr val="0000FF"/>
                </a:solidFill>
                <a:latin typeface="Arial" panose="020B0604020202020204" pitchFamily="34" charset="0"/>
              </a:rPr>
              <a:t>:</a:t>
            </a:r>
            <a:r>
              <a:rPr lang="zh-CN" altLang="en-US" sz="2800" b="1" dirty="0">
                <a:solidFill>
                  <a:srgbClr val="0000FF"/>
                </a:solidFill>
                <a:latin typeface="Arial" panose="020B0604020202020204" pitchFamily="34" charset="0"/>
              </a:rPr>
              <a:t>假设</a:t>
            </a:r>
            <a:r>
              <a:rPr lang="en-US" altLang="zh-CN" sz="2800" b="1" dirty="0">
                <a:solidFill>
                  <a:srgbClr val="0000FF"/>
                </a:solidFill>
                <a:latin typeface="Arial" panose="020B0604020202020204" pitchFamily="34" charset="0"/>
              </a:rPr>
              <a:t>u=0,</a:t>
            </a:r>
            <a:r>
              <a:rPr lang="zh-CN" altLang="en-US" sz="2800" b="1" dirty="0">
                <a:solidFill>
                  <a:srgbClr val="0000FF"/>
                </a:solidFill>
                <a:latin typeface="Arial" panose="020B0604020202020204" pitchFamily="34" charset="0"/>
              </a:rPr>
              <a:t>火箭的速度应仍为</a:t>
            </a:r>
            <a:r>
              <a:rPr lang="en-US" altLang="zh-CN" sz="2800" b="1">
                <a:solidFill>
                  <a:srgbClr val="0000FF"/>
                </a:solidFill>
                <a:latin typeface="Arial" panose="020B0604020202020204" pitchFamily="34" charset="0"/>
              </a:rPr>
              <a:t>V</a:t>
            </a:r>
            <a:r>
              <a:rPr lang="en-US" altLang="zh-CN" sz="2800" b="1" baseline="-25000">
                <a:solidFill>
                  <a:srgbClr val="0000FF"/>
                </a:solidFill>
                <a:latin typeface="Arial" panose="020B0604020202020204" pitchFamily="34" charset="0"/>
              </a:rPr>
              <a:t>0.</a:t>
            </a:r>
            <a:endParaRPr lang="en-US" altLang="zh-CN" sz="2800" b="1" baseline="-25000">
              <a:solidFill>
                <a:srgbClr val="0000FF"/>
              </a:solidFill>
              <a:latin typeface="Arial" panose="020B0604020202020204" pitchFamily="34" charset="0"/>
            </a:endParaRPr>
          </a:p>
          <a:p>
            <a:pPr>
              <a:spcBef>
                <a:spcPct val="50000"/>
              </a:spcBef>
              <a:buClr>
                <a:schemeClr val="bg1"/>
              </a:buClr>
            </a:pPr>
            <a:r>
              <a:rPr lang="zh-CN" altLang="en-US" sz="2800" b="1" dirty="0">
                <a:solidFill>
                  <a:srgbClr val="0000FF"/>
                </a:solidFill>
                <a:latin typeface="Arial" panose="020B0604020202020204" pitchFamily="34" charset="0"/>
              </a:rPr>
              <a:t>由式可知</a:t>
            </a:r>
            <a:r>
              <a:rPr lang="en-US" altLang="zh-CN" sz="2800" b="1" dirty="0">
                <a:solidFill>
                  <a:srgbClr val="0000FF"/>
                </a:solidFill>
                <a:latin typeface="Arial" panose="020B0604020202020204" pitchFamily="34" charset="0"/>
              </a:rPr>
              <a:t>,C</a:t>
            </a:r>
            <a:r>
              <a:rPr lang="zh-CN" altLang="en-US" sz="2800" b="1" dirty="0">
                <a:solidFill>
                  <a:srgbClr val="0000FF"/>
                </a:solidFill>
                <a:latin typeface="Arial" panose="020B0604020202020204" pitchFamily="34" charset="0"/>
              </a:rPr>
              <a:t>选项正确</a:t>
            </a:r>
            <a:endParaRPr lang="zh-CN" altLang="en-US" sz="2800" b="1" dirty="0">
              <a:solidFill>
                <a:srgbClr val="0000FF"/>
              </a:solidFill>
              <a:latin typeface="Arial" panose="020B0604020202020204" pitchFamily="34" charset="0"/>
            </a:endParaRPr>
          </a:p>
        </p:txBody>
      </p:sp>
      <p:sp>
        <p:nvSpPr>
          <p:cNvPr id="102414" name="文本框 102413"/>
          <p:cNvSpPr txBox="1"/>
          <p:nvPr/>
        </p:nvSpPr>
        <p:spPr>
          <a:xfrm>
            <a:off x="827088" y="5734050"/>
            <a:ext cx="7777162" cy="457200"/>
          </a:xfrm>
          <a:prstGeom prst="rect">
            <a:avLst/>
          </a:prstGeom>
          <a:noFill/>
          <a:ln w="9525">
            <a:noFill/>
          </a:ln>
        </p:spPr>
        <p:txBody>
          <a:bodyPr>
            <a:spAutoFit/>
          </a:bodyPr>
          <a:p>
            <a:pPr>
              <a:spcBef>
                <a:spcPct val="50000"/>
              </a:spcBef>
              <a:buClr>
                <a:schemeClr val="bg1"/>
              </a:buClr>
            </a:pPr>
            <a:r>
              <a:rPr lang="zh-CN" altLang="en-US" sz="2400" b="1" dirty="0">
                <a:solidFill>
                  <a:srgbClr val="CC3300"/>
                </a:solidFill>
                <a:latin typeface="Arial" panose="020B0604020202020204" pitchFamily="34" charset="0"/>
              </a:rPr>
              <a:t>人为地改变原题所给条件，产生出与原题相悖的结论</a:t>
            </a:r>
            <a:r>
              <a:rPr lang="zh-CN" altLang="en-US" b="1" dirty="0">
                <a:solidFill>
                  <a:srgbClr val="CC3300"/>
                </a:solidFill>
                <a:latin typeface="Arial" panose="020B0604020202020204" pitchFamily="34" charset="0"/>
              </a:rPr>
              <a:t>，</a:t>
            </a:r>
            <a:endParaRPr lang="zh-CN" altLang="en-US" b="1" dirty="0">
              <a:solidFill>
                <a:srgbClr val="CC3300"/>
              </a:solidFill>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8" name="文本框 103427"/>
          <p:cNvSpPr txBox="1"/>
          <p:nvPr/>
        </p:nvSpPr>
        <p:spPr>
          <a:xfrm>
            <a:off x="611188" y="476250"/>
            <a:ext cx="8064500" cy="2227263"/>
          </a:xfrm>
          <a:prstGeom prst="rect">
            <a:avLst/>
          </a:prstGeom>
          <a:noFill/>
          <a:ln w="9525">
            <a:noFill/>
          </a:ln>
        </p:spPr>
        <p:txBody>
          <a:bodyPr>
            <a:spAutoFit/>
          </a:bodyPr>
          <a:p>
            <a:pPr>
              <a:spcBef>
                <a:spcPct val="50000"/>
              </a:spcBef>
              <a:buClr>
                <a:schemeClr val="bg1"/>
              </a:buClr>
            </a:pPr>
            <a:r>
              <a:rPr lang="zh-CN" altLang="en-US" sz="2400" b="1" dirty="0">
                <a:latin typeface="Arial" panose="020B0604020202020204" pitchFamily="34" charset="0"/>
              </a:rPr>
              <a:t>例</a:t>
            </a:r>
            <a:r>
              <a:rPr lang="en-US" altLang="zh-CN" sz="2400" b="1">
                <a:latin typeface="Arial" panose="020B0604020202020204" pitchFamily="34" charset="0"/>
              </a:rPr>
              <a:t>4</a:t>
            </a:r>
            <a:r>
              <a:rPr lang="en-US" altLang="zh-CN">
                <a:latin typeface="Arial" panose="020B0604020202020204" pitchFamily="34" charset="0"/>
              </a:rPr>
              <a:t>     </a:t>
            </a:r>
            <a:r>
              <a:rPr lang="zh-CN" altLang="en-US" sz="2800" b="1" dirty="0">
                <a:solidFill>
                  <a:srgbClr val="FF00FF"/>
                </a:solidFill>
                <a:latin typeface="Arial" panose="020B0604020202020204" pitchFamily="34" charset="0"/>
              </a:rPr>
              <a:t>一辆带着拖车的卡车总质量为</a:t>
            </a:r>
            <a:r>
              <a:rPr lang="en-US" altLang="zh-CN" sz="2800" b="1" dirty="0">
                <a:solidFill>
                  <a:srgbClr val="FF00FF"/>
                </a:solidFill>
                <a:latin typeface="Arial" panose="020B0604020202020204" pitchFamily="34" charset="0"/>
              </a:rPr>
              <a:t>M,</a:t>
            </a:r>
            <a:r>
              <a:rPr lang="zh-CN" altLang="en-US" sz="2800" b="1" dirty="0">
                <a:solidFill>
                  <a:srgbClr val="FF00FF"/>
                </a:solidFill>
                <a:latin typeface="Arial" panose="020B0604020202020204" pitchFamily="34" charset="0"/>
              </a:rPr>
              <a:t>沿平直公路匀速前进</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在途中</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质量为</a:t>
            </a:r>
            <a:r>
              <a:rPr lang="en-US" altLang="zh-CN" sz="2800" b="1" dirty="0">
                <a:solidFill>
                  <a:srgbClr val="FF00FF"/>
                </a:solidFill>
                <a:latin typeface="Arial" panose="020B0604020202020204" pitchFamily="34" charset="0"/>
              </a:rPr>
              <a:t>m</a:t>
            </a:r>
            <a:r>
              <a:rPr lang="zh-CN" altLang="en-US" sz="2800" b="1" dirty="0">
                <a:solidFill>
                  <a:srgbClr val="FF00FF"/>
                </a:solidFill>
                <a:latin typeface="Arial" panose="020B0604020202020204" pitchFamily="34" charset="0"/>
              </a:rPr>
              <a:t>的拖车脱钩</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当司机发觉时</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卡车已驶过脱钩点</a:t>
            </a:r>
            <a:r>
              <a:rPr lang="en-US" altLang="zh-CN" sz="2800" b="1">
                <a:solidFill>
                  <a:srgbClr val="FF00FF"/>
                </a:solidFill>
                <a:latin typeface="Arial" panose="020B0604020202020204" pitchFamily="34" charset="0"/>
              </a:rPr>
              <a:t>s</a:t>
            </a:r>
            <a:r>
              <a:rPr lang="en-US" altLang="zh-CN" sz="2800" b="1" baseline="-25000">
                <a:solidFill>
                  <a:srgbClr val="FF00FF"/>
                </a:solidFill>
                <a:latin typeface="Arial" panose="020B0604020202020204" pitchFamily="34" charset="0"/>
              </a:rPr>
              <a:t>1</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于是立即关闭油门</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若阻力与车重成正比</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且关闭油门前卡车的牵引力不变</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试求卡车与拖车都停止时</a:t>
            </a:r>
            <a:r>
              <a:rPr lang="en-US" altLang="zh-CN" sz="2800" b="1" dirty="0">
                <a:solidFill>
                  <a:srgbClr val="FF00FF"/>
                </a:solidFill>
                <a:latin typeface="Arial" panose="020B0604020202020204" pitchFamily="34" charset="0"/>
              </a:rPr>
              <a:t>,</a:t>
            </a:r>
            <a:r>
              <a:rPr lang="zh-CN" altLang="en-US" sz="2800" b="1" dirty="0">
                <a:solidFill>
                  <a:srgbClr val="FF00FF"/>
                </a:solidFill>
                <a:latin typeface="Arial" panose="020B0604020202020204" pitchFamily="34" charset="0"/>
              </a:rPr>
              <a:t>两者间的距离</a:t>
            </a:r>
            <a:r>
              <a:rPr lang="en-US" altLang="zh-CN" sz="2800" b="1">
                <a:solidFill>
                  <a:srgbClr val="FF00FF"/>
                </a:solidFill>
                <a:latin typeface="Arial" panose="020B0604020202020204" pitchFamily="34" charset="0"/>
              </a:rPr>
              <a:t>L.</a:t>
            </a:r>
            <a:endParaRPr lang="en-US" altLang="zh-CN" sz="2800" b="1">
              <a:solidFill>
                <a:srgbClr val="FF00FF"/>
              </a:solidFill>
              <a:latin typeface="Arial" panose="020B0604020202020204" pitchFamily="34" charset="0"/>
            </a:endParaRPr>
          </a:p>
        </p:txBody>
      </p:sp>
      <p:sp>
        <p:nvSpPr>
          <p:cNvPr id="103429" name="文本框 103428"/>
          <p:cNvSpPr txBox="1"/>
          <p:nvPr/>
        </p:nvSpPr>
        <p:spPr>
          <a:xfrm>
            <a:off x="755650" y="2852738"/>
            <a:ext cx="7848600" cy="3081337"/>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解析：假设脱钩时，卡车同时撤去牵引力，则卡车与拖车滑行的距离相同，停在同一点。显然，卡车比拖车多滑了的距离是在滑</a:t>
            </a:r>
            <a:r>
              <a:rPr lang="en-US" altLang="zh-CN" sz="2800" b="1" dirty="0">
                <a:latin typeface="Arial" panose="020B0604020202020204" pitchFamily="34" charset="0"/>
              </a:rPr>
              <a:t>S1</a:t>
            </a:r>
            <a:r>
              <a:rPr lang="zh-CN" altLang="en-US" sz="2800" b="1" dirty="0">
                <a:latin typeface="Arial" panose="020B0604020202020204" pitchFamily="34" charset="0"/>
              </a:rPr>
              <a:t>的一段内牵引力做功的效果。于是有</a:t>
            </a:r>
            <a:endParaRPr lang="zh-CN" altLang="en-US" sz="2800" b="1" dirty="0">
              <a:latin typeface="Arial" panose="020B0604020202020204" pitchFamily="34" charset="0"/>
            </a:endParaRPr>
          </a:p>
          <a:p>
            <a:pPr>
              <a:buClr>
                <a:schemeClr val="bg1"/>
              </a:buClr>
            </a:pPr>
            <a:r>
              <a:rPr lang="en-US" altLang="zh-CN" sz="2800" b="1" dirty="0">
                <a:latin typeface="Arial" panose="020B0604020202020204" pitchFamily="34" charset="0"/>
              </a:rPr>
              <a:t>μ</a:t>
            </a:r>
            <a:r>
              <a:rPr lang="zh-CN" altLang="en-US" sz="2800" b="1" dirty="0">
                <a:latin typeface="Arial" panose="020B0604020202020204" pitchFamily="34" charset="0"/>
              </a:rPr>
              <a:t>（</a:t>
            </a:r>
            <a:r>
              <a:rPr lang="en-US" altLang="zh-CN" sz="2800" b="1" dirty="0">
                <a:latin typeface="Arial" panose="020B0604020202020204" pitchFamily="34" charset="0"/>
              </a:rPr>
              <a:t>M-m</a:t>
            </a:r>
            <a:r>
              <a:rPr lang="zh-CN" altLang="en-US" sz="2800" b="1" dirty="0">
                <a:latin typeface="Arial" panose="020B0604020202020204" pitchFamily="34" charset="0"/>
              </a:rPr>
              <a:t>）</a:t>
            </a:r>
            <a:r>
              <a:rPr lang="en-US" altLang="zh-CN" sz="2800" b="1" dirty="0" err="1">
                <a:latin typeface="Arial" panose="020B0604020202020204" pitchFamily="34" charset="0"/>
              </a:rPr>
              <a:t>gL=μMg</a:t>
            </a:r>
            <a:r>
              <a:rPr lang="en-US" altLang="zh-CN" sz="2800" b="1">
                <a:latin typeface="Arial" panose="020B0604020202020204" pitchFamily="34" charset="0"/>
              </a:rPr>
              <a:t> s</a:t>
            </a:r>
            <a:r>
              <a:rPr lang="en-US" altLang="zh-CN" sz="2800" b="1" baseline="-25000">
                <a:latin typeface="Arial" panose="020B0604020202020204" pitchFamily="34" charset="0"/>
              </a:rPr>
              <a:t>1</a:t>
            </a:r>
            <a:endParaRPr lang="en-US" altLang="zh-CN" sz="2800" b="1" baseline="-25000">
              <a:latin typeface="Arial" panose="020B0604020202020204" pitchFamily="34" charset="0"/>
            </a:endParaRPr>
          </a:p>
          <a:p>
            <a:pPr>
              <a:buClr>
                <a:schemeClr val="bg1"/>
              </a:buClr>
            </a:pPr>
            <a:endParaRPr lang="en-US" altLang="zh-CN" sz="2800" b="1">
              <a:latin typeface="Arial" panose="020B0604020202020204" pitchFamily="34" charset="0"/>
            </a:endParaRPr>
          </a:p>
          <a:p>
            <a:pPr>
              <a:buClr>
                <a:schemeClr val="bg1"/>
              </a:buClr>
            </a:pPr>
            <a:r>
              <a:rPr lang="en-US" altLang="zh-CN" sz="2800" b="1">
                <a:latin typeface="Arial" panose="020B0604020202020204" pitchFamily="34" charset="0"/>
              </a:rPr>
              <a:t>∴L=</a:t>
            </a:r>
            <a:endParaRPr lang="en-US" altLang="zh-CN" sz="2800" b="1">
              <a:latin typeface="Arial" panose="020B0604020202020204" pitchFamily="34" charset="0"/>
            </a:endParaRPr>
          </a:p>
        </p:txBody>
      </p:sp>
      <p:sp>
        <p:nvSpPr>
          <p:cNvPr id="103431" name="矩形 103430"/>
          <p:cNvSpPr/>
          <p:nvPr/>
        </p:nvSpPr>
        <p:spPr>
          <a:xfrm>
            <a:off x="0" y="3252788"/>
            <a:ext cx="9144000" cy="0"/>
          </a:xfrm>
          <a:prstGeom prst="rect">
            <a:avLst/>
          </a:prstGeom>
          <a:noFill/>
          <a:ln w="9525">
            <a:noFill/>
          </a:ln>
        </p:spPr>
        <p:txBody>
          <a:bodyPr/>
          <a:p>
            <a:endParaRPr lang="zh-CN" altLang="en-US"/>
          </a:p>
        </p:txBody>
      </p:sp>
      <p:graphicFrame>
        <p:nvGraphicFramePr>
          <p:cNvPr id="103430" name="对象 103429"/>
          <p:cNvGraphicFramePr/>
          <p:nvPr/>
        </p:nvGraphicFramePr>
        <p:xfrm>
          <a:off x="1763713" y="5157788"/>
          <a:ext cx="1366837" cy="919162"/>
        </p:xfrm>
        <a:graphic>
          <a:graphicData uri="http://schemas.openxmlformats.org/presentationml/2006/ole">
            <mc:AlternateContent xmlns:mc="http://schemas.openxmlformats.org/markup-compatibility/2006">
              <mc:Choice xmlns:v="urn:schemas-microsoft-com:vml" Requires="v">
                <p:oleObj spid="_x0000_s3116" name="" r:id="rId1" imgW="520700" imgH="355600" progId="Equation.3">
                  <p:embed/>
                </p:oleObj>
              </mc:Choice>
              <mc:Fallback>
                <p:oleObj name="" r:id="rId1" imgW="520700" imgH="355600" progId="Equation.3">
                  <p:embed/>
                  <p:pic>
                    <p:nvPicPr>
                      <p:cNvPr id="0" name="图片 3115"/>
                      <p:cNvPicPr/>
                      <p:nvPr/>
                    </p:nvPicPr>
                    <p:blipFill>
                      <a:blip r:embed="rId2"/>
                      <a:stretch>
                        <a:fillRect/>
                      </a:stretch>
                    </p:blipFill>
                    <p:spPr>
                      <a:xfrm>
                        <a:off x="1763713" y="5157788"/>
                        <a:ext cx="1366837" cy="919162"/>
                      </a:xfrm>
                      <a:prstGeom prst="rect">
                        <a:avLst/>
                      </a:prstGeom>
                      <a:noFill/>
                      <a:ln w="38100">
                        <a:noFill/>
                        <a:miter/>
                      </a:ln>
                    </p:spPr>
                  </p:pic>
                </p:oleObj>
              </mc:Fallback>
            </mc:AlternateContent>
          </a:graphicData>
        </a:graphic>
      </p:graphicFrame>
      <p:sp>
        <p:nvSpPr>
          <p:cNvPr id="103432" name="横卷形 103431"/>
          <p:cNvSpPr/>
          <p:nvPr/>
        </p:nvSpPr>
        <p:spPr>
          <a:xfrm>
            <a:off x="0" y="6165850"/>
            <a:ext cx="9144000" cy="692150"/>
          </a:xfrm>
          <a:prstGeom prst="horizontalScroll">
            <a:avLst>
              <a:gd name="adj" fmla="val 12500"/>
            </a:avLst>
          </a:prstGeom>
          <a:solidFill>
            <a:srgbClr val="00FFFF"/>
          </a:solidFill>
          <a:ln w="9525" cap="flat" cmpd="sng">
            <a:solidFill>
              <a:schemeClr val="tx1"/>
            </a:solidFill>
            <a:prstDash val="solid"/>
            <a:headEnd type="none" w="med" len="med"/>
            <a:tailEnd type="none" w="med" len="med"/>
          </a:ln>
        </p:spPr>
        <p:txBody>
          <a:bodyPr wrap="none" anchor="ctr"/>
          <a:p>
            <a:pPr algn="ctr">
              <a:buClr>
                <a:schemeClr val="bg1"/>
              </a:buClr>
            </a:pPr>
            <a:r>
              <a:rPr lang="zh-CN" altLang="en-US" b="1" dirty="0">
                <a:solidFill>
                  <a:srgbClr val="0000FF"/>
                </a:solidFill>
                <a:latin typeface="Arial" panose="020B0604020202020204" pitchFamily="34" charset="0"/>
              </a:rPr>
              <a:t>假设出一种过程或一种状态，再据题设条件通过分析计算结果与实际情况比较作出判断</a:t>
            </a:r>
            <a:endParaRPr lang="zh-CN" altLang="en-US" b="1" dirty="0">
              <a:solidFill>
                <a:srgbClr val="0000FF"/>
              </a:solidFill>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2" name="文本框 104451"/>
          <p:cNvSpPr txBox="1"/>
          <p:nvPr/>
        </p:nvSpPr>
        <p:spPr>
          <a:xfrm>
            <a:off x="539750" y="404813"/>
            <a:ext cx="8353425" cy="3743325"/>
          </a:xfrm>
          <a:prstGeom prst="rect">
            <a:avLst/>
          </a:prstGeom>
          <a:noFill/>
          <a:ln w="9525">
            <a:noFill/>
          </a:ln>
        </p:spPr>
        <p:txBody>
          <a:bodyPr>
            <a:spAutoFit/>
          </a:bodyPr>
          <a:p>
            <a:pPr>
              <a:buClr>
                <a:schemeClr val="bg1"/>
              </a:buClr>
            </a:pPr>
            <a:r>
              <a:rPr lang="zh-CN" altLang="en-US" sz="2400" dirty="0">
                <a:latin typeface="Arial" panose="020B0604020202020204" pitchFamily="34" charset="0"/>
              </a:rPr>
              <a:t>例</a:t>
            </a:r>
            <a:r>
              <a:rPr lang="en-US" altLang="zh-CN" sz="2400">
                <a:latin typeface="Arial" panose="020B0604020202020204" pitchFamily="34" charset="0"/>
              </a:rPr>
              <a:t>5</a:t>
            </a:r>
            <a:r>
              <a:rPr lang="en-US" altLang="zh-CN">
                <a:latin typeface="Arial" panose="020B0604020202020204" pitchFamily="34" charset="0"/>
              </a:rPr>
              <a:t>  </a:t>
            </a:r>
            <a:r>
              <a:rPr lang="zh-CN" altLang="en-US" sz="2400" b="1" dirty="0">
                <a:solidFill>
                  <a:srgbClr val="0000FF"/>
                </a:solidFill>
                <a:latin typeface="Arial" panose="020B0604020202020204" pitchFamily="34" charset="0"/>
              </a:rPr>
              <a:t>在光滑的水平面上，放着两块长度相同，质量分别为</a:t>
            </a:r>
            <a:r>
              <a:rPr lang="en-US" altLang="zh-CN" sz="2400" b="1" dirty="0">
                <a:solidFill>
                  <a:srgbClr val="0000FF"/>
                </a:solidFill>
                <a:latin typeface="Arial" panose="020B0604020202020204" pitchFamily="34" charset="0"/>
              </a:rPr>
              <a:t>M1</a:t>
            </a:r>
            <a:r>
              <a:rPr lang="zh-CN" altLang="en-US" sz="2400" b="1" dirty="0">
                <a:solidFill>
                  <a:srgbClr val="0000FF"/>
                </a:solidFill>
                <a:latin typeface="Arial" panose="020B0604020202020204" pitchFamily="34" charset="0"/>
              </a:rPr>
              <a:t>和</a:t>
            </a:r>
            <a:r>
              <a:rPr lang="en-US" altLang="zh-CN" sz="2400" b="1" dirty="0">
                <a:solidFill>
                  <a:srgbClr val="0000FF"/>
                </a:solidFill>
                <a:latin typeface="Arial" panose="020B0604020202020204" pitchFamily="34" charset="0"/>
              </a:rPr>
              <a:t>M2</a:t>
            </a:r>
            <a:r>
              <a:rPr lang="zh-CN" altLang="en-US" sz="2400" b="1" dirty="0">
                <a:solidFill>
                  <a:srgbClr val="0000FF"/>
                </a:solidFill>
                <a:latin typeface="Arial" panose="020B0604020202020204" pitchFamily="34" charset="0"/>
              </a:rPr>
              <a:t>的木板，在两木板的左端各放一个大小、形状、质量完全相同的物块，如图所示。开始时，各物均静止。今在两物块上各作用一水平恒力</a:t>
            </a:r>
            <a:r>
              <a:rPr lang="en-US" altLang="zh-CN" sz="2400" b="1" dirty="0">
                <a:solidFill>
                  <a:srgbClr val="0000FF"/>
                </a:solidFill>
                <a:latin typeface="Arial" panose="020B0604020202020204" pitchFamily="34" charset="0"/>
              </a:rPr>
              <a:t>F1</a:t>
            </a:r>
            <a:r>
              <a:rPr lang="zh-CN" altLang="en-US" sz="2400" b="1" dirty="0">
                <a:solidFill>
                  <a:srgbClr val="0000FF"/>
                </a:solidFill>
                <a:latin typeface="Arial" panose="020B0604020202020204" pitchFamily="34" charset="0"/>
              </a:rPr>
              <a:t>、</a:t>
            </a:r>
            <a:r>
              <a:rPr lang="en-US" altLang="zh-CN" sz="2400" b="1" dirty="0">
                <a:solidFill>
                  <a:srgbClr val="0000FF"/>
                </a:solidFill>
                <a:latin typeface="Arial" panose="020B0604020202020204" pitchFamily="34" charset="0"/>
              </a:rPr>
              <a:t>F2</a:t>
            </a:r>
            <a:r>
              <a:rPr lang="zh-CN" altLang="en-US" sz="2400" b="1" dirty="0">
                <a:solidFill>
                  <a:srgbClr val="0000FF"/>
                </a:solidFill>
                <a:latin typeface="Arial" panose="020B0604020202020204" pitchFamily="34" charset="0"/>
              </a:rPr>
              <a:t>。在物块与木板分离时，两木板的速度分别为</a:t>
            </a:r>
            <a:r>
              <a:rPr lang="en-US" altLang="zh-CN" sz="2400" b="1" dirty="0">
                <a:solidFill>
                  <a:srgbClr val="0000FF"/>
                </a:solidFill>
                <a:latin typeface="Arial" panose="020B0604020202020204" pitchFamily="34" charset="0"/>
              </a:rPr>
              <a:t>V1</a:t>
            </a:r>
            <a:r>
              <a:rPr lang="zh-CN" altLang="en-US" sz="2400" b="1" dirty="0">
                <a:solidFill>
                  <a:srgbClr val="0000FF"/>
                </a:solidFill>
                <a:latin typeface="Arial" panose="020B0604020202020204" pitchFamily="34" charset="0"/>
              </a:rPr>
              <a:t>、</a:t>
            </a:r>
            <a:r>
              <a:rPr lang="en-US" altLang="zh-CN" sz="2400" b="1" dirty="0">
                <a:solidFill>
                  <a:srgbClr val="0000FF"/>
                </a:solidFill>
                <a:latin typeface="Arial" panose="020B0604020202020204" pitchFamily="34" charset="0"/>
              </a:rPr>
              <a:t>V2</a:t>
            </a:r>
            <a:r>
              <a:rPr lang="zh-CN" altLang="en-US" sz="2400" b="1" dirty="0">
                <a:solidFill>
                  <a:srgbClr val="0000FF"/>
                </a:solidFill>
                <a:latin typeface="Arial" panose="020B0604020202020204" pitchFamily="34" charset="0"/>
              </a:rPr>
              <a:t>，物块与两木板之间的动摩擦因数相同，下列说法正确的是</a:t>
            </a:r>
            <a:endParaRPr lang="zh-CN" altLang="en-US" sz="2400" b="1" dirty="0">
              <a:solidFill>
                <a:srgbClr val="0000FF"/>
              </a:solidFill>
              <a:latin typeface="Arial" panose="020B0604020202020204" pitchFamily="34" charset="0"/>
            </a:endParaRPr>
          </a:p>
          <a:p>
            <a:pPr>
              <a:buClr>
                <a:schemeClr val="bg1"/>
              </a:buClr>
            </a:pPr>
            <a:r>
              <a:rPr lang="en-US" altLang="zh-CN" sz="2400" b="1" dirty="0">
                <a:latin typeface="Arial" panose="020B0604020202020204" pitchFamily="34" charset="0"/>
              </a:rPr>
              <a:t>A  </a:t>
            </a:r>
            <a:r>
              <a:rPr lang="zh-CN" altLang="en-US" sz="2400" b="1" dirty="0">
                <a:latin typeface="Arial" panose="020B0604020202020204" pitchFamily="34" charset="0"/>
              </a:rPr>
              <a:t>若</a:t>
            </a:r>
            <a:r>
              <a:rPr lang="en-US" altLang="zh-CN" sz="2400" b="1" dirty="0">
                <a:latin typeface="Arial" panose="020B0604020202020204" pitchFamily="34" charset="0"/>
              </a:rPr>
              <a:t>F1=F2</a:t>
            </a:r>
            <a:r>
              <a:rPr lang="zh-CN" altLang="en-US" sz="2400" b="1" dirty="0">
                <a:latin typeface="Arial" panose="020B0604020202020204" pitchFamily="34" charset="0"/>
              </a:rPr>
              <a:t>，</a:t>
            </a:r>
            <a:r>
              <a:rPr lang="en-US" altLang="zh-CN" sz="2400" b="1" dirty="0">
                <a:latin typeface="Arial" panose="020B0604020202020204" pitchFamily="34" charset="0"/>
              </a:rPr>
              <a:t>M1</a:t>
            </a:r>
            <a:r>
              <a:rPr lang="zh-CN" altLang="en-US" sz="2400" b="1" dirty="0">
                <a:latin typeface="Arial" panose="020B0604020202020204" pitchFamily="34" charset="0"/>
              </a:rPr>
              <a:t>＞</a:t>
            </a:r>
            <a:r>
              <a:rPr lang="en-US" altLang="zh-CN" sz="2400" b="1" dirty="0">
                <a:latin typeface="Arial" panose="020B0604020202020204" pitchFamily="34" charset="0"/>
              </a:rPr>
              <a:t>M2</a:t>
            </a:r>
            <a:r>
              <a:rPr lang="zh-CN" altLang="en-US" sz="2400" b="1" dirty="0">
                <a:latin typeface="Arial" panose="020B0604020202020204" pitchFamily="34" charset="0"/>
              </a:rPr>
              <a:t>，则</a:t>
            </a:r>
            <a:r>
              <a:rPr lang="en-US" altLang="zh-CN" sz="2400" b="1" dirty="0">
                <a:latin typeface="Arial" panose="020B0604020202020204" pitchFamily="34" charset="0"/>
              </a:rPr>
              <a:t>V1</a:t>
            </a:r>
            <a:r>
              <a:rPr lang="zh-CN" altLang="en-US" sz="2400" b="1" dirty="0">
                <a:latin typeface="Arial" panose="020B0604020202020204" pitchFamily="34" charset="0"/>
              </a:rPr>
              <a:t>＞</a:t>
            </a:r>
            <a:r>
              <a:rPr lang="en-US" altLang="zh-CN" sz="2400" b="1">
                <a:latin typeface="Arial" panose="020B0604020202020204" pitchFamily="34" charset="0"/>
              </a:rPr>
              <a:t>V2     </a:t>
            </a:r>
            <a:endParaRPr lang="en-US" altLang="zh-CN" sz="2400" b="1">
              <a:latin typeface="Arial" panose="020B0604020202020204" pitchFamily="34" charset="0"/>
            </a:endParaRPr>
          </a:p>
          <a:p>
            <a:pPr>
              <a:buClr>
                <a:schemeClr val="bg1"/>
              </a:buClr>
            </a:pPr>
            <a:r>
              <a:rPr lang="en-US" altLang="zh-CN" sz="2400" b="1" dirty="0">
                <a:latin typeface="Arial" panose="020B0604020202020204" pitchFamily="34" charset="0"/>
              </a:rPr>
              <a:t>B  </a:t>
            </a:r>
            <a:r>
              <a:rPr lang="zh-CN" altLang="en-US" sz="2400" b="1" dirty="0">
                <a:latin typeface="Arial" panose="020B0604020202020204" pitchFamily="34" charset="0"/>
              </a:rPr>
              <a:t>若</a:t>
            </a:r>
            <a:r>
              <a:rPr lang="en-US" altLang="zh-CN" sz="2400" b="1" dirty="0">
                <a:latin typeface="Arial" panose="020B0604020202020204" pitchFamily="34" charset="0"/>
              </a:rPr>
              <a:t>F1=F2</a:t>
            </a:r>
            <a:r>
              <a:rPr lang="zh-CN" altLang="en-US" sz="2400" b="1" dirty="0">
                <a:latin typeface="Arial" panose="020B0604020202020204" pitchFamily="34" charset="0"/>
              </a:rPr>
              <a:t>，</a:t>
            </a:r>
            <a:r>
              <a:rPr lang="en-US" altLang="zh-CN" sz="2400" b="1" dirty="0">
                <a:latin typeface="Arial" panose="020B0604020202020204" pitchFamily="34" charset="0"/>
              </a:rPr>
              <a:t>M1</a:t>
            </a:r>
            <a:r>
              <a:rPr lang="zh-CN" altLang="en-US" sz="2400" b="1" dirty="0">
                <a:latin typeface="Arial" panose="020B0604020202020204" pitchFamily="34" charset="0"/>
              </a:rPr>
              <a:t>＜</a:t>
            </a:r>
            <a:r>
              <a:rPr lang="en-US" altLang="zh-CN" sz="2400" b="1" dirty="0">
                <a:latin typeface="Arial" panose="020B0604020202020204" pitchFamily="34" charset="0"/>
              </a:rPr>
              <a:t>M2</a:t>
            </a:r>
            <a:r>
              <a:rPr lang="zh-CN" altLang="en-US" sz="2400" b="1" dirty="0">
                <a:latin typeface="Arial" panose="020B0604020202020204" pitchFamily="34" charset="0"/>
              </a:rPr>
              <a:t>，则</a:t>
            </a:r>
            <a:r>
              <a:rPr lang="en-US" altLang="zh-CN" sz="2400" b="1" dirty="0">
                <a:latin typeface="Arial" panose="020B0604020202020204" pitchFamily="34" charset="0"/>
              </a:rPr>
              <a:t>V1</a:t>
            </a:r>
            <a:r>
              <a:rPr lang="zh-CN" altLang="en-US" sz="2400" b="1" dirty="0">
                <a:latin typeface="Arial" panose="020B0604020202020204" pitchFamily="34" charset="0"/>
              </a:rPr>
              <a:t>＞</a:t>
            </a:r>
            <a:r>
              <a:rPr lang="en-US" altLang="zh-CN" sz="2400" b="1">
                <a:latin typeface="Arial" panose="020B0604020202020204" pitchFamily="34" charset="0"/>
              </a:rPr>
              <a:t>V2</a:t>
            </a:r>
            <a:endParaRPr lang="en-US" altLang="zh-CN" sz="2400" b="1">
              <a:latin typeface="Arial" panose="020B0604020202020204" pitchFamily="34" charset="0"/>
            </a:endParaRPr>
          </a:p>
          <a:p>
            <a:pPr>
              <a:buClr>
                <a:schemeClr val="bg1"/>
              </a:buClr>
            </a:pPr>
            <a:r>
              <a:rPr lang="en-US" altLang="zh-CN" sz="2400" b="1" dirty="0">
                <a:latin typeface="Arial" panose="020B0604020202020204" pitchFamily="34" charset="0"/>
              </a:rPr>
              <a:t>C  </a:t>
            </a:r>
            <a:r>
              <a:rPr lang="zh-CN" altLang="en-US" sz="2400" b="1" dirty="0">
                <a:latin typeface="Arial" panose="020B0604020202020204" pitchFamily="34" charset="0"/>
              </a:rPr>
              <a:t>若</a:t>
            </a:r>
            <a:r>
              <a:rPr lang="en-US" altLang="zh-CN" sz="2400" b="1" dirty="0">
                <a:latin typeface="Arial" panose="020B0604020202020204" pitchFamily="34" charset="0"/>
              </a:rPr>
              <a:t>F1</a:t>
            </a:r>
            <a:r>
              <a:rPr lang="zh-CN" altLang="en-US" sz="2400" b="1" dirty="0">
                <a:latin typeface="Arial" panose="020B0604020202020204" pitchFamily="34" charset="0"/>
              </a:rPr>
              <a:t>＞</a:t>
            </a:r>
            <a:r>
              <a:rPr lang="en-US" altLang="zh-CN" sz="2400" b="1" dirty="0">
                <a:latin typeface="Arial" panose="020B0604020202020204" pitchFamily="34" charset="0"/>
              </a:rPr>
              <a:t>F2</a:t>
            </a:r>
            <a:r>
              <a:rPr lang="zh-CN" altLang="en-US" sz="2400" b="1" dirty="0">
                <a:latin typeface="Arial" panose="020B0604020202020204" pitchFamily="34" charset="0"/>
              </a:rPr>
              <a:t>，</a:t>
            </a:r>
            <a:r>
              <a:rPr lang="en-US" altLang="zh-CN" sz="2400" b="1" dirty="0">
                <a:latin typeface="Arial" panose="020B0604020202020204" pitchFamily="34" charset="0"/>
              </a:rPr>
              <a:t>M1=M2</a:t>
            </a:r>
            <a:r>
              <a:rPr lang="zh-CN" altLang="en-US" sz="2400" b="1" dirty="0">
                <a:latin typeface="Arial" panose="020B0604020202020204" pitchFamily="34" charset="0"/>
              </a:rPr>
              <a:t>，则</a:t>
            </a:r>
            <a:r>
              <a:rPr lang="en-US" altLang="zh-CN" sz="2400" b="1" dirty="0">
                <a:latin typeface="Arial" panose="020B0604020202020204" pitchFamily="34" charset="0"/>
              </a:rPr>
              <a:t>V1</a:t>
            </a:r>
            <a:r>
              <a:rPr lang="zh-CN" altLang="en-US" sz="2400" b="1" dirty="0">
                <a:latin typeface="Arial" panose="020B0604020202020204" pitchFamily="34" charset="0"/>
              </a:rPr>
              <a:t>＞</a:t>
            </a:r>
            <a:r>
              <a:rPr lang="en-US" altLang="zh-CN" sz="2400" b="1">
                <a:latin typeface="Arial" panose="020B0604020202020204" pitchFamily="34" charset="0"/>
              </a:rPr>
              <a:t>V2       </a:t>
            </a:r>
            <a:endParaRPr lang="en-US" altLang="zh-CN" sz="2400" b="1">
              <a:latin typeface="Arial" panose="020B0604020202020204" pitchFamily="34" charset="0"/>
            </a:endParaRPr>
          </a:p>
          <a:p>
            <a:pPr>
              <a:buClr>
                <a:schemeClr val="bg1"/>
              </a:buClr>
            </a:pPr>
            <a:r>
              <a:rPr lang="en-US" altLang="zh-CN" sz="2400" b="1" dirty="0">
                <a:latin typeface="Arial" panose="020B0604020202020204" pitchFamily="34" charset="0"/>
              </a:rPr>
              <a:t>D  </a:t>
            </a:r>
            <a:r>
              <a:rPr lang="zh-CN" altLang="en-US" sz="2400" b="1" dirty="0">
                <a:latin typeface="Arial" panose="020B0604020202020204" pitchFamily="34" charset="0"/>
              </a:rPr>
              <a:t>若</a:t>
            </a:r>
            <a:r>
              <a:rPr lang="en-US" altLang="zh-CN" sz="2400" b="1" dirty="0">
                <a:latin typeface="Arial" panose="020B0604020202020204" pitchFamily="34" charset="0"/>
              </a:rPr>
              <a:t>F1</a:t>
            </a:r>
            <a:r>
              <a:rPr lang="zh-CN" altLang="en-US" sz="2400" b="1" dirty="0">
                <a:latin typeface="Arial" panose="020B0604020202020204" pitchFamily="34" charset="0"/>
              </a:rPr>
              <a:t>＜</a:t>
            </a:r>
            <a:r>
              <a:rPr lang="en-US" altLang="zh-CN" sz="2400" b="1" dirty="0">
                <a:latin typeface="Arial" panose="020B0604020202020204" pitchFamily="34" charset="0"/>
              </a:rPr>
              <a:t>F2</a:t>
            </a:r>
            <a:r>
              <a:rPr lang="zh-CN" altLang="en-US" sz="2400" b="1" dirty="0">
                <a:latin typeface="Arial" panose="020B0604020202020204" pitchFamily="34" charset="0"/>
              </a:rPr>
              <a:t>，</a:t>
            </a:r>
            <a:r>
              <a:rPr lang="en-US" altLang="zh-CN" sz="2400" b="1" dirty="0">
                <a:latin typeface="Arial" panose="020B0604020202020204" pitchFamily="34" charset="0"/>
              </a:rPr>
              <a:t>M1=M2</a:t>
            </a:r>
            <a:r>
              <a:rPr lang="zh-CN" altLang="en-US" sz="2400" b="1" dirty="0">
                <a:latin typeface="Arial" panose="020B0604020202020204" pitchFamily="34" charset="0"/>
              </a:rPr>
              <a:t>，则</a:t>
            </a:r>
            <a:r>
              <a:rPr lang="en-US" altLang="zh-CN" sz="2400" b="1" dirty="0">
                <a:latin typeface="Arial" panose="020B0604020202020204" pitchFamily="34" charset="0"/>
              </a:rPr>
              <a:t>V1</a:t>
            </a:r>
            <a:r>
              <a:rPr lang="zh-CN" altLang="en-US" sz="2400" b="1" dirty="0">
                <a:latin typeface="Arial" panose="020B0604020202020204" pitchFamily="34" charset="0"/>
              </a:rPr>
              <a:t>＞</a:t>
            </a:r>
            <a:r>
              <a:rPr lang="en-US" altLang="zh-CN" sz="2400" b="1">
                <a:latin typeface="Arial" panose="020B0604020202020204" pitchFamily="34" charset="0"/>
              </a:rPr>
              <a:t>V2</a:t>
            </a:r>
            <a:endParaRPr lang="en-US" altLang="zh-CN" sz="2400" b="1">
              <a:latin typeface="Arial" panose="020B0604020202020204" pitchFamily="34" charset="0"/>
            </a:endParaRPr>
          </a:p>
        </p:txBody>
      </p:sp>
      <p:pic>
        <p:nvPicPr>
          <p:cNvPr id="104453" name="图片 104452"/>
          <p:cNvPicPr>
            <a:picLocks noChangeAspect="1"/>
          </p:cNvPicPr>
          <p:nvPr/>
        </p:nvPicPr>
        <p:blipFill>
          <a:blip r:embed="rId1"/>
          <a:stretch>
            <a:fillRect/>
          </a:stretch>
        </p:blipFill>
        <p:spPr>
          <a:xfrm>
            <a:off x="755650" y="4076700"/>
            <a:ext cx="7559675" cy="901700"/>
          </a:xfrm>
          <a:prstGeom prst="rect">
            <a:avLst/>
          </a:prstGeom>
          <a:noFill/>
          <a:ln w="9525">
            <a:noFill/>
          </a:ln>
        </p:spPr>
      </p:pic>
      <p:sp>
        <p:nvSpPr>
          <p:cNvPr id="104454" name="文本框 104453"/>
          <p:cNvSpPr txBox="1"/>
          <p:nvPr/>
        </p:nvSpPr>
        <p:spPr>
          <a:xfrm>
            <a:off x="611188" y="4941888"/>
            <a:ext cx="8064500" cy="2282825"/>
          </a:xfrm>
          <a:prstGeom prst="rect">
            <a:avLst/>
          </a:prstGeom>
          <a:noFill/>
          <a:ln w="9525">
            <a:noFill/>
          </a:ln>
        </p:spPr>
        <p:txBody>
          <a:bodyPr>
            <a:spAutoFit/>
          </a:bodyPr>
          <a:p>
            <a:pPr>
              <a:spcBef>
                <a:spcPct val="50000"/>
              </a:spcBef>
              <a:buClr>
                <a:schemeClr val="bg1"/>
              </a:buClr>
            </a:pPr>
            <a:r>
              <a:rPr lang="zh-CN" altLang="en-US" sz="2400" b="1" dirty="0">
                <a:solidFill>
                  <a:schemeClr val="accent2"/>
                </a:solidFill>
                <a:latin typeface="Arial" panose="020B0604020202020204" pitchFamily="34" charset="0"/>
              </a:rPr>
              <a:t>解析</a:t>
            </a:r>
            <a:r>
              <a:rPr lang="en-US" altLang="zh-CN" sz="2400" b="1" dirty="0">
                <a:solidFill>
                  <a:schemeClr val="accent2"/>
                </a:solidFill>
                <a:latin typeface="Arial" panose="020B0604020202020204" pitchFamily="34" charset="0"/>
              </a:rPr>
              <a:t>:</a:t>
            </a:r>
            <a:r>
              <a:rPr lang="zh-CN" altLang="en-US" sz="2400" b="1" dirty="0">
                <a:solidFill>
                  <a:schemeClr val="accent2"/>
                </a:solidFill>
                <a:latin typeface="Arial" panose="020B0604020202020204" pitchFamily="34" charset="0"/>
              </a:rPr>
              <a:t>依题意</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情形中</a:t>
            </a:r>
            <a:r>
              <a:rPr lang="en-US" altLang="zh-CN" sz="2400" b="1" dirty="0">
                <a:solidFill>
                  <a:schemeClr val="accent2"/>
                </a:solidFill>
                <a:latin typeface="Arial" panose="020B0604020202020204" pitchFamily="34" charset="0"/>
              </a:rPr>
              <a:t>. a1</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a2</a:t>
            </a:r>
            <a:r>
              <a:rPr lang="zh-CN" altLang="en-US" sz="2400" b="1" dirty="0">
                <a:solidFill>
                  <a:schemeClr val="accent2"/>
                </a:solidFill>
                <a:latin typeface="Arial" panose="020B0604020202020204" pitchFamily="34" charset="0"/>
              </a:rPr>
              <a:t>＜</a:t>
            </a:r>
            <a:r>
              <a:rPr lang="en-US" altLang="zh-CN" sz="2400" b="1">
                <a:solidFill>
                  <a:schemeClr val="accent2"/>
                </a:solidFill>
                <a:latin typeface="Arial" panose="020B0604020202020204" pitchFamily="34" charset="0"/>
              </a:rPr>
              <a:t>a.</a:t>
            </a:r>
            <a:r>
              <a:rPr lang="zh-CN" altLang="en-US" sz="2400" b="1" dirty="0">
                <a:solidFill>
                  <a:srgbClr val="4EAC3E"/>
                </a:solidFill>
                <a:latin typeface="Arial" panose="020B0604020202020204" pitchFamily="34" charset="0"/>
              </a:rPr>
              <a:t>假设</a:t>
            </a:r>
            <a:r>
              <a:rPr lang="en-US" altLang="zh-CN" sz="2400" b="1" dirty="0">
                <a:solidFill>
                  <a:srgbClr val="4EAC3E"/>
                </a:solidFill>
                <a:latin typeface="Arial" panose="020B0604020202020204" pitchFamily="34" charset="0"/>
              </a:rPr>
              <a:t>a2=a.</a:t>
            </a:r>
            <a:r>
              <a:rPr lang="zh-CN" altLang="en-US" sz="2400" b="1" dirty="0">
                <a:solidFill>
                  <a:srgbClr val="4EAC3E"/>
                </a:solidFill>
                <a:latin typeface="Arial" panose="020B0604020202020204" pitchFamily="34" charset="0"/>
              </a:rPr>
              <a:t>则物块与木板分离时历时</a:t>
            </a:r>
            <a:r>
              <a:rPr lang="en-US" altLang="zh-CN" sz="2400" b="1" dirty="0">
                <a:solidFill>
                  <a:srgbClr val="4EAC3E"/>
                </a:solidFill>
                <a:latin typeface="Arial" panose="020B0604020202020204" pitchFamily="34" charset="0"/>
              </a:rPr>
              <a:t>∞,</a:t>
            </a:r>
            <a:r>
              <a:rPr lang="zh-CN" altLang="en-US" sz="2400" b="1" dirty="0">
                <a:solidFill>
                  <a:srgbClr val="4EAC3E"/>
                </a:solidFill>
                <a:latin typeface="Arial" panose="020B0604020202020204" pitchFamily="34" charset="0"/>
              </a:rPr>
              <a:t>则</a:t>
            </a:r>
            <a:r>
              <a:rPr lang="en-US" altLang="zh-CN" sz="2400" b="1" dirty="0">
                <a:solidFill>
                  <a:srgbClr val="4EAC3E"/>
                </a:solidFill>
                <a:latin typeface="Arial" panose="020B0604020202020204" pitchFamily="34" charset="0"/>
              </a:rPr>
              <a:t>V2</a:t>
            </a:r>
            <a:r>
              <a:rPr lang="zh-CN" altLang="en-US" sz="2400" b="1" dirty="0">
                <a:solidFill>
                  <a:srgbClr val="4EAC3E"/>
                </a:solidFill>
                <a:latin typeface="Arial" panose="020B0604020202020204" pitchFamily="34" charset="0"/>
              </a:rPr>
              <a:t>为</a:t>
            </a:r>
            <a:r>
              <a:rPr lang="en-US" altLang="zh-CN" b="1" dirty="0">
                <a:solidFill>
                  <a:srgbClr val="4EAC3E"/>
                </a:solidFill>
                <a:latin typeface="Arial" panose="020B0604020202020204" pitchFamily="34" charset="0"/>
              </a:rPr>
              <a:t>∞</a:t>
            </a:r>
            <a:r>
              <a:rPr lang="en-US" altLang="zh-CN" b="1">
                <a:solidFill>
                  <a:srgbClr val="4EAC3E"/>
                </a:solidFill>
                <a:latin typeface="Arial" panose="020B0604020202020204" pitchFamily="34" charset="0"/>
              </a:rPr>
              <a:t>.</a:t>
            </a:r>
            <a:r>
              <a:rPr lang="zh-CN" altLang="en-US" sz="2400" b="1" dirty="0">
                <a:solidFill>
                  <a:srgbClr val="4EAC3E"/>
                </a:solidFill>
                <a:latin typeface="Arial" panose="020B0604020202020204" pitchFamily="34" charset="0"/>
              </a:rPr>
              <a:t>显然</a:t>
            </a:r>
            <a:r>
              <a:rPr lang="en-US" altLang="zh-CN" sz="2400" b="1" dirty="0">
                <a:solidFill>
                  <a:srgbClr val="4EAC3E"/>
                </a:solidFill>
                <a:latin typeface="Arial" panose="020B0604020202020204" pitchFamily="34" charset="0"/>
              </a:rPr>
              <a:t>A</a:t>
            </a:r>
            <a:r>
              <a:rPr lang="zh-CN" altLang="en-US" sz="2400" b="1" dirty="0">
                <a:solidFill>
                  <a:srgbClr val="4EAC3E"/>
                </a:solidFill>
                <a:latin typeface="Arial" panose="020B0604020202020204" pitchFamily="34" charset="0"/>
              </a:rPr>
              <a:t>选项错</a:t>
            </a:r>
            <a:r>
              <a:rPr lang="en-US" altLang="zh-CN" sz="2400" b="1" dirty="0">
                <a:solidFill>
                  <a:srgbClr val="4EAC3E"/>
                </a:solidFill>
                <a:latin typeface="Arial" panose="020B0604020202020204" pitchFamily="34" charset="0"/>
              </a:rPr>
              <a:t>.</a:t>
            </a:r>
            <a:r>
              <a:rPr lang="zh-CN" altLang="en-US" sz="2400" b="1" dirty="0">
                <a:solidFill>
                  <a:srgbClr val="4EAC3E"/>
                </a:solidFill>
                <a:latin typeface="Arial" panose="020B0604020202020204" pitchFamily="34" charset="0"/>
              </a:rPr>
              <a:t>则</a:t>
            </a:r>
            <a:r>
              <a:rPr lang="en-US" altLang="zh-CN" sz="2400" b="1" dirty="0">
                <a:solidFill>
                  <a:srgbClr val="4EAC3E"/>
                </a:solidFill>
                <a:latin typeface="Arial" panose="020B0604020202020204" pitchFamily="34" charset="0"/>
              </a:rPr>
              <a:t>B</a:t>
            </a:r>
            <a:r>
              <a:rPr lang="zh-CN" altLang="en-US" sz="2400" b="1" dirty="0">
                <a:solidFill>
                  <a:srgbClr val="4EAC3E"/>
                </a:solidFill>
                <a:latin typeface="Arial" panose="020B0604020202020204" pitchFamily="34" charset="0"/>
              </a:rPr>
              <a:t>对</a:t>
            </a:r>
            <a:r>
              <a:rPr lang="en-US" altLang="zh-CN" sz="2400" b="1">
                <a:solidFill>
                  <a:srgbClr val="4EAC3E"/>
                </a:solidFill>
                <a:latin typeface="Arial" panose="020B0604020202020204" pitchFamily="34" charset="0"/>
              </a:rPr>
              <a:t>.</a:t>
            </a:r>
            <a:endParaRPr lang="en-US" altLang="zh-CN" sz="2400" b="1">
              <a:solidFill>
                <a:srgbClr val="4EAC3E"/>
              </a:solidFill>
              <a:latin typeface="Arial" panose="020B0604020202020204" pitchFamily="34" charset="0"/>
            </a:endParaRPr>
          </a:p>
          <a:p>
            <a:pPr>
              <a:spcBef>
                <a:spcPct val="50000"/>
              </a:spcBef>
              <a:buClr>
                <a:schemeClr val="bg1"/>
              </a:buClr>
            </a:pPr>
            <a:r>
              <a:rPr lang="en-US" altLang="zh-CN" sz="2400" b="1" dirty="0">
                <a:solidFill>
                  <a:srgbClr val="CC0000"/>
                </a:solidFill>
                <a:latin typeface="Arial" panose="020B0604020202020204" pitchFamily="34" charset="0"/>
              </a:rPr>
              <a:t>C</a:t>
            </a:r>
            <a:r>
              <a:rPr lang="zh-CN" altLang="en-US" sz="2400" b="1" dirty="0">
                <a:solidFill>
                  <a:srgbClr val="CC0000"/>
                </a:solidFill>
                <a:latin typeface="Arial" panose="020B0604020202020204" pitchFamily="34" charset="0"/>
              </a:rPr>
              <a:t>选项中</a:t>
            </a:r>
            <a:r>
              <a:rPr lang="en-US" altLang="zh-CN" sz="2400" b="1" dirty="0">
                <a:solidFill>
                  <a:srgbClr val="CC0000"/>
                </a:solidFill>
                <a:latin typeface="Arial" panose="020B0604020202020204" pitchFamily="34" charset="0"/>
              </a:rPr>
              <a:t>,a1</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a2</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a.</a:t>
            </a:r>
            <a:r>
              <a:rPr lang="zh-CN" altLang="en-US" sz="2400" b="1" dirty="0">
                <a:solidFill>
                  <a:srgbClr val="CC0000"/>
                </a:solidFill>
                <a:latin typeface="Arial" panose="020B0604020202020204" pitchFamily="34" charset="0"/>
              </a:rPr>
              <a:t>假设</a:t>
            </a:r>
            <a:r>
              <a:rPr lang="en-US" altLang="zh-CN" sz="2400" b="1" dirty="0">
                <a:solidFill>
                  <a:srgbClr val="CC0000"/>
                </a:solidFill>
                <a:latin typeface="Arial" panose="020B0604020202020204" pitchFamily="34" charset="0"/>
              </a:rPr>
              <a:t>a2=a,</a:t>
            </a:r>
            <a:r>
              <a:rPr lang="zh-CN" altLang="en-US" sz="2400" b="1" dirty="0">
                <a:solidFill>
                  <a:srgbClr val="CC0000"/>
                </a:solidFill>
                <a:latin typeface="Arial" panose="020B0604020202020204" pitchFamily="34" charset="0"/>
              </a:rPr>
              <a:t>则物块与木板分离时历时</a:t>
            </a:r>
            <a:r>
              <a:rPr lang="en-US" altLang="zh-CN" sz="2400" b="1" dirty="0">
                <a:solidFill>
                  <a:srgbClr val="CC0000"/>
                </a:solidFill>
                <a:latin typeface="Arial" panose="020B0604020202020204" pitchFamily="34" charset="0"/>
              </a:rPr>
              <a:t>∞,</a:t>
            </a:r>
            <a:r>
              <a:rPr lang="zh-CN" altLang="en-US" sz="2400" b="1" dirty="0">
                <a:solidFill>
                  <a:srgbClr val="CC0000"/>
                </a:solidFill>
                <a:latin typeface="Arial" panose="020B0604020202020204" pitchFamily="34" charset="0"/>
              </a:rPr>
              <a:t>则</a:t>
            </a:r>
            <a:r>
              <a:rPr lang="en-US" altLang="zh-CN" sz="2400" b="1" dirty="0">
                <a:solidFill>
                  <a:srgbClr val="CC0000"/>
                </a:solidFill>
                <a:latin typeface="Arial" panose="020B0604020202020204" pitchFamily="34" charset="0"/>
              </a:rPr>
              <a:t>V2</a:t>
            </a:r>
            <a:r>
              <a:rPr lang="zh-CN" altLang="en-US" sz="2400" b="1" dirty="0">
                <a:solidFill>
                  <a:srgbClr val="CC0000"/>
                </a:solidFill>
                <a:latin typeface="Arial" panose="020B0604020202020204" pitchFamily="34" charset="0"/>
              </a:rPr>
              <a:t>为</a:t>
            </a:r>
            <a:r>
              <a:rPr lang="en-US" altLang="zh-CN" sz="2400" b="1" dirty="0">
                <a:solidFill>
                  <a:srgbClr val="CC0000"/>
                </a:solidFill>
                <a:latin typeface="Arial" panose="020B0604020202020204" pitchFamily="34" charset="0"/>
              </a:rPr>
              <a:t>∞.</a:t>
            </a:r>
            <a:r>
              <a:rPr lang="zh-CN" altLang="en-US" sz="2400" b="1" dirty="0">
                <a:solidFill>
                  <a:srgbClr val="CC0000"/>
                </a:solidFill>
                <a:latin typeface="Arial" panose="020B0604020202020204" pitchFamily="34" charset="0"/>
              </a:rPr>
              <a:t>显然</a:t>
            </a:r>
            <a:r>
              <a:rPr lang="en-US" altLang="zh-CN" sz="2400" b="1" dirty="0">
                <a:solidFill>
                  <a:srgbClr val="CC0000"/>
                </a:solidFill>
                <a:latin typeface="Arial" panose="020B0604020202020204" pitchFamily="34" charset="0"/>
              </a:rPr>
              <a:t>C</a:t>
            </a:r>
            <a:r>
              <a:rPr lang="zh-CN" altLang="en-US" sz="2400" b="1" dirty="0">
                <a:solidFill>
                  <a:srgbClr val="CC0000"/>
                </a:solidFill>
                <a:latin typeface="Arial" panose="020B0604020202020204" pitchFamily="34" charset="0"/>
              </a:rPr>
              <a:t>选项错</a:t>
            </a:r>
            <a:r>
              <a:rPr lang="en-US" altLang="zh-CN" sz="2400" b="1" dirty="0">
                <a:solidFill>
                  <a:srgbClr val="CC0000"/>
                </a:solidFill>
                <a:latin typeface="Arial" panose="020B0604020202020204" pitchFamily="34" charset="0"/>
              </a:rPr>
              <a:t>.</a:t>
            </a:r>
            <a:r>
              <a:rPr lang="zh-CN" altLang="en-US" sz="2400" b="1" dirty="0">
                <a:solidFill>
                  <a:srgbClr val="CC0000"/>
                </a:solidFill>
                <a:latin typeface="Arial" panose="020B0604020202020204" pitchFamily="34" charset="0"/>
              </a:rPr>
              <a:t>则</a:t>
            </a:r>
            <a:r>
              <a:rPr lang="en-US" altLang="zh-CN" sz="2400" b="1" dirty="0">
                <a:solidFill>
                  <a:srgbClr val="CC0000"/>
                </a:solidFill>
                <a:latin typeface="Arial" panose="020B0604020202020204" pitchFamily="34" charset="0"/>
              </a:rPr>
              <a:t>D</a:t>
            </a:r>
            <a:r>
              <a:rPr lang="zh-CN" altLang="en-US" sz="2400" b="1" dirty="0">
                <a:solidFill>
                  <a:srgbClr val="CC0000"/>
                </a:solidFill>
                <a:latin typeface="Arial" panose="020B0604020202020204" pitchFamily="34" charset="0"/>
              </a:rPr>
              <a:t>对</a:t>
            </a:r>
            <a:r>
              <a:rPr lang="en-US" altLang="zh-CN" sz="2400" b="1">
                <a:solidFill>
                  <a:srgbClr val="CC0000"/>
                </a:solidFill>
                <a:latin typeface="Arial" panose="020B0604020202020204" pitchFamily="34" charset="0"/>
              </a:rPr>
              <a:t>.</a:t>
            </a:r>
            <a:endParaRPr lang="en-US" altLang="zh-CN" sz="2400" b="1">
              <a:solidFill>
                <a:srgbClr val="CC0000"/>
              </a:solidFill>
              <a:latin typeface="Arial" panose="020B0604020202020204" pitchFamily="34" charset="0"/>
            </a:endParaRPr>
          </a:p>
          <a:p>
            <a:pPr>
              <a:spcBef>
                <a:spcPct val="50000"/>
              </a:spcBef>
              <a:buClr>
                <a:schemeClr val="bg1"/>
              </a:buClr>
            </a:pPr>
            <a:endParaRPr lang="en-US" altLang="zh-CN" sz="2400" b="1" dirty="0">
              <a:solidFill>
                <a:srgbClr val="CC0000"/>
              </a:solidFill>
              <a:latin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6" name="文本框 120835"/>
          <p:cNvSpPr txBox="1"/>
          <p:nvPr/>
        </p:nvSpPr>
        <p:spPr>
          <a:xfrm>
            <a:off x="611188" y="549275"/>
            <a:ext cx="7777162" cy="2227263"/>
          </a:xfrm>
          <a:prstGeom prst="rect">
            <a:avLst/>
          </a:prstGeom>
          <a:noFill/>
          <a:ln w="9525">
            <a:noFill/>
          </a:ln>
        </p:spPr>
        <p:txBody>
          <a:bodyPr>
            <a:spAutoFit/>
          </a:bodyPr>
          <a:p>
            <a:pPr algn="dist">
              <a:spcBef>
                <a:spcPct val="20000"/>
              </a:spcBef>
              <a:buClr>
                <a:schemeClr val="hlink"/>
              </a:buClr>
              <a:buSzPct val="60000"/>
              <a:buFont typeface="Wingdings" panose="05000000000000000000" pitchFamily="2" charset="2"/>
              <a:buNone/>
            </a:pPr>
            <a:r>
              <a:rPr lang="zh-CN" altLang="en-US" sz="2800" b="1" dirty="0">
                <a:solidFill>
                  <a:srgbClr val="FF0066"/>
                </a:solidFill>
                <a:effectLst>
                  <a:outerShdw blurRad="38100" dist="38100" dir="2700000">
                    <a:srgbClr val="C0C0C0"/>
                  </a:outerShdw>
                </a:effectLst>
                <a:latin typeface="Arial" panose="020B0604020202020204" pitchFamily="34" charset="0"/>
              </a:rPr>
              <a:t>例</a:t>
            </a:r>
            <a:r>
              <a:rPr lang="en-US" altLang="zh-CN" sz="2800" b="1">
                <a:solidFill>
                  <a:srgbClr val="FF0066"/>
                </a:solidFill>
                <a:effectLst>
                  <a:outerShdw blurRad="38100" dist="38100" dir="2700000">
                    <a:srgbClr val="C0C0C0"/>
                  </a:outerShdw>
                </a:effectLst>
                <a:latin typeface="Arial" panose="020B0604020202020204" pitchFamily="34" charset="0"/>
              </a:rPr>
              <a:t>6</a:t>
            </a:r>
            <a:r>
              <a:rPr lang="en-US" altLang="zh-CN" sz="2800" b="1">
                <a:effectLst>
                  <a:outerShdw blurRad="38100" dist="38100" dir="2700000">
                    <a:srgbClr val="C0C0C0"/>
                  </a:outerShdw>
                </a:effectLst>
                <a:latin typeface="Arial" panose="020B0604020202020204" pitchFamily="34" charset="0"/>
              </a:rPr>
              <a:t>  </a:t>
            </a:r>
            <a:r>
              <a:rPr lang="zh-CN" altLang="en-US" sz="2800" b="1" dirty="0">
                <a:solidFill>
                  <a:srgbClr val="0000FF"/>
                </a:solidFill>
                <a:effectLst>
                  <a:outerShdw blurRad="38100" dist="38100" dir="2700000">
                    <a:srgbClr val="C0C0C0"/>
                  </a:outerShdw>
                </a:effectLst>
                <a:latin typeface="Arial" panose="020B0604020202020204" pitchFamily="34" charset="0"/>
              </a:rPr>
              <a:t>如图所示，在一粗糙的水平面上有两个质量分别为</a:t>
            </a:r>
            <a:r>
              <a:rPr lang="en-US" altLang="zh-CN" sz="2800" b="1" dirty="0">
                <a:solidFill>
                  <a:srgbClr val="0000FF"/>
                </a:solidFill>
                <a:effectLst>
                  <a:outerShdw blurRad="38100" dist="38100" dir="2700000">
                    <a:srgbClr val="C0C0C0"/>
                  </a:outerShdw>
                </a:effectLst>
                <a:latin typeface="Arial" panose="020B0604020202020204" pitchFamily="34" charset="0"/>
              </a:rPr>
              <a:t>m1</a:t>
            </a:r>
            <a:r>
              <a:rPr lang="zh-CN" altLang="en-US" sz="2800" b="1" dirty="0">
                <a:solidFill>
                  <a:srgbClr val="0000FF"/>
                </a:solidFill>
                <a:effectLst>
                  <a:outerShdw blurRad="38100" dist="38100" dir="2700000">
                    <a:srgbClr val="C0C0C0"/>
                  </a:outerShdw>
                </a:effectLst>
                <a:latin typeface="Arial" panose="020B0604020202020204" pitchFamily="34" charset="0"/>
              </a:rPr>
              <a:t>和</a:t>
            </a:r>
            <a:r>
              <a:rPr lang="en-US" altLang="zh-CN" sz="2800" b="1" dirty="0">
                <a:solidFill>
                  <a:srgbClr val="0000FF"/>
                </a:solidFill>
                <a:effectLst>
                  <a:outerShdw blurRad="38100" dist="38100" dir="2700000">
                    <a:srgbClr val="C0C0C0"/>
                  </a:outerShdw>
                </a:effectLst>
                <a:latin typeface="Arial" panose="020B0604020202020204" pitchFamily="34" charset="0"/>
              </a:rPr>
              <a:t>m2</a:t>
            </a:r>
            <a:r>
              <a:rPr lang="zh-CN" altLang="en-US" sz="2800" b="1" dirty="0">
                <a:solidFill>
                  <a:srgbClr val="0000FF"/>
                </a:solidFill>
                <a:effectLst>
                  <a:outerShdw blurRad="38100" dist="38100" dir="2700000">
                    <a:srgbClr val="C0C0C0"/>
                  </a:outerShdw>
                </a:effectLst>
                <a:latin typeface="Arial" panose="020B0604020202020204" pitchFamily="34" charset="0"/>
              </a:rPr>
              <a:t>的木块</a:t>
            </a:r>
            <a:r>
              <a:rPr lang="en-US" altLang="zh-CN" sz="2800" b="1" dirty="0">
                <a:solidFill>
                  <a:srgbClr val="0000FF"/>
                </a:solidFill>
                <a:effectLst>
                  <a:outerShdw blurRad="38100" dist="38100" dir="2700000">
                    <a:srgbClr val="C0C0C0"/>
                  </a:outerShdw>
                </a:effectLst>
                <a:latin typeface="Arial" panose="020B0604020202020204" pitchFamily="34" charset="0"/>
              </a:rPr>
              <a:t>1</a:t>
            </a:r>
            <a:r>
              <a:rPr lang="zh-CN" altLang="en-US" sz="2800" b="1" dirty="0">
                <a:solidFill>
                  <a:srgbClr val="0000FF"/>
                </a:solidFill>
                <a:effectLst>
                  <a:outerShdw blurRad="38100" dist="38100" dir="2700000">
                    <a:srgbClr val="C0C0C0"/>
                  </a:outerShdw>
                </a:effectLst>
                <a:latin typeface="Arial" panose="020B0604020202020204" pitchFamily="34" charset="0"/>
              </a:rPr>
              <a:t>和</a:t>
            </a:r>
            <a:r>
              <a:rPr lang="en-US" altLang="zh-CN" sz="2800" b="1" dirty="0">
                <a:solidFill>
                  <a:srgbClr val="0000FF"/>
                </a:solidFill>
                <a:effectLst>
                  <a:outerShdw blurRad="38100" dist="38100" dir="2700000">
                    <a:srgbClr val="C0C0C0"/>
                  </a:outerShdw>
                </a:effectLst>
                <a:latin typeface="Arial" panose="020B0604020202020204" pitchFamily="34" charset="0"/>
              </a:rPr>
              <a:t>2</a:t>
            </a:r>
            <a:r>
              <a:rPr lang="zh-CN" altLang="en-US" sz="2800" b="1" dirty="0">
                <a:solidFill>
                  <a:srgbClr val="0000FF"/>
                </a:solidFill>
                <a:effectLst>
                  <a:outerShdw blurRad="38100" dist="38100" dir="2700000">
                    <a:srgbClr val="C0C0C0"/>
                  </a:outerShdw>
                </a:effectLst>
                <a:latin typeface="Arial" panose="020B0604020202020204" pitchFamily="34" charset="0"/>
              </a:rPr>
              <a:t>，用原长为</a:t>
            </a:r>
            <a:r>
              <a:rPr lang="en-US" altLang="zh-CN" sz="2800" b="1" dirty="0">
                <a:solidFill>
                  <a:srgbClr val="0000FF"/>
                </a:solidFill>
                <a:effectLst>
                  <a:outerShdw blurRad="38100" dist="38100" dir="2700000">
                    <a:srgbClr val="C0C0C0"/>
                  </a:outerShdw>
                </a:effectLst>
                <a:latin typeface="Arial" panose="020B0604020202020204" pitchFamily="34" charset="0"/>
              </a:rPr>
              <a:t>l</a:t>
            </a:r>
            <a:r>
              <a:rPr lang="zh-CN" altLang="en-US" sz="2800" b="1" dirty="0">
                <a:solidFill>
                  <a:srgbClr val="0000FF"/>
                </a:solidFill>
                <a:effectLst>
                  <a:outerShdw blurRad="38100" dist="38100" dir="2700000">
                    <a:srgbClr val="C0C0C0"/>
                  </a:outerShdw>
                </a:effectLst>
                <a:latin typeface="Arial" panose="020B0604020202020204" pitchFamily="34" charset="0"/>
              </a:rPr>
              <a:t>、劲度系数为</a:t>
            </a:r>
            <a:r>
              <a:rPr lang="en-US" altLang="zh-CN" sz="2800" b="1" dirty="0">
                <a:solidFill>
                  <a:srgbClr val="0000FF"/>
                </a:solidFill>
                <a:effectLst>
                  <a:outerShdw blurRad="38100" dist="38100" dir="2700000">
                    <a:srgbClr val="C0C0C0"/>
                  </a:outerShdw>
                </a:effectLst>
                <a:latin typeface="Arial" panose="020B0604020202020204" pitchFamily="34" charset="0"/>
              </a:rPr>
              <a:t>k</a:t>
            </a:r>
            <a:r>
              <a:rPr lang="zh-CN" altLang="en-US" sz="2800" b="1" dirty="0">
                <a:solidFill>
                  <a:srgbClr val="0000FF"/>
                </a:solidFill>
                <a:effectLst>
                  <a:outerShdw blurRad="38100" dist="38100" dir="2700000">
                    <a:srgbClr val="C0C0C0"/>
                  </a:outerShdw>
                </a:effectLst>
                <a:latin typeface="Arial" panose="020B0604020202020204" pitchFamily="34" charset="0"/>
              </a:rPr>
              <a:t>的轻弹簧连结起来，木块与地面间的动摩擦因数均为</a:t>
            </a:r>
            <a:r>
              <a:rPr lang="en-US" altLang="zh-CN" sz="2800" b="1" dirty="0">
                <a:solidFill>
                  <a:srgbClr val="0000FF"/>
                </a:solidFill>
                <a:effectLst>
                  <a:outerShdw blurRad="38100" dist="38100" dir="2700000">
                    <a:srgbClr val="C0C0C0"/>
                  </a:outerShdw>
                </a:effectLst>
                <a:latin typeface="Arial" panose="020B0604020202020204" pitchFamily="34" charset="0"/>
              </a:rPr>
              <a:t>u</a:t>
            </a:r>
            <a:r>
              <a:rPr lang="zh-CN" altLang="en-US" sz="2800" b="1" dirty="0">
                <a:solidFill>
                  <a:srgbClr val="0000FF"/>
                </a:solidFill>
                <a:effectLst>
                  <a:outerShdw blurRad="38100" dist="38100" dir="2700000">
                    <a:srgbClr val="C0C0C0"/>
                  </a:outerShdw>
                </a:effectLst>
                <a:latin typeface="Arial" panose="020B0604020202020204" pitchFamily="34" charset="0"/>
              </a:rPr>
              <a:t>，现用一水平力向右拉木块</a:t>
            </a:r>
            <a:r>
              <a:rPr lang="en-US" altLang="zh-CN" sz="2800" b="1" dirty="0">
                <a:solidFill>
                  <a:srgbClr val="0000FF"/>
                </a:solidFill>
                <a:effectLst>
                  <a:outerShdw blurRad="38100" dist="38100" dir="2700000">
                    <a:srgbClr val="C0C0C0"/>
                  </a:outerShdw>
                </a:effectLst>
                <a:latin typeface="Arial" panose="020B0604020202020204" pitchFamily="34" charset="0"/>
              </a:rPr>
              <a:t>2</a:t>
            </a:r>
            <a:r>
              <a:rPr lang="zh-CN" altLang="en-US" sz="2800" b="1" dirty="0">
                <a:solidFill>
                  <a:srgbClr val="0000FF"/>
                </a:solidFill>
                <a:effectLst>
                  <a:outerShdw blurRad="38100" dist="38100" dir="2700000">
                    <a:srgbClr val="C0C0C0"/>
                  </a:outerShdw>
                </a:effectLst>
                <a:latin typeface="Arial" panose="020B0604020202020204" pitchFamily="34" charset="0"/>
              </a:rPr>
              <a:t>，当两木块一起匀速运动时，两木块间的距离为</a:t>
            </a:r>
            <a:endParaRPr lang="zh-CN" altLang="en-US" sz="2800" b="1" dirty="0">
              <a:solidFill>
                <a:srgbClr val="0000FF"/>
              </a:solidFill>
              <a:latin typeface="Arial" panose="020B0604020202020204" pitchFamily="34" charset="0"/>
            </a:endParaRPr>
          </a:p>
        </p:txBody>
      </p:sp>
      <p:graphicFrame>
        <p:nvGraphicFramePr>
          <p:cNvPr id="120850" name="对象 120849"/>
          <p:cNvGraphicFramePr/>
          <p:nvPr/>
        </p:nvGraphicFramePr>
        <p:xfrm>
          <a:off x="755650" y="2852738"/>
          <a:ext cx="3332163" cy="2751137"/>
        </p:xfrm>
        <a:graphic>
          <a:graphicData uri="http://schemas.openxmlformats.org/presentationml/2006/ole">
            <mc:AlternateContent xmlns:mc="http://schemas.openxmlformats.org/markup-compatibility/2006">
              <mc:Choice xmlns:v="urn:schemas-microsoft-com:vml" Requires="v">
                <p:oleObj spid="_x0000_s3117" name="" r:id="rId1" imgW="1054100" imgH="1676400" progId="Equation.3">
                  <p:embed/>
                </p:oleObj>
              </mc:Choice>
              <mc:Fallback>
                <p:oleObj name="" r:id="rId1" imgW="1054100" imgH="1676400" progId="Equation.3">
                  <p:embed/>
                  <p:pic>
                    <p:nvPicPr>
                      <p:cNvPr id="0" name="图片 3116"/>
                      <p:cNvPicPr/>
                      <p:nvPr/>
                    </p:nvPicPr>
                    <p:blipFill>
                      <a:blip r:embed="rId2"/>
                      <a:stretch>
                        <a:fillRect/>
                      </a:stretch>
                    </p:blipFill>
                    <p:spPr>
                      <a:xfrm>
                        <a:off x="755650" y="2852738"/>
                        <a:ext cx="3332163" cy="2751137"/>
                      </a:xfrm>
                      <a:prstGeom prst="rect">
                        <a:avLst/>
                      </a:prstGeom>
                      <a:noFill/>
                      <a:ln w="38100">
                        <a:noFill/>
                        <a:miter/>
                      </a:ln>
                    </p:spPr>
                  </p:pic>
                </p:oleObj>
              </mc:Fallback>
            </mc:AlternateContent>
          </a:graphicData>
        </a:graphic>
      </p:graphicFrame>
      <p:sp>
        <p:nvSpPr>
          <p:cNvPr id="120851" name="文本框 120850"/>
          <p:cNvSpPr txBox="1"/>
          <p:nvPr/>
        </p:nvSpPr>
        <p:spPr>
          <a:xfrm>
            <a:off x="4427538" y="3860800"/>
            <a:ext cx="4105275" cy="1552575"/>
          </a:xfrm>
          <a:prstGeom prst="rect">
            <a:avLst/>
          </a:prstGeom>
          <a:noFill/>
          <a:ln w="9525">
            <a:noFill/>
          </a:ln>
        </p:spPr>
        <p:txBody>
          <a:bodyPr>
            <a:spAutoFit/>
          </a:bodyPr>
          <a:p>
            <a:pPr>
              <a:spcBef>
                <a:spcPct val="50000"/>
              </a:spcBef>
              <a:buClr>
                <a:schemeClr val="bg1"/>
              </a:buClr>
            </a:pPr>
            <a:r>
              <a:rPr lang="zh-CN" altLang="en-US" sz="2400" b="1" dirty="0">
                <a:solidFill>
                  <a:srgbClr val="FF0000"/>
                </a:solidFill>
                <a:latin typeface="Arial" panose="020B0604020202020204" pitchFamily="34" charset="0"/>
              </a:rPr>
              <a:t>解析</a:t>
            </a:r>
            <a:r>
              <a:rPr lang="en-US" altLang="zh-CN" sz="2400" b="1">
                <a:latin typeface="Arial" panose="020B0604020202020204" pitchFamily="34" charset="0"/>
              </a:rPr>
              <a:t>:</a:t>
            </a:r>
            <a:r>
              <a:rPr lang="zh-CN" altLang="en-US" sz="2400" b="1" dirty="0">
                <a:solidFill>
                  <a:srgbClr val="008000"/>
                </a:solidFill>
                <a:latin typeface="Arial" panose="020B0604020202020204" pitchFamily="34" charset="0"/>
              </a:rPr>
              <a:t>假设</a:t>
            </a:r>
            <a:r>
              <a:rPr lang="en-US" altLang="zh-CN" sz="2400" b="1" dirty="0">
                <a:solidFill>
                  <a:srgbClr val="008000"/>
                </a:solidFill>
                <a:latin typeface="Arial" panose="020B0604020202020204" pitchFamily="34" charset="0"/>
              </a:rPr>
              <a:t>m1=0,</a:t>
            </a:r>
            <a:r>
              <a:rPr lang="zh-CN" altLang="en-US" sz="2400" b="1" dirty="0">
                <a:solidFill>
                  <a:srgbClr val="008000"/>
                </a:solidFill>
                <a:latin typeface="Arial" panose="020B0604020202020204" pitchFamily="34" charset="0"/>
              </a:rPr>
              <a:t>则弹簧应为原长</a:t>
            </a:r>
            <a:r>
              <a:rPr lang="en-US" altLang="zh-CN" sz="2400" b="1" dirty="0">
                <a:solidFill>
                  <a:srgbClr val="008000"/>
                </a:solidFill>
                <a:latin typeface="Arial" panose="020B0604020202020204" pitchFamily="34" charset="0"/>
              </a:rPr>
              <a:t>.</a:t>
            </a:r>
            <a:r>
              <a:rPr lang="zh-CN" altLang="en-US" sz="2400" b="1" dirty="0">
                <a:solidFill>
                  <a:srgbClr val="008000"/>
                </a:solidFill>
                <a:latin typeface="Arial" panose="020B0604020202020204" pitchFamily="34" charset="0"/>
              </a:rPr>
              <a:t>从式可知</a:t>
            </a:r>
            <a:r>
              <a:rPr lang="en-US" altLang="zh-CN" sz="2400" b="1" dirty="0">
                <a:solidFill>
                  <a:srgbClr val="008000"/>
                </a:solidFill>
                <a:latin typeface="Arial" panose="020B0604020202020204" pitchFamily="34" charset="0"/>
              </a:rPr>
              <a:t>A</a:t>
            </a:r>
            <a:r>
              <a:rPr lang="zh-CN" altLang="en-US" sz="2400" b="1" dirty="0">
                <a:solidFill>
                  <a:srgbClr val="008000"/>
                </a:solidFill>
                <a:latin typeface="Arial" panose="020B0604020202020204" pitchFamily="34" charset="0"/>
              </a:rPr>
              <a:t>和</a:t>
            </a:r>
            <a:r>
              <a:rPr lang="en-US" altLang="zh-CN" sz="2400" b="1" dirty="0">
                <a:solidFill>
                  <a:srgbClr val="008000"/>
                </a:solidFill>
                <a:latin typeface="Arial" panose="020B0604020202020204" pitchFamily="34" charset="0"/>
              </a:rPr>
              <a:t>D</a:t>
            </a:r>
            <a:r>
              <a:rPr lang="zh-CN" altLang="en-US" sz="2400" b="1" dirty="0">
                <a:solidFill>
                  <a:srgbClr val="008000"/>
                </a:solidFill>
                <a:latin typeface="Arial" panose="020B0604020202020204" pitchFamily="34" charset="0"/>
              </a:rPr>
              <a:t>正确</a:t>
            </a:r>
            <a:r>
              <a:rPr lang="en-US" altLang="zh-CN" sz="2400" b="1" dirty="0">
                <a:solidFill>
                  <a:srgbClr val="008000"/>
                </a:solidFill>
                <a:latin typeface="Arial" panose="020B0604020202020204" pitchFamily="34" charset="0"/>
              </a:rPr>
              <a:t>.</a:t>
            </a:r>
            <a:r>
              <a:rPr lang="zh-CN" altLang="en-US" sz="2400" b="1" dirty="0">
                <a:solidFill>
                  <a:srgbClr val="008000"/>
                </a:solidFill>
                <a:latin typeface="Arial" panose="020B0604020202020204" pitchFamily="34" charset="0"/>
              </a:rPr>
              <a:t>假设</a:t>
            </a:r>
            <a:r>
              <a:rPr lang="en-US" altLang="zh-CN" sz="2400" b="1" dirty="0">
                <a:solidFill>
                  <a:srgbClr val="008000"/>
                </a:solidFill>
                <a:latin typeface="Arial" panose="020B0604020202020204" pitchFamily="34" charset="0"/>
              </a:rPr>
              <a:t>m2=0,</a:t>
            </a:r>
            <a:r>
              <a:rPr lang="zh-CN" altLang="en-US" sz="2400" b="1" dirty="0">
                <a:solidFill>
                  <a:srgbClr val="008000"/>
                </a:solidFill>
                <a:latin typeface="Arial" panose="020B0604020202020204" pitchFamily="34" charset="0"/>
              </a:rPr>
              <a:t>则弹簧应大于</a:t>
            </a:r>
            <a:r>
              <a:rPr lang="en-US" altLang="zh-CN" sz="2400" b="1" dirty="0">
                <a:solidFill>
                  <a:srgbClr val="008000"/>
                </a:solidFill>
                <a:latin typeface="Arial" panose="020B0604020202020204" pitchFamily="34" charset="0"/>
              </a:rPr>
              <a:t>L.</a:t>
            </a:r>
            <a:r>
              <a:rPr lang="zh-CN" altLang="en-US" sz="2400" b="1" dirty="0">
                <a:solidFill>
                  <a:srgbClr val="008000"/>
                </a:solidFill>
                <a:latin typeface="Arial" panose="020B0604020202020204" pitchFamily="34" charset="0"/>
              </a:rPr>
              <a:t>由式可知选项</a:t>
            </a:r>
            <a:r>
              <a:rPr lang="en-US" altLang="zh-CN" sz="2400" b="1" dirty="0">
                <a:solidFill>
                  <a:srgbClr val="008000"/>
                </a:solidFill>
                <a:latin typeface="Arial" panose="020B0604020202020204" pitchFamily="34" charset="0"/>
              </a:rPr>
              <a:t>A</a:t>
            </a:r>
            <a:r>
              <a:rPr lang="zh-CN" altLang="en-US" sz="2400" b="1" dirty="0">
                <a:solidFill>
                  <a:srgbClr val="008000"/>
                </a:solidFill>
                <a:latin typeface="Arial" panose="020B0604020202020204" pitchFamily="34" charset="0"/>
              </a:rPr>
              <a:t>正确</a:t>
            </a:r>
            <a:endParaRPr lang="zh-CN" altLang="en-US" sz="2400" b="1" dirty="0">
              <a:solidFill>
                <a:srgbClr val="008000"/>
              </a:solidFill>
              <a:latin typeface="Arial" panose="020B0604020202020204" pitchFamily="34" charset="0"/>
            </a:endParaRPr>
          </a:p>
        </p:txBody>
      </p:sp>
      <p:grpSp>
        <p:nvGrpSpPr>
          <p:cNvPr id="120854" name="组合 120853"/>
          <p:cNvGrpSpPr/>
          <p:nvPr/>
        </p:nvGrpSpPr>
        <p:grpSpPr>
          <a:xfrm>
            <a:off x="5219700" y="2708275"/>
            <a:ext cx="3100388" cy="936625"/>
            <a:chOff x="3288" y="1706"/>
            <a:chExt cx="1953" cy="590"/>
          </a:xfrm>
        </p:grpSpPr>
        <p:grpSp>
          <p:nvGrpSpPr>
            <p:cNvPr id="120837" name="组合 120836"/>
            <p:cNvGrpSpPr/>
            <p:nvPr/>
          </p:nvGrpSpPr>
          <p:grpSpPr>
            <a:xfrm>
              <a:off x="3288" y="1969"/>
              <a:ext cx="1953" cy="327"/>
              <a:chOff x="3837" y="4381"/>
              <a:chExt cx="4232" cy="710"/>
            </a:xfrm>
          </p:grpSpPr>
          <p:sp>
            <p:nvSpPr>
              <p:cNvPr id="120838" name="直接连接符 120837"/>
              <p:cNvSpPr/>
              <p:nvPr/>
            </p:nvSpPr>
            <p:spPr>
              <a:xfrm>
                <a:off x="6757" y="4574"/>
                <a:ext cx="1312" cy="0"/>
              </a:xfrm>
              <a:prstGeom prst="line">
                <a:avLst/>
              </a:prstGeom>
              <a:ln w="9525" cap="flat" cmpd="sng">
                <a:solidFill>
                  <a:srgbClr val="000000"/>
                </a:solidFill>
                <a:prstDash val="solid"/>
                <a:headEnd type="none" w="med" len="med"/>
                <a:tailEnd type="triangle" w="med" len="med"/>
              </a:ln>
            </p:spPr>
          </p:sp>
          <p:sp>
            <p:nvSpPr>
              <p:cNvPr id="120839" name="任意多边形 120838" descr="栎木"/>
              <p:cNvSpPr/>
              <p:nvPr/>
            </p:nvSpPr>
            <p:spPr>
              <a:xfrm>
                <a:off x="6128" y="4381"/>
                <a:ext cx="581" cy="347"/>
              </a:xfrm>
              <a:custGeom>
                <a:avLst/>
                <a:gdLst/>
                <a:ahLst/>
                <a:cxnLst/>
                <a:pathLst>
                  <a:path w="400" h="400">
                    <a:moveTo>
                      <a:pt x="0" y="0"/>
                    </a:moveTo>
                    <a:lnTo>
                      <a:pt x="400" y="0"/>
                    </a:lnTo>
                    <a:lnTo>
                      <a:pt x="400" y="400"/>
                    </a:lnTo>
                    <a:lnTo>
                      <a:pt x="0" y="400"/>
                    </a:lnTo>
                    <a:lnTo>
                      <a:pt x="0" y="0"/>
                    </a:lnTo>
                    <a:close/>
                  </a:path>
                </a:pathLst>
              </a:custGeom>
              <a:blipFill rotWithShape="0">
                <a:blip r:embed="rId3"/>
              </a:blipFill>
              <a:ln w="9525" cap="flat" cmpd="sng">
                <a:solidFill>
                  <a:srgbClr val="000000"/>
                </a:solidFill>
                <a:prstDash val="solid"/>
                <a:headEnd type="none" w="med" len="med"/>
                <a:tailEnd type="none" w="med" len="med"/>
              </a:ln>
            </p:spPr>
            <p:txBody>
              <a:bodyPr/>
              <a:p>
                <a:endParaRPr lang="zh-CN" altLang="en-US"/>
              </a:p>
            </p:txBody>
          </p:sp>
          <p:sp>
            <p:nvSpPr>
              <p:cNvPr id="120840" name="任意多边形 120839" descr="栎木"/>
              <p:cNvSpPr/>
              <p:nvPr/>
            </p:nvSpPr>
            <p:spPr>
              <a:xfrm>
                <a:off x="4047" y="4392"/>
                <a:ext cx="581" cy="346"/>
              </a:xfrm>
              <a:custGeom>
                <a:avLst/>
                <a:gdLst/>
                <a:ahLst/>
                <a:cxnLst/>
                <a:pathLst>
                  <a:path w="400" h="400">
                    <a:moveTo>
                      <a:pt x="0" y="0"/>
                    </a:moveTo>
                    <a:lnTo>
                      <a:pt x="400" y="0"/>
                    </a:lnTo>
                    <a:lnTo>
                      <a:pt x="400" y="400"/>
                    </a:lnTo>
                    <a:lnTo>
                      <a:pt x="0" y="400"/>
                    </a:lnTo>
                    <a:lnTo>
                      <a:pt x="0" y="0"/>
                    </a:lnTo>
                    <a:close/>
                  </a:path>
                </a:pathLst>
              </a:custGeom>
              <a:blipFill rotWithShape="0">
                <a:blip r:embed="rId3"/>
              </a:blipFill>
              <a:ln w="9525" cap="flat" cmpd="sng">
                <a:solidFill>
                  <a:srgbClr val="000000"/>
                </a:solidFill>
                <a:prstDash val="solid"/>
                <a:headEnd type="none" w="med" len="med"/>
                <a:tailEnd type="none" w="med" len="med"/>
              </a:ln>
            </p:spPr>
            <p:txBody>
              <a:bodyPr/>
              <a:p>
                <a:endParaRPr lang="zh-CN" altLang="en-US"/>
              </a:p>
            </p:txBody>
          </p:sp>
          <p:sp>
            <p:nvSpPr>
              <p:cNvPr id="120841" name="任意多边形 120840"/>
              <p:cNvSpPr/>
              <p:nvPr/>
            </p:nvSpPr>
            <p:spPr>
              <a:xfrm rot="5398833">
                <a:off x="5234" y="3796"/>
                <a:ext cx="324" cy="1512"/>
              </a:xfrm>
              <a:custGeom>
                <a:avLst/>
                <a:gdLst/>
                <a:ahLst/>
                <a:cxnLst/>
                <a:pathLst>
                  <a:path w="2000" h="4864">
                    <a:moveTo>
                      <a:pt x="617" y="16"/>
                    </a:moveTo>
                    <a:cubicBezTo>
                      <a:pt x="744" y="8"/>
                      <a:pt x="872" y="0"/>
                      <a:pt x="1000" y="10"/>
                    </a:cubicBezTo>
                    <a:cubicBezTo>
                      <a:pt x="1128" y="20"/>
                      <a:pt x="1265" y="46"/>
                      <a:pt x="1383" y="76"/>
                    </a:cubicBezTo>
                    <a:cubicBezTo>
                      <a:pt x="1501" y="106"/>
                      <a:pt x="1617" y="146"/>
                      <a:pt x="1707" y="190"/>
                    </a:cubicBezTo>
                    <a:cubicBezTo>
                      <a:pt x="1797" y="234"/>
                      <a:pt x="1875" y="287"/>
                      <a:pt x="1924" y="340"/>
                    </a:cubicBezTo>
                    <a:cubicBezTo>
                      <a:pt x="1973" y="393"/>
                      <a:pt x="2000" y="453"/>
                      <a:pt x="2000" y="510"/>
                    </a:cubicBezTo>
                    <a:cubicBezTo>
                      <a:pt x="2000" y="567"/>
                      <a:pt x="1973" y="627"/>
                      <a:pt x="1924" y="680"/>
                    </a:cubicBezTo>
                    <a:cubicBezTo>
                      <a:pt x="1875" y="733"/>
                      <a:pt x="1797" y="786"/>
                      <a:pt x="1707" y="830"/>
                    </a:cubicBezTo>
                    <a:cubicBezTo>
                      <a:pt x="1617" y="874"/>
                      <a:pt x="1501" y="914"/>
                      <a:pt x="1383" y="944"/>
                    </a:cubicBezTo>
                    <a:cubicBezTo>
                      <a:pt x="1265" y="974"/>
                      <a:pt x="1128" y="997"/>
                      <a:pt x="1000" y="1010"/>
                    </a:cubicBezTo>
                    <a:cubicBezTo>
                      <a:pt x="872" y="1023"/>
                      <a:pt x="735" y="1027"/>
                      <a:pt x="617" y="1024"/>
                    </a:cubicBezTo>
                    <a:cubicBezTo>
                      <a:pt x="499" y="1021"/>
                      <a:pt x="383" y="1007"/>
                      <a:pt x="293" y="990"/>
                    </a:cubicBezTo>
                    <a:cubicBezTo>
                      <a:pt x="203" y="973"/>
                      <a:pt x="125" y="947"/>
                      <a:pt x="76" y="920"/>
                    </a:cubicBezTo>
                    <a:cubicBezTo>
                      <a:pt x="27" y="893"/>
                      <a:pt x="0" y="860"/>
                      <a:pt x="0" y="830"/>
                    </a:cubicBezTo>
                    <a:cubicBezTo>
                      <a:pt x="0" y="800"/>
                      <a:pt x="27" y="767"/>
                      <a:pt x="76" y="740"/>
                    </a:cubicBezTo>
                    <a:cubicBezTo>
                      <a:pt x="125" y="713"/>
                      <a:pt x="203" y="687"/>
                      <a:pt x="293" y="670"/>
                    </a:cubicBezTo>
                    <a:cubicBezTo>
                      <a:pt x="383" y="653"/>
                      <a:pt x="499" y="639"/>
                      <a:pt x="617" y="636"/>
                    </a:cubicBezTo>
                    <a:cubicBezTo>
                      <a:pt x="735" y="633"/>
                      <a:pt x="872" y="637"/>
                      <a:pt x="1000" y="650"/>
                    </a:cubicBezTo>
                    <a:cubicBezTo>
                      <a:pt x="1128" y="663"/>
                      <a:pt x="1265" y="686"/>
                      <a:pt x="1383" y="716"/>
                    </a:cubicBezTo>
                    <a:cubicBezTo>
                      <a:pt x="1501" y="746"/>
                      <a:pt x="1617" y="786"/>
                      <a:pt x="1707" y="830"/>
                    </a:cubicBezTo>
                    <a:cubicBezTo>
                      <a:pt x="1797" y="874"/>
                      <a:pt x="1875" y="927"/>
                      <a:pt x="1924" y="980"/>
                    </a:cubicBezTo>
                    <a:cubicBezTo>
                      <a:pt x="1973" y="1033"/>
                      <a:pt x="2000" y="1093"/>
                      <a:pt x="2000" y="1150"/>
                    </a:cubicBezTo>
                    <a:cubicBezTo>
                      <a:pt x="2000" y="1207"/>
                      <a:pt x="1973" y="1267"/>
                      <a:pt x="1924" y="1320"/>
                    </a:cubicBezTo>
                    <a:cubicBezTo>
                      <a:pt x="1875" y="1373"/>
                      <a:pt x="1797" y="1426"/>
                      <a:pt x="1707" y="1470"/>
                    </a:cubicBezTo>
                    <a:cubicBezTo>
                      <a:pt x="1617" y="1514"/>
                      <a:pt x="1501" y="1554"/>
                      <a:pt x="1383" y="1584"/>
                    </a:cubicBezTo>
                    <a:cubicBezTo>
                      <a:pt x="1265" y="1614"/>
                      <a:pt x="1128" y="1637"/>
                      <a:pt x="1000" y="1650"/>
                    </a:cubicBezTo>
                    <a:cubicBezTo>
                      <a:pt x="872" y="1663"/>
                      <a:pt x="735" y="1667"/>
                      <a:pt x="617" y="1664"/>
                    </a:cubicBezTo>
                    <a:cubicBezTo>
                      <a:pt x="499" y="1661"/>
                      <a:pt x="383" y="1647"/>
                      <a:pt x="293" y="1630"/>
                    </a:cubicBezTo>
                    <a:cubicBezTo>
                      <a:pt x="203" y="1613"/>
                      <a:pt x="125" y="1587"/>
                      <a:pt x="76" y="1560"/>
                    </a:cubicBezTo>
                    <a:cubicBezTo>
                      <a:pt x="27" y="1533"/>
                      <a:pt x="0" y="1500"/>
                      <a:pt x="0" y="1470"/>
                    </a:cubicBezTo>
                    <a:cubicBezTo>
                      <a:pt x="0" y="1440"/>
                      <a:pt x="27" y="1407"/>
                      <a:pt x="76" y="1380"/>
                    </a:cubicBezTo>
                    <a:cubicBezTo>
                      <a:pt x="125" y="1353"/>
                      <a:pt x="203" y="1327"/>
                      <a:pt x="293" y="1310"/>
                    </a:cubicBezTo>
                    <a:cubicBezTo>
                      <a:pt x="383" y="1293"/>
                      <a:pt x="499" y="1279"/>
                      <a:pt x="617" y="1276"/>
                    </a:cubicBezTo>
                    <a:cubicBezTo>
                      <a:pt x="735" y="1273"/>
                      <a:pt x="872" y="1277"/>
                      <a:pt x="1000" y="1290"/>
                    </a:cubicBezTo>
                    <a:cubicBezTo>
                      <a:pt x="1128" y="1303"/>
                      <a:pt x="1265" y="1326"/>
                      <a:pt x="1383" y="1356"/>
                    </a:cubicBezTo>
                    <a:cubicBezTo>
                      <a:pt x="1501" y="1386"/>
                      <a:pt x="1617" y="1426"/>
                      <a:pt x="1707" y="1470"/>
                    </a:cubicBezTo>
                    <a:cubicBezTo>
                      <a:pt x="1797" y="1514"/>
                      <a:pt x="1875" y="1567"/>
                      <a:pt x="1924" y="1620"/>
                    </a:cubicBezTo>
                    <a:cubicBezTo>
                      <a:pt x="1973" y="1673"/>
                      <a:pt x="2000" y="1733"/>
                      <a:pt x="2000" y="1790"/>
                    </a:cubicBezTo>
                    <a:cubicBezTo>
                      <a:pt x="2000" y="1847"/>
                      <a:pt x="1973" y="1907"/>
                      <a:pt x="1924" y="1960"/>
                    </a:cubicBezTo>
                    <a:cubicBezTo>
                      <a:pt x="1875" y="2013"/>
                      <a:pt x="1797" y="2066"/>
                      <a:pt x="1707" y="2110"/>
                    </a:cubicBezTo>
                    <a:cubicBezTo>
                      <a:pt x="1617" y="2154"/>
                      <a:pt x="1501" y="2194"/>
                      <a:pt x="1383" y="2224"/>
                    </a:cubicBezTo>
                    <a:cubicBezTo>
                      <a:pt x="1265" y="2254"/>
                      <a:pt x="1128" y="2277"/>
                      <a:pt x="1000" y="2290"/>
                    </a:cubicBezTo>
                    <a:cubicBezTo>
                      <a:pt x="872" y="2303"/>
                      <a:pt x="735" y="2307"/>
                      <a:pt x="617" y="2304"/>
                    </a:cubicBezTo>
                    <a:cubicBezTo>
                      <a:pt x="499" y="2301"/>
                      <a:pt x="383" y="2287"/>
                      <a:pt x="293" y="2270"/>
                    </a:cubicBezTo>
                    <a:cubicBezTo>
                      <a:pt x="203" y="2253"/>
                      <a:pt x="125" y="2227"/>
                      <a:pt x="76" y="2200"/>
                    </a:cubicBezTo>
                    <a:cubicBezTo>
                      <a:pt x="27" y="2173"/>
                      <a:pt x="0" y="2140"/>
                      <a:pt x="0" y="2110"/>
                    </a:cubicBezTo>
                    <a:cubicBezTo>
                      <a:pt x="0" y="2080"/>
                      <a:pt x="27" y="2047"/>
                      <a:pt x="76" y="2020"/>
                    </a:cubicBezTo>
                    <a:cubicBezTo>
                      <a:pt x="125" y="1993"/>
                      <a:pt x="203" y="1967"/>
                      <a:pt x="293" y="1950"/>
                    </a:cubicBezTo>
                    <a:cubicBezTo>
                      <a:pt x="383" y="1933"/>
                      <a:pt x="499" y="1919"/>
                      <a:pt x="617" y="1916"/>
                    </a:cubicBezTo>
                    <a:cubicBezTo>
                      <a:pt x="735" y="1913"/>
                      <a:pt x="872" y="1917"/>
                      <a:pt x="1000" y="1930"/>
                    </a:cubicBezTo>
                    <a:cubicBezTo>
                      <a:pt x="1128" y="1943"/>
                      <a:pt x="1265" y="1966"/>
                      <a:pt x="1383" y="1996"/>
                    </a:cubicBezTo>
                    <a:cubicBezTo>
                      <a:pt x="1501" y="2026"/>
                      <a:pt x="1617" y="2066"/>
                      <a:pt x="1707" y="2110"/>
                    </a:cubicBezTo>
                    <a:cubicBezTo>
                      <a:pt x="1797" y="2154"/>
                      <a:pt x="1875" y="2207"/>
                      <a:pt x="1924" y="2260"/>
                    </a:cubicBezTo>
                    <a:cubicBezTo>
                      <a:pt x="1973" y="2313"/>
                      <a:pt x="2000" y="2373"/>
                      <a:pt x="2000" y="2430"/>
                    </a:cubicBezTo>
                    <a:cubicBezTo>
                      <a:pt x="2000" y="2487"/>
                      <a:pt x="1973" y="2547"/>
                      <a:pt x="1924" y="2600"/>
                    </a:cubicBezTo>
                    <a:cubicBezTo>
                      <a:pt x="1875" y="2653"/>
                      <a:pt x="1797" y="2706"/>
                      <a:pt x="1707" y="2750"/>
                    </a:cubicBezTo>
                    <a:cubicBezTo>
                      <a:pt x="1617" y="2794"/>
                      <a:pt x="1501" y="2834"/>
                      <a:pt x="1383" y="2864"/>
                    </a:cubicBezTo>
                    <a:cubicBezTo>
                      <a:pt x="1265" y="2894"/>
                      <a:pt x="1128" y="2917"/>
                      <a:pt x="1000" y="2930"/>
                    </a:cubicBezTo>
                    <a:cubicBezTo>
                      <a:pt x="872" y="2943"/>
                      <a:pt x="735" y="2947"/>
                      <a:pt x="617" y="2944"/>
                    </a:cubicBezTo>
                    <a:cubicBezTo>
                      <a:pt x="499" y="2941"/>
                      <a:pt x="383" y="2927"/>
                      <a:pt x="293" y="2910"/>
                    </a:cubicBezTo>
                    <a:cubicBezTo>
                      <a:pt x="203" y="2893"/>
                      <a:pt x="125" y="2867"/>
                      <a:pt x="76" y="2840"/>
                    </a:cubicBezTo>
                    <a:cubicBezTo>
                      <a:pt x="27" y="2813"/>
                      <a:pt x="0" y="2780"/>
                      <a:pt x="0" y="2750"/>
                    </a:cubicBezTo>
                    <a:cubicBezTo>
                      <a:pt x="0" y="2720"/>
                      <a:pt x="27" y="2687"/>
                      <a:pt x="76" y="2660"/>
                    </a:cubicBezTo>
                    <a:cubicBezTo>
                      <a:pt x="125" y="2633"/>
                      <a:pt x="203" y="2607"/>
                      <a:pt x="293" y="2590"/>
                    </a:cubicBezTo>
                    <a:cubicBezTo>
                      <a:pt x="383" y="2573"/>
                      <a:pt x="499" y="2559"/>
                      <a:pt x="617" y="2556"/>
                    </a:cubicBezTo>
                    <a:cubicBezTo>
                      <a:pt x="735" y="2553"/>
                      <a:pt x="872" y="2557"/>
                      <a:pt x="1000" y="2570"/>
                    </a:cubicBezTo>
                    <a:cubicBezTo>
                      <a:pt x="1128" y="2583"/>
                      <a:pt x="1265" y="2606"/>
                      <a:pt x="1383" y="2636"/>
                    </a:cubicBezTo>
                    <a:cubicBezTo>
                      <a:pt x="1501" y="2666"/>
                      <a:pt x="1617" y="2706"/>
                      <a:pt x="1707" y="2750"/>
                    </a:cubicBezTo>
                    <a:cubicBezTo>
                      <a:pt x="1797" y="2794"/>
                      <a:pt x="1875" y="2847"/>
                      <a:pt x="1924" y="2900"/>
                    </a:cubicBezTo>
                    <a:cubicBezTo>
                      <a:pt x="1973" y="2953"/>
                      <a:pt x="2000" y="3013"/>
                      <a:pt x="2000" y="3070"/>
                    </a:cubicBezTo>
                    <a:cubicBezTo>
                      <a:pt x="2000" y="3127"/>
                      <a:pt x="1973" y="3187"/>
                      <a:pt x="1924" y="3240"/>
                    </a:cubicBezTo>
                    <a:cubicBezTo>
                      <a:pt x="1875" y="3293"/>
                      <a:pt x="1797" y="3346"/>
                      <a:pt x="1707" y="3390"/>
                    </a:cubicBezTo>
                    <a:cubicBezTo>
                      <a:pt x="1617" y="3434"/>
                      <a:pt x="1501" y="3474"/>
                      <a:pt x="1383" y="3504"/>
                    </a:cubicBezTo>
                    <a:cubicBezTo>
                      <a:pt x="1265" y="3534"/>
                      <a:pt x="1128" y="3557"/>
                      <a:pt x="1000" y="3570"/>
                    </a:cubicBezTo>
                    <a:cubicBezTo>
                      <a:pt x="872" y="3583"/>
                      <a:pt x="735" y="3587"/>
                      <a:pt x="617" y="3584"/>
                    </a:cubicBezTo>
                    <a:cubicBezTo>
                      <a:pt x="499" y="3581"/>
                      <a:pt x="383" y="3567"/>
                      <a:pt x="293" y="3550"/>
                    </a:cubicBezTo>
                    <a:cubicBezTo>
                      <a:pt x="203" y="3533"/>
                      <a:pt x="125" y="3507"/>
                      <a:pt x="76" y="3480"/>
                    </a:cubicBezTo>
                    <a:cubicBezTo>
                      <a:pt x="27" y="3453"/>
                      <a:pt x="0" y="3420"/>
                      <a:pt x="0" y="3390"/>
                    </a:cubicBezTo>
                    <a:cubicBezTo>
                      <a:pt x="0" y="3360"/>
                      <a:pt x="27" y="3327"/>
                      <a:pt x="76" y="3300"/>
                    </a:cubicBezTo>
                    <a:cubicBezTo>
                      <a:pt x="125" y="3273"/>
                      <a:pt x="203" y="3247"/>
                      <a:pt x="293" y="3230"/>
                    </a:cubicBezTo>
                    <a:cubicBezTo>
                      <a:pt x="383" y="3213"/>
                      <a:pt x="499" y="3199"/>
                      <a:pt x="617" y="3196"/>
                    </a:cubicBezTo>
                    <a:cubicBezTo>
                      <a:pt x="735" y="3193"/>
                      <a:pt x="872" y="3197"/>
                      <a:pt x="1000" y="3210"/>
                    </a:cubicBezTo>
                    <a:cubicBezTo>
                      <a:pt x="1128" y="3223"/>
                      <a:pt x="1265" y="3246"/>
                      <a:pt x="1383" y="3276"/>
                    </a:cubicBezTo>
                    <a:cubicBezTo>
                      <a:pt x="1501" y="3306"/>
                      <a:pt x="1617" y="3346"/>
                      <a:pt x="1707" y="3390"/>
                    </a:cubicBezTo>
                    <a:cubicBezTo>
                      <a:pt x="1797" y="3434"/>
                      <a:pt x="1875" y="3487"/>
                      <a:pt x="1924" y="3540"/>
                    </a:cubicBezTo>
                    <a:cubicBezTo>
                      <a:pt x="1973" y="3593"/>
                      <a:pt x="2000" y="3653"/>
                      <a:pt x="2000" y="3710"/>
                    </a:cubicBezTo>
                    <a:cubicBezTo>
                      <a:pt x="2000" y="3767"/>
                      <a:pt x="1973" y="3827"/>
                      <a:pt x="1924" y="3880"/>
                    </a:cubicBezTo>
                    <a:cubicBezTo>
                      <a:pt x="1875" y="3933"/>
                      <a:pt x="1797" y="3986"/>
                      <a:pt x="1707" y="4030"/>
                    </a:cubicBezTo>
                    <a:cubicBezTo>
                      <a:pt x="1617" y="4074"/>
                      <a:pt x="1501" y="4114"/>
                      <a:pt x="1383" y="4144"/>
                    </a:cubicBezTo>
                    <a:cubicBezTo>
                      <a:pt x="1265" y="4174"/>
                      <a:pt x="1128" y="4197"/>
                      <a:pt x="1000" y="4210"/>
                    </a:cubicBezTo>
                    <a:cubicBezTo>
                      <a:pt x="872" y="4223"/>
                      <a:pt x="735" y="4227"/>
                      <a:pt x="617" y="4224"/>
                    </a:cubicBezTo>
                    <a:cubicBezTo>
                      <a:pt x="499" y="4221"/>
                      <a:pt x="383" y="4207"/>
                      <a:pt x="293" y="4190"/>
                    </a:cubicBezTo>
                    <a:cubicBezTo>
                      <a:pt x="203" y="4173"/>
                      <a:pt x="125" y="4147"/>
                      <a:pt x="76" y="4120"/>
                    </a:cubicBezTo>
                    <a:cubicBezTo>
                      <a:pt x="27" y="4093"/>
                      <a:pt x="0" y="4060"/>
                      <a:pt x="0" y="4030"/>
                    </a:cubicBezTo>
                    <a:cubicBezTo>
                      <a:pt x="0" y="4000"/>
                      <a:pt x="27" y="3967"/>
                      <a:pt x="76" y="3940"/>
                    </a:cubicBezTo>
                    <a:cubicBezTo>
                      <a:pt x="125" y="3913"/>
                      <a:pt x="203" y="3887"/>
                      <a:pt x="293" y="3870"/>
                    </a:cubicBezTo>
                    <a:cubicBezTo>
                      <a:pt x="383" y="3853"/>
                      <a:pt x="499" y="3839"/>
                      <a:pt x="617" y="3836"/>
                    </a:cubicBezTo>
                    <a:cubicBezTo>
                      <a:pt x="735" y="3833"/>
                      <a:pt x="872" y="3837"/>
                      <a:pt x="1000" y="3850"/>
                    </a:cubicBezTo>
                    <a:cubicBezTo>
                      <a:pt x="1128" y="3863"/>
                      <a:pt x="1265" y="3886"/>
                      <a:pt x="1383" y="3916"/>
                    </a:cubicBezTo>
                    <a:cubicBezTo>
                      <a:pt x="1501" y="3946"/>
                      <a:pt x="1617" y="3986"/>
                      <a:pt x="1707" y="4030"/>
                    </a:cubicBezTo>
                    <a:cubicBezTo>
                      <a:pt x="1797" y="4074"/>
                      <a:pt x="1875" y="4127"/>
                      <a:pt x="1924" y="4180"/>
                    </a:cubicBezTo>
                    <a:cubicBezTo>
                      <a:pt x="1973" y="4233"/>
                      <a:pt x="2000" y="4293"/>
                      <a:pt x="2000" y="4350"/>
                    </a:cubicBezTo>
                    <a:cubicBezTo>
                      <a:pt x="2000" y="4407"/>
                      <a:pt x="1973" y="4467"/>
                      <a:pt x="1924" y="4520"/>
                    </a:cubicBezTo>
                    <a:cubicBezTo>
                      <a:pt x="1875" y="4573"/>
                      <a:pt x="1797" y="4626"/>
                      <a:pt x="1707" y="4670"/>
                    </a:cubicBezTo>
                    <a:cubicBezTo>
                      <a:pt x="1617" y="4714"/>
                      <a:pt x="1501" y="4754"/>
                      <a:pt x="1383" y="4784"/>
                    </a:cubicBezTo>
                    <a:cubicBezTo>
                      <a:pt x="1265" y="4814"/>
                      <a:pt x="1128" y="4837"/>
                      <a:pt x="1000" y="4850"/>
                    </a:cubicBezTo>
                    <a:cubicBezTo>
                      <a:pt x="872" y="4863"/>
                      <a:pt x="744" y="4863"/>
                      <a:pt x="617" y="4864"/>
                    </a:cubicBezTo>
                  </a:path>
                </a:pathLst>
              </a:custGeom>
              <a:noFill/>
              <a:ln w="9525" cap="flat" cmpd="sng">
                <a:solidFill>
                  <a:srgbClr val="000000"/>
                </a:solidFill>
                <a:prstDash val="solid"/>
                <a:headEnd type="none" w="med" len="med"/>
                <a:tailEnd type="none" w="med" len="med"/>
              </a:ln>
            </p:spPr>
            <p:txBody>
              <a:bodyPr/>
              <a:p>
                <a:endParaRPr lang="zh-CN" altLang="en-US"/>
              </a:p>
            </p:txBody>
          </p:sp>
          <p:grpSp>
            <p:nvGrpSpPr>
              <p:cNvPr id="120842" name="组合 120841"/>
              <p:cNvGrpSpPr/>
              <p:nvPr/>
            </p:nvGrpSpPr>
            <p:grpSpPr>
              <a:xfrm>
                <a:off x="3837" y="4744"/>
                <a:ext cx="3059" cy="347"/>
                <a:chOff x="3121" y="1752"/>
                <a:chExt cx="722" cy="130"/>
              </a:xfrm>
            </p:grpSpPr>
            <p:sp>
              <p:nvSpPr>
                <p:cNvPr id="120843" name="直接连接符 120842"/>
                <p:cNvSpPr/>
                <p:nvPr/>
              </p:nvSpPr>
              <p:spPr>
                <a:xfrm flipH="1">
                  <a:off x="3121" y="1760"/>
                  <a:ext cx="120" cy="122"/>
                </a:xfrm>
                <a:prstGeom prst="line">
                  <a:avLst/>
                </a:prstGeom>
                <a:ln w="9525" cap="flat" cmpd="sng">
                  <a:solidFill>
                    <a:srgbClr val="000000"/>
                  </a:solidFill>
                  <a:prstDash val="solid"/>
                  <a:headEnd type="none" w="med" len="med"/>
                  <a:tailEnd type="none" w="med" len="med"/>
                </a:ln>
              </p:spPr>
            </p:sp>
            <p:sp>
              <p:nvSpPr>
                <p:cNvPr id="120844" name="直接连接符 120843"/>
                <p:cNvSpPr/>
                <p:nvPr/>
              </p:nvSpPr>
              <p:spPr>
                <a:xfrm flipH="1">
                  <a:off x="3241" y="1760"/>
                  <a:ext cx="121" cy="122"/>
                </a:xfrm>
                <a:prstGeom prst="line">
                  <a:avLst/>
                </a:prstGeom>
                <a:ln w="9525" cap="flat" cmpd="sng">
                  <a:solidFill>
                    <a:srgbClr val="000000"/>
                  </a:solidFill>
                  <a:prstDash val="solid"/>
                  <a:headEnd type="none" w="med" len="med"/>
                  <a:tailEnd type="none" w="med" len="med"/>
                </a:ln>
              </p:spPr>
            </p:sp>
            <p:sp>
              <p:nvSpPr>
                <p:cNvPr id="120845" name="直接连接符 120844"/>
                <p:cNvSpPr/>
                <p:nvPr/>
              </p:nvSpPr>
              <p:spPr>
                <a:xfrm flipH="1">
                  <a:off x="3362" y="1760"/>
                  <a:ext cx="120" cy="122"/>
                </a:xfrm>
                <a:prstGeom prst="line">
                  <a:avLst/>
                </a:prstGeom>
                <a:ln w="9525" cap="flat" cmpd="sng">
                  <a:solidFill>
                    <a:srgbClr val="000000"/>
                  </a:solidFill>
                  <a:prstDash val="solid"/>
                  <a:headEnd type="none" w="med" len="med"/>
                  <a:tailEnd type="none" w="med" len="med"/>
                </a:ln>
              </p:spPr>
            </p:sp>
            <p:sp>
              <p:nvSpPr>
                <p:cNvPr id="120846" name="直接连接符 120845"/>
                <p:cNvSpPr/>
                <p:nvPr/>
              </p:nvSpPr>
              <p:spPr>
                <a:xfrm flipH="1">
                  <a:off x="3482" y="1760"/>
                  <a:ext cx="120" cy="122"/>
                </a:xfrm>
                <a:prstGeom prst="line">
                  <a:avLst/>
                </a:prstGeom>
                <a:ln w="9525" cap="flat" cmpd="sng">
                  <a:solidFill>
                    <a:srgbClr val="000000"/>
                  </a:solidFill>
                  <a:prstDash val="solid"/>
                  <a:headEnd type="none" w="med" len="med"/>
                  <a:tailEnd type="none" w="med" len="med"/>
                </a:ln>
              </p:spPr>
            </p:sp>
            <p:sp>
              <p:nvSpPr>
                <p:cNvPr id="120847" name="直接连接符 120846"/>
                <p:cNvSpPr/>
                <p:nvPr/>
              </p:nvSpPr>
              <p:spPr>
                <a:xfrm flipH="1">
                  <a:off x="3602" y="1760"/>
                  <a:ext cx="120" cy="122"/>
                </a:xfrm>
                <a:prstGeom prst="line">
                  <a:avLst/>
                </a:prstGeom>
                <a:ln w="9525" cap="flat" cmpd="sng">
                  <a:solidFill>
                    <a:srgbClr val="000000"/>
                  </a:solidFill>
                  <a:prstDash val="solid"/>
                  <a:headEnd type="none" w="med" len="med"/>
                  <a:tailEnd type="none" w="med" len="med"/>
                </a:ln>
              </p:spPr>
            </p:sp>
            <p:sp>
              <p:nvSpPr>
                <p:cNvPr id="120848" name="直接连接符 120847"/>
                <p:cNvSpPr/>
                <p:nvPr/>
              </p:nvSpPr>
              <p:spPr>
                <a:xfrm flipH="1">
                  <a:off x="3722" y="1760"/>
                  <a:ext cx="121" cy="122"/>
                </a:xfrm>
                <a:prstGeom prst="line">
                  <a:avLst/>
                </a:prstGeom>
                <a:ln w="9525" cap="flat" cmpd="sng">
                  <a:solidFill>
                    <a:srgbClr val="000000"/>
                  </a:solidFill>
                  <a:prstDash val="solid"/>
                  <a:headEnd type="none" w="med" len="med"/>
                  <a:tailEnd type="none" w="med" len="med"/>
                </a:ln>
              </p:spPr>
            </p:sp>
            <p:sp>
              <p:nvSpPr>
                <p:cNvPr id="120849" name="直接连接符 120848"/>
                <p:cNvSpPr/>
                <p:nvPr/>
              </p:nvSpPr>
              <p:spPr>
                <a:xfrm>
                  <a:off x="3144" y="1752"/>
                  <a:ext cx="698" cy="0"/>
                </a:xfrm>
                <a:prstGeom prst="line">
                  <a:avLst/>
                </a:prstGeom>
                <a:ln w="19050" cap="flat" cmpd="sng">
                  <a:solidFill>
                    <a:srgbClr val="000000"/>
                  </a:solidFill>
                  <a:prstDash val="solid"/>
                  <a:headEnd type="none" w="med" len="med"/>
                  <a:tailEnd type="none" w="med" len="med"/>
                </a:ln>
              </p:spPr>
            </p:sp>
          </p:grpSp>
        </p:grpSp>
        <p:sp>
          <p:nvSpPr>
            <p:cNvPr id="120852" name="文本框 120851"/>
            <p:cNvSpPr txBox="1"/>
            <p:nvPr/>
          </p:nvSpPr>
          <p:spPr>
            <a:xfrm>
              <a:off x="4377" y="1706"/>
              <a:ext cx="317" cy="231"/>
            </a:xfrm>
            <a:prstGeom prst="rect">
              <a:avLst/>
            </a:prstGeom>
            <a:noFill/>
            <a:ln w="9525">
              <a:noFill/>
            </a:ln>
          </p:spPr>
          <p:txBody>
            <a:bodyPr>
              <a:spAutoFit/>
            </a:bodyPr>
            <a:p>
              <a:pPr>
                <a:spcBef>
                  <a:spcPct val="50000"/>
                </a:spcBef>
                <a:buClr>
                  <a:schemeClr val="bg1"/>
                </a:buClr>
              </a:pPr>
              <a:r>
                <a:rPr lang="en-US" altLang="zh-CN">
                  <a:latin typeface="Arial" panose="020B0604020202020204" pitchFamily="34" charset="0"/>
                </a:rPr>
                <a:t>m</a:t>
              </a:r>
              <a:r>
                <a:rPr lang="en-US" altLang="zh-CN" baseline="-25000">
                  <a:latin typeface="Arial" panose="020B0604020202020204" pitchFamily="34" charset="0"/>
                </a:rPr>
                <a:t>2</a:t>
              </a:r>
              <a:endParaRPr lang="en-US" altLang="zh-CN" baseline="-25000">
                <a:latin typeface="Arial" panose="020B0604020202020204" pitchFamily="34" charset="0"/>
              </a:endParaRPr>
            </a:p>
          </p:txBody>
        </p:sp>
        <p:sp>
          <p:nvSpPr>
            <p:cNvPr id="120853" name="文本框 120852"/>
            <p:cNvSpPr txBox="1"/>
            <p:nvPr/>
          </p:nvSpPr>
          <p:spPr>
            <a:xfrm>
              <a:off x="3334" y="1752"/>
              <a:ext cx="408" cy="231"/>
            </a:xfrm>
            <a:prstGeom prst="rect">
              <a:avLst/>
            </a:prstGeom>
            <a:noFill/>
            <a:ln w="9525">
              <a:noFill/>
            </a:ln>
          </p:spPr>
          <p:txBody>
            <a:bodyPr>
              <a:spAutoFit/>
            </a:bodyPr>
            <a:p>
              <a:pPr>
                <a:spcBef>
                  <a:spcPct val="50000"/>
                </a:spcBef>
                <a:buClr>
                  <a:schemeClr val="bg1"/>
                </a:buClr>
              </a:pPr>
              <a:r>
                <a:rPr lang="en-US" altLang="zh-CN">
                  <a:latin typeface="Arial" panose="020B0604020202020204" pitchFamily="34" charset="0"/>
                </a:rPr>
                <a:t>m</a:t>
              </a:r>
              <a:r>
                <a:rPr lang="en-US" altLang="zh-CN" baseline="-25000">
                  <a:latin typeface="Arial" panose="020B0604020202020204" pitchFamily="34" charset="0"/>
                </a:rPr>
                <a:t>1</a:t>
              </a:r>
              <a:endParaRPr lang="en-US" altLang="zh-CN" baseline="-25000">
                <a:latin typeface="Arial" panose="020B0604020202020204" pitchFamily="34" charset="0"/>
              </a:endParaRPr>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60" name="文本框 121859"/>
          <p:cNvSpPr txBox="1"/>
          <p:nvPr/>
        </p:nvSpPr>
        <p:spPr>
          <a:xfrm>
            <a:off x="611188" y="476250"/>
            <a:ext cx="8064500" cy="2441575"/>
          </a:xfrm>
          <a:prstGeom prst="rect">
            <a:avLst/>
          </a:prstGeom>
          <a:noFill/>
          <a:ln w="9525">
            <a:noFill/>
          </a:ln>
        </p:spPr>
        <p:txBody>
          <a:bodyPr>
            <a:spAutoFit/>
          </a:bodyPr>
          <a:p>
            <a:pPr>
              <a:spcBef>
                <a:spcPct val="20000"/>
              </a:spcBef>
              <a:buClr>
                <a:schemeClr val="hlink"/>
              </a:buClr>
              <a:buSzPct val="60000"/>
              <a:buFont typeface="Wingdings" panose="05000000000000000000" pitchFamily="2" charset="2"/>
              <a:buNone/>
            </a:pPr>
            <a:r>
              <a:rPr lang="zh-CN" altLang="en-US" sz="2800" b="1" dirty="0">
                <a:effectLst>
                  <a:outerShdw blurRad="38100" dist="38100" dir="2700000">
                    <a:srgbClr val="C0C0C0"/>
                  </a:outerShdw>
                </a:effectLst>
                <a:latin typeface="Arial" panose="020B0604020202020204" pitchFamily="34" charset="0"/>
              </a:rPr>
              <a:t>例</a:t>
            </a:r>
            <a:r>
              <a:rPr lang="en-US" altLang="zh-CN" sz="2800" b="1">
                <a:effectLst>
                  <a:outerShdw blurRad="38100" dist="38100" dir="2700000">
                    <a:srgbClr val="C0C0C0"/>
                  </a:outerShdw>
                </a:effectLst>
                <a:latin typeface="Arial" panose="020B0604020202020204" pitchFamily="34" charset="0"/>
              </a:rPr>
              <a:t>7  </a:t>
            </a:r>
            <a:r>
              <a:rPr lang="zh-CN" altLang="en-US" sz="2800" b="1" dirty="0">
                <a:solidFill>
                  <a:srgbClr val="008000"/>
                </a:solidFill>
                <a:effectLst>
                  <a:outerShdw blurRad="38100" dist="38100" dir="2700000">
                    <a:srgbClr val="C0C0C0"/>
                  </a:outerShdw>
                </a:effectLst>
                <a:latin typeface="Arial" panose="020B0604020202020204" pitchFamily="34" charset="0"/>
              </a:rPr>
              <a:t>平行玻璃砖的厚度为</a:t>
            </a:r>
            <a:r>
              <a:rPr lang="en-US" altLang="zh-CN" sz="2800" b="1" dirty="0">
                <a:solidFill>
                  <a:srgbClr val="008000"/>
                </a:solidFill>
                <a:effectLst>
                  <a:outerShdw blurRad="38100" dist="38100" dir="2700000">
                    <a:srgbClr val="C0C0C0"/>
                  </a:outerShdw>
                </a:effectLst>
                <a:latin typeface="Arial" panose="020B0604020202020204" pitchFamily="34" charset="0"/>
              </a:rPr>
              <a:t>d</a:t>
            </a:r>
            <a:r>
              <a:rPr lang="zh-CN" altLang="en-US" sz="2800" b="1" dirty="0">
                <a:solidFill>
                  <a:srgbClr val="008000"/>
                </a:solidFill>
                <a:effectLst>
                  <a:outerShdw blurRad="38100" dist="38100" dir="2700000">
                    <a:srgbClr val="C0C0C0"/>
                  </a:outerShdw>
                </a:effectLst>
                <a:latin typeface="Arial" panose="020B0604020202020204" pitchFamily="34" charset="0"/>
              </a:rPr>
              <a:t>，折射率为</a:t>
            </a:r>
            <a:r>
              <a:rPr lang="en-US" altLang="zh-CN" sz="2800" b="1" dirty="0">
                <a:solidFill>
                  <a:srgbClr val="008000"/>
                </a:solidFill>
                <a:effectLst>
                  <a:outerShdw blurRad="38100" dist="38100" dir="2700000">
                    <a:srgbClr val="C0C0C0"/>
                  </a:outerShdw>
                </a:effectLst>
                <a:latin typeface="Arial" panose="020B0604020202020204" pitchFamily="34" charset="0"/>
              </a:rPr>
              <a:t>n</a:t>
            </a:r>
            <a:r>
              <a:rPr lang="zh-CN" altLang="en-US" sz="2800" b="1" dirty="0">
                <a:solidFill>
                  <a:srgbClr val="008000"/>
                </a:solidFill>
                <a:effectLst>
                  <a:outerShdw blurRad="38100" dist="38100" dir="2700000">
                    <a:srgbClr val="C0C0C0"/>
                  </a:outerShdw>
                </a:effectLst>
                <a:latin typeface="Arial" panose="020B0604020202020204" pitchFamily="34" charset="0"/>
              </a:rPr>
              <a:t>，一束光线以入射角</a:t>
            </a:r>
            <a:r>
              <a:rPr lang="en-US" altLang="zh-CN" sz="2800" b="1" dirty="0">
                <a:solidFill>
                  <a:srgbClr val="008000"/>
                </a:solidFill>
                <a:effectLst>
                  <a:outerShdw blurRad="38100" dist="38100" dir="2700000">
                    <a:srgbClr val="C0C0C0"/>
                  </a:outerShdw>
                </a:effectLst>
                <a:latin typeface="Arial" panose="020B0604020202020204" pitchFamily="34" charset="0"/>
              </a:rPr>
              <a:t>α</a:t>
            </a:r>
            <a:r>
              <a:rPr lang="zh-CN" altLang="en-US" sz="2800" b="1" dirty="0">
                <a:solidFill>
                  <a:srgbClr val="008000"/>
                </a:solidFill>
                <a:effectLst>
                  <a:outerShdw blurRad="38100" dist="38100" dir="2700000">
                    <a:srgbClr val="C0C0C0"/>
                  </a:outerShdw>
                </a:effectLst>
                <a:latin typeface="Arial" panose="020B0604020202020204" pitchFamily="34" charset="0"/>
              </a:rPr>
              <a:t>射到玻璃砖上，出射光线相对于入射光线的侧移距离为</a:t>
            </a:r>
            <a:r>
              <a:rPr lang="en-US" altLang="zh-CN" sz="2800" b="1" dirty="0">
                <a:solidFill>
                  <a:srgbClr val="008000"/>
                </a:solidFill>
                <a:effectLst>
                  <a:outerShdw blurRad="38100" dist="38100" dir="2700000">
                    <a:srgbClr val="C0C0C0"/>
                  </a:outerShdw>
                </a:effectLst>
                <a:latin typeface="Arial" panose="020B0604020202020204" pitchFamily="34" charset="0"/>
              </a:rPr>
              <a:t>△x</a:t>
            </a:r>
            <a:r>
              <a:rPr lang="zh-CN" altLang="en-US" sz="2800" b="1" dirty="0">
                <a:solidFill>
                  <a:srgbClr val="008000"/>
                </a:solidFill>
                <a:effectLst>
                  <a:outerShdw blurRad="38100" dist="38100" dir="2700000">
                    <a:srgbClr val="C0C0C0"/>
                  </a:outerShdw>
                </a:effectLst>
                <a:latin typeface="Arial" panose="020B0604020202020204" pitchFamily="34" charset="0"/>
              </a:rPr>
              <a:t>，如图所示，则</a:t>
            </a:r>
            <a:r>
              <a:rPr lang="en-US" altLang="zh-CN" sz="2800" b="1" dirty="0">
                <a:solidFill>
                  <a:srgbClr val="008000"/>
                </a:solidFill>
                <a:effectLst>
                  <a:outerShdw blurRad="38100" dist="38100" dir="2700000">
                    <a:srgbClr val="C0C0C0"/>
                  </a:outerShdw>
                </a:effectLst>
                <a:latin typeface="Arial" panose="020B0604020202020204" pitchFamily="34" charset="0"/>
              </a:rPr>
              <a:t>△x</a:t>
            </a:r>
            <a:r>
              <a:rPr lang="zh-CN" altLang="en-US" sz="2800" b="1" dirty="0">
                <a:solidFill>
                  <a:srgbClr val="008000"/>
                </a:solidFill>
                <a:effectLst>
                  <a:outerShdw blurRad="38100" dist="38100" dir="2700000">
                    <a:srgbClr val="C0C0C0"/>
                  </a:outerShdw>
                </a:effectLst>
                <a:latin typeface="Arial" panose="020B0604020202020204" pitchFamily="34" charset="0"/>
              </a:rPr>
              <a:t>决定于下列哪个表达式（  ）</a:t>
            </a:r>
            <a:endParaRPr lang="zh-CN" altLang="en-US" sz="2800" b="1" dirty="0">
              <a:solidFill>
                <a:srgbClr val="008000"/>
              </a:solidFill>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2800" b="1" dirty="0">
              <a:solidFill>
                <a:srgbClr val="008000"/>
              </a:solidFill>
              <a:latin typeface="Arial" panose="020B0604020202020204" pitchFamily="34" charset="0"/>
            </a:endParaRPr>
          </a:p>
        </p:txBody>
      </p:sp>
      <p:grpSp>
        <p:nvGrpSpPr>
          <p:cNvPr id="121861" name="组合 121860"/>
          <p:cNvGrpSpPr>
            <a:grpSpLocks noChangeAspect="1"/>
          </p:cNvGrpSpPr>
          <p:nvPr/>
        </p:nvGrpSpPr>
        <p:grpSpPr>
          <a:xfrm>
            <a:off x="5003800" y="1989138"/>
            <a:ext cx="4752975" cy="3163887"/>
            <a:chOff x="2362" y="2017"/>
            <a:chExt cx="6954" cy="4320"/>
          </a:xfrm>
        </p:grpSpPr>
        <p:sp>
          <p:nvSpPr>
            <p:cNvPr id="121862" name="矩形 121861"/>
            <p:cNvSpPr>
              <a:spLocks noChangeAspect="1"/>
            </p:cNvSpPr>
            <p:nvPr/>
          </p:nvSpPr>
          <p:spPr>
            <a:xfrm>
              <a:off x="2362" y="2017"/>
              <a:ext cx="6954" cy="4320"/>
            </a:xfrm>
            <a:prstGeom prst="rect">
              <a:avLst/>
            </a:prstGeom>
            <a:noFill/>
            <a:ln w="9525">
              <a:noFill/>
            </a:ln>
          </p:spPr>
          <p:txBody>
            <a:bodyPr/>
            <a:p>
              <a:endParaRPr lang="zh-CN" altLang="en-US"/>
            </a:p>
          </p:txBody>
        </p:sp>
        <p:grpSp>
          <p:nvGrpSpPr>
            <p:cNvPr id="121863" name="组合 121862"/>
            <p:cNvGrpSpPr/>
            <p:nvPr/>
          </p:nvGrpSpPr>
          <p:grpSpPr>
            <a:xfrm>
              <a:off x="3324" y="2675"/>
              <a:ext cx="3549" cy="2304"/>
              <a:chOff x="3324" y="2675"/>
              <a:chExt cx="3549" cy="2304"/>
            </a:xfrm>
          </p:grpSpPr>
          <p:sp>
            <p:nvSpPr>
              <p:cNvPr id="121864" name="矩形 121863"/>
              <p:cNvSpPr/>
              <p:nvPr/>
            </p:nvSpPr>
            <p:spPr>
              <a:xfrm>
                <a:off x="3778" y="3432"/>
                <a:ext cx="2927" cy="715"/>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21865" name="直接连接符 121864"/>
              <p:cNvSpPr/>
              <p:nvPr/>
            </p:nvSpPr>
            <p:spPr>
              <a:xfrm>
                <a:off x="5171" y="3445"/>
                <a:ext cx="1702" cy="1079"/>
              </a:xfrm>
              <a:prstGeom prst="line">
                <a:avLst/>
              </a:prstGeom>
              <a:ln w="19050" cap="flat" cmpd="sng">
                <a:solidFill>
                  <a:srgbClr val="000000"/>
                </a:solidFill>
                <a:prstDash val="sysDot"/>
                <a:headEnd type="none" w="med" len="med"/>
                <a:tailEnd type="none" w="med" len="med"/>
              </a:ln>
            </p:spPr>
          </p:sp>
          <p:sp>
            <p:nvSpPr>
              <p:cNvPr id="121866" name="直接连接符 121865"/>
              <p:cNvSpPr/>
              <p:nvPr/>
            </p:nvSpPr>
            <p:spPr>
              <a:xfrm>
                <a:off x="5431" y="4147"/>
                <a:ext cx="1378" cy="832"/>
              </a:xfrm>
              <a:prstGeom prst="line">
                <a:avLst/>
              </a:prstGeom>
              <a:ln w="9525" cap="flat" cmpd="sng">
                <a:solidFill>
                  <a:srgbClr val="000000"/>
                </a:solidFill>
                <a:prstDash val="solid"/>
                <a:headEnd type="none" w="med" len="med"/>
                <a:tailEnd type="none" w="med" len="med"/>
              </a:ln>
            </p:spPr>
          </p:sp>
          <p:sp>
            <p:nvSpPr>
              <p:cNvPr id="121867" name="直接连接符 121866"/>
              <p:cNvSpPr/>
              <p:nvPr/>
            </p:nvSpPr>
            <p:spPr>
              <a:xfrm>
                <a:off x="5157" y="3445"/>
                <a:ext cx="260" cy="702"/>
              </a:xfrm>
              <a:prstGeom prst="line">
                <a:avLst/>
              </a:prstGeom>
              <a:ln w="9525" cap="flat" cmpd="sng">
                <a:solidFill>
                  <a:srgbClr val="000000"/>
                </a:solidFill>
                <a:prstDash val="solid"/>
                <a:headEnd type="none" w="med" len="med"/>
                <a:tailEnd type="none" w="med" len="med"/>
              </a:ln>
            </p:spPr>
          </p:sp>
          <p:sp>
            <p:nvSpPr>
              <p:cNvPr id="121868" name="直接连接符 121867"/>
              <p:cNvSpPr/>
              <p:nvPr/>
            </p:nvSpPr>
            <p:spPr>
              <a:xfrm>
                <a:off x="3336" y="3419"/>
                <a:ext cx="442" cy="1"/>
              </a:xfrm>
              <a:prstGeom prst="line">
                <a:avLst/>
              </a:prstGeom>
              <a:ln w="9525" cap="flat" cmpd="sng">
                <a:solidFill>
                  <a:srgbClr val="000000"/>
                </a:solidFill>
                <a:prstDash val="solid"/>
                <a:headEnd type="none" w="med" len="med"/>
                <a:tailEnd type="none" w="med" len="med"/>
              </a:ln>
            </p:spPr>
          </p:sp>
          <p:sp>
            <p:nvSpPr>
              <p:cNvPr id="121869" name="直接连接符 121868"/>
              <p:cNvSpPr/>
              <p:nvPr/>
            </p:nvSpPr>
            <p:spPr>
              <a:xfrm flipH="1">
                <a:off x="3324" y="4147"/>
                <a:ext cx="442" cy="1"/>
              </a:xfrm>
              <a:prstGeom prst="line">
                <a:avLst/>
              </a:prstGeom>
              <a:ln w="9525" cap="flat" cmpd="sng">
                <a:solidFill>
                  <a:srgbClr val="000000"/>
                </a:solidFill>
                <a:prstDash val="solid"/>
                <a:headEnd type="none" w="med" len="med"/>
                <a:tailEnd type="none" w="med" len="med"/>
              </a:ln>
            </p:spPr>
          </p:sp>
          <p:sp>
            <p:nvSpPr>
              <p:cNvPr id="121870" name="直接连接符 121869"/>
              <p:cNvSpPr/>
              <p:nvPr/>
            </p:nvSpPr>
            <p:spPr>
              <a:xfrm flipV="1">
                <a:off x="3570" y="3419"/>
                <a:ext cx="0" cy="273"/>
              </a:xfrm>
              <a:prstGeom prst="line">
                <a:avLst/>
              </a:prstGeom>
              <a:ln w="9525" cap="flat" cmpd="sng">
                <a:solidFill>
                  <a:srgbClr val="000000"/>
                </a:solidFill>
                <a:prstDash val="solid"/>
                <a:headEnd type="none" w="med" len="med"/>
                <a:tailEnd type="triangle" w="med" len="med"/>
              </a:ln>
            </p:spPr>
          </p:sp>
          <p:sp>
            <p:nvSpPr>
              <p:cNvPr id="121871" name="直接连接符 121870"/>
              <p:cNvSpPr/>
              <p:nvPr/>
            </p:nvSpPr>
            <p:spPr>
              <a:xfrm>
                <a:off x="3558" y="3848"/>
                <a:ext cx="0" cy="299"/>
              </a:xfrm>
              <a:prstGeom prst="line">
                <a:avLst/>
              </a:prstGeom>
              <a:ln w="9525" cap="flat" cmpd="sng">
                <a:solidFill>
                  <a:srgbClr val="000000"/>
                </a:solidFill>
                <a:prstDash val="solid"/>
                <a:headEnd type="none" w="med" len="med"/>
                <a:tailEnd type="triangle" w="med" len="med"/>
              </a:ln>
            </p:spPr>
          </p:sp>
          <p:sp>
            <p:nvSpPr>
              <p:cNvPr id="121872" name="直接连接符 121871"/>
              <p:cNvSpPr/>
              <p:nvPr/>
            </p:nvSpPr>
            <p:spPr>
              <a:xfrm flipH="1" flipV="1">
                <a:off x="4838" y="3239"/>
                <a:ext cx="40" cy="13"/>
              </a:xfrm>
              <a:prstGeom prst="line">
                <a:avLst/>
              </a:prstGeom>
              <a:ln w="9525" cap="flat" cmpd="sng">
                <a:solidFill>
                  <a:srgbClr val="000000"/>
                </a:solidFill>
                <a:prstDash val="solid"/>
                <a:headEnd type="none" w="med" len="med"/>
                <a:tailEnd type="none" w="med" len="med"/>
              </a:ln>
            </p:spPr>
          </p:sp>
          <p:sp>
            <p:nvSpPr>
              <p:cNvPr id="121873" name="直接连接符 121872"/>
              <p:cNvSpPr/>
              <p:nvPr/>
            </p:nvSpPr>
            <p:spPr>
              <a:xfrm>
                <a:off x="3908" y="2675"/>
                <a:ext cx="1197" cy="741"/>
              </a:xfrm>
              <a:prstGeom prst="line">
                <a:avLst/>
              </a:prstGeom>
              <a:ln w="9525" cap="flat" cmpd="sng">
                <a:solidFill>
                  <a:srgbClr val="000000"/>
                </a:solidFill>
                <a:prstDash val="solid"/>
                <a:headEnd type="none" w="med" len="med"/>
                <a:tailEnd type="triangle" w="med" len="med"/>
              </a:ln>
            </p:spPr>
          </p:sp>
          <p:sp>
            <p:nvSpPr>
              <p:cNvPr id="121874" name="直接连接符 121873"/>
              <p:cNvSpPr/>
              <p:nvPr/>
            </p:nvSpPr>
            <p:spPr>
              <a:xfrm>
                <a:off x="5171" y="3481"/>
                <a:ext cx="90" cy="260"/>
              </a:xfrm>
              <a:prstGeom prst="line">
                <a:avLst/>
              </a:prstGeom>
              <a:ln w="9525" cap="flat" cmpd="sng">
                <a:solidFill>
                  <a:srgbClr val="000000"/>
                </a:solidFill>
                <a:prstDash val="solid"/>
                <a:headEnd type="none" w="med" len="med"/>
                <a:tailEnd type="triangle" w="med" len="med"/>
              </a:ln>
            </p:spPr>
          </p:sp>
          <p:sp>
            <p:nvSpPr>
              <p:cNvPr id="121875" name="直接连接符 121874"/>
              <p:cNvSpPr/>
              <p:nvPr/>
            </p:nvSpPr>
            <p:spPr>
              <a:xfrm>
                <a:off x="5431" y="4157"/>
                <a:ext cx="338" cy="209"/>
              </a:xfrm>
              <a:prstGeom prst="line">
                <a:avLst/>
              </a:prstGeom>
              <a:ln w="9525" cap="flat" cmpd="sng">
                <a:solidFill>
                  <a:srgbClr val="000000"/>
                </a:solidFill>
                <a:prstDash val="solid"/>
                <a:headEnd type="none" w="med" len="med"/>
                <a:tailEnd type="triangle" w="med" len="med"/>
              </a:ln>
            </p:spPr>
          </p:sp>
          <p:sp>
            <p:nvSpPr>
              <p:cNvPr id="121876" name="直接连接符 121875"/>
              <p:cNvSpPr/>
              <p:nvPr/>
            </p:nvSpPr>
            <p:spPr>
              <a:xfrm flipH="1">
                <a:off x="6379" y="4496"/>
                <a:ext cx="118" cy="195"/>
              </a:xfrm>
              <a:prstGeom prst="line">
                <a:avLst/>
              </a:prstGeom>
              <a:ln w="9525" cap="flat" cmpd="sng">
                <a:solidFill>
                  <a:srgbClr val="000000"/>
                </a:solidFill>
                <a:prstDash val="solid"/>
                <a:headEnd type="none" w="med" len="med"/>
                <a:tailEnd type="triangle" w="med" len="med"/>
              </a:ln>
            </p:spPr>
          </p:sp>
          <p:sp>
            <p:nvSpPr>
              <p:cNvPr id="121877" name="直接连接符 121876"/>
              <p:cNvSpPr/>
              <p:nvPr/>
            </p:nvSpPr>
            <p:spPr>
              <a:xfrm flipV="1">
                <a:off x="6497" y="4353"/>
                <a:ext cx="78" cy="156"/>
              </a:xfrm>
              <a:prstGeom prst="line">
                <a:avLst/>
              </a:prstGeom>
              <a:ln w="9525" cap="flat" cmpd="sng">
                <a:solidFill>
                  <a:srgbClr val="000000"/>
                </a:solidFill>
                <a:prstDash val="solid"/>
                <a:headEnd type="none" w="med" len="med"/>
                <a:tailEnd type="triangle" w="med" len="med"/>
              </a:ln>
            </p:spPr>
          </p:sp>
        </p:grpSp>
      </p:grpSp>
      <p:graphicFrame>
        <p:nvGraphicFramePr>
          <p:cNvPr id="121878" name="对象 121877"/>
          <p:cNvGraphicFramePr/>
          <p:nvPr/>
        </p:nvGraphicFramePr>
        <p:xfrm>
          <a:off x="684213" y="2276475"/>
          <a:ext cx="4471987" cy="2516188"/>
        </p:xfrm>
        <a:graphic>
          <a:graphicData uri="http://schemas.openxmlformats.org/presentationml/2006/ole">
            <mc:AlternateContent xmlns:mc="http://schemas.openxmlformats.org/markup-compatibility/2006">
              <mc:Choice xmlns:v="urn:schemas-microsoft-com:vml" Requires="v">
                <p:oleObj spid="_x0000_s3118" name="" r:id="rId1" imgW="2120900" imgH="1803400" progId="Equation.3">
                  <p:embed/>
                </p:oleObj>
              </mc:Choice>
              <mc:Fallback>
                <p:oleObj name="" r:id="rId1" imgW="2120900" imgH="1803400" progId="Equation.3">
                  <p:embed/>
                  <p:pic>
                    <p:nvPicPr>
                      <p:cNvPr id="0" name="图片 3117"/>
                      <p:cNvPicPr/>
                      <p:nvPr/>
                    </p:nvPicPr>
                    <p:blipFill>
                      <a:blip r:embed="rId2"/>
                      <a:stretch>
                        <a:fillRect/>
                      </a:stretch>
                    </p:blipFill>
                    <p:spPr>
                      <a:xfrm>
                        <a:off x="684213" y="2276475"/>
                        <a:ext cx="4471987" cy="2516188"/>
                      </a:xfrm>
                      <a:prstGeom prst="rect">
                        <a:avLst/>
                      </a:prstGeom>
                      <a:noFill/>
                      <a:ln w="38100">
                        <a:noFill/>
                        <a:miter/>
                      </a:ln>
                    </p:spPr>
                  </p:pic>
                </p:oleObj>
              </mc:Fallback>
            </mc:AlternateContent>
          </a:graphicData>
        </a:graphic>
      </p:graphicFrame>
      <p:sp>
        <p:nvSpPr>
          <p:cNvPr id="121879" name="文本框 121878"/>
          <p:cNvSpPr txBox="1"/>
          <p:nvPr/>
        </p:nvSpPr>
        <p:spPr>
          <a:xfrm>
            <a:off x="611188" y="4724400"/>
            <a:ext cx="7777162" cy="1370013"/>
          </a:xfrm>
          <a:prstGeom prst="rect">
            <a:avLst/>
          </a:prstGeom>
          <a:noFill/>
          <a:ln w="9525">
            <a:noFill/>
          </a:ln>
        </p:spPr>
        <p:txBody>
          <a:bodyPr>
            <a:spAutoFit/>
          </a:bodyPr>
          <a:p>
            <a:pPr>
              <a:spcBef>
                <a:spcPct val="50000"/>
              </a:spcBef>
              <a:buClr>
                <a:schemeClr val="bg1"/>
              </a:buClr>
            </a:pPr>
            <a:r>
              <a:rPr lang="zh-CN" altLang="en-US" sz="2400" b="1" dirty="0">
                <a:solidFill>
                  <a:srgbClr val="CC00CC"/>
                </a:solidFill>
                <a:latin typeface="Arial" panose="020B0604020202020204" pitchFamily="34" charset="0"/>
              </a:rPr>
              <a:t>解析</a:t>
            </a:r>
            <a:r>
              <a:rPr lang="en-US" altLang="zh-CN" sz="2400" b="1" dirty="0">
                <a:solidFill>
                  <a:srgbClr val="CC00CC"/>
                </a:solidFill>
                <a:latin typeface="Arial" panose="020B0604020202020204" pitchFamily="34" charset="0"/>
              </a:rPr>
              <a:t>:</a:t>
            </a:r>
            <a:r>
              <a:rPr lang="zh-CN" altLang="en-US" sz="2400" b="1" dirty="0">
                <a:solidFill>
                  <a:srgbClr val="CC00CC"/>
                </a:solidFill>
                <a:latin typeface="Arial" panose="020B0604020202020204" pitchFamily="34" charset="0"/>
              </a:rPr>
              <a:t>假设</a:t>
            </a:r>
            <a:r>
              <a:rPr lang="en-US" altLang="zh-CN" sz="2400" b="1" dirty="0">
                <a:solidFill>
                  <a:srgbClr val="CC00CC"/>
                </a:solidFill>
                <a:effectLst>
                  <a:outerShdw blurRad="38100" dist="38100" dir="2700000">
                    <a:srgbClr val="C0C0C0"/>
                  </a:outerShdw>
                </a:effectLst>
                <a:latin typeface="Arial" panose="020B0604020202020204" pitchFamily="34" charset="0"/>
              </a:rPr>
              <a:t>α=0,</a:t>
            </a:r>
            <a:r>
              <a:rPr lang="zh-CN" altLang="en-US" sz="2400" b="1" dirty="0">
                <a:solidFill>
                  <a:srgbClr val="CC00CC"/>
                </a:solidFill>
                <a:effectLst>
                  <a:outerShdw blurRad="38100" dist="38100" dir="2700000">
                    <a:srgbClr val="C0C0C0"/>
                  </a:outerShdw>
                </a:effectLst>
                <a:latin typeface="Arial" panose="020B0604020202020204" pitchFamily="34" charset="0"/>
              </a:rPr>
              <a:t>则</a:t>
            </a:r>
            <a:r>
              <a:rPr lang="en-US" altLang="zh-CN" sz="2400" b="1" dirty="0">
                <a:solidFill>
                  <a:srgbClr val="CC00CC"/>
                </a:solidFill>
                <a:effectLst>
                  <a:outerShdw blurRad="38100" dist="38100" dir="2700000">
                    <a:srgbClr val="C0C0C0"/>
                  </a:outerShdw>
                </a:effectLst>
                <a:latin typeface="Arial" panose="020B0604020202020204" pitchFamily="34" charset="0"/>
              </a:rPr>
              <a:t>△x</a:t>
            </a:r>
            <a:r>
              <a:rPr lang="zh-CN" altLang="en-US" sz="2400" b="1" dirty="0">
                <a:solidFill>
                  <a:srgbClr val="CC00CC"/>
                </a:solidFill>
                <a:effectLst>
                  <a:outerShdw blurRad="38100" dist="38100" dir="2700000">
                    <a:srgbClr val="C0C0C0"/>
                  </a:outerShdw>
                </a:effectLst>
                <a:latin typeface="Arial" panose="020B0604020202020204" pitchFamily="34" charset="0"/>
              </a:rPr>
              <a:t>应为零</a:t>
            </a:r>
            <a:r>
              <a:rPr lang="en-US" altLang="zh-CN" sz="2400" b="1" dirty="0">
                <a:solidFill>
                  <a:srgbClr val="CC00CC"/>
                </a:solidFill>
                <a:effectLst>
                  <a:outerShdw blurRad="38100" dist="38100" dir="2700000">
                    <a:srgbClr val="C0C0C0"/>
                  </a:outerShdw>
                </a:effectLst>
                <a:latin typeface="Arial" panose="020B0604020202020204" pitchFamily="34" charset="0"/>
              </a:rPr>
              <a:t>.</a:t>
            </a:r>
            <a:r>
              <a:rPr lang="zh-CN" altLang="en-US" sz="2400" b="1" dirty="0">
                <a:solidFill>
                  <a:srgbClr val="CC00CC"/>
                </a:solidFill>
                <a:effectLst>
                  <a:outerShdw blurRad="38100" dist="38100" dir="2700000">
                    <a:srgbClr val="C0C0C0"/>
                  </a:outerShdw>
                </a:effectLst>
                <a:latin typeface="Arial" panose="020B0604020202020204" pitchFamily="34" charset="0"/>
              </a:rPr>
              <a:t>从式可知</a:t>
            </a:r>
            <a:r>
              <a:rPr lang="en-US" altLang="zh-CN" sz="2400" b="1" dirty="0">
                <a:solidFill>
                  <a:srgbClr val="CC00CC"/>
                </a:solidFill>
                <a:effectLst>
                  <a:outerShdw blurRad="38100" dist="38100" dir="2700000">
                    <a:srgbClr val="C0C0C0"/>
                  </a:outerShdw>
                </a:effectLst>
                <a:latin typeface="Arial" panose="020B0604020202020204" pitchFamily="34" charset="0"/>
              </a:rPr>
              <a:t>,</a:t>
            </a:r>
            <a:r>
              <a:rPr lang="zh-CN" altLang="en-US" sz="2400" b="1" dirty="0">
                <a:solidFill>
                  <a:srgbClr val="CC00CC"/>
                </a:solidFill>
                <a:effectLst>
                  <a:outerShdw blurRad="38100" dist="38100" dir="2700000">
                    <a:srgbClr val="C0C0C0"/>
                  </a:outerShdw>
                </a:effectLst>
                <a:latin typeface="Arial" panose="020B0604020202020204" pitchFamily="34" charset="0"/>
              </a:rPr>
              <a:t>选项</a:t>
            </a:r>
            <a:r>
              <a:rPr lang="en-US" altLang="zh-CN" sz="2400" b="1" dirty="0">
                <a:solidFill>
                  <a:srgbClr val="CC00CC"/>
                </a:solidFill>
                <a:effectLst>
                  <a:outerShdw blurRad="38100" dist="38100" dir="2700000">
                    <a:srgbClr val="C0C0C0"/>
                  </a:outerShdw>
                </a:effectLst>
                <a:latin typeface="Arial" panose="020B0604020202020204" pitchFamily="34" charset="0"/>
              </a:rPr>
              <a:t>C</a:t>
            </a:r>
            <a:r>
              <a:rPr lang="zh-CN" altLang="en-US" sz="2400" b="1" dirty="0">
                <a:solidFill>
                  <a:srgbClr val="CC00CC"/>
                </a:solidFill>
                <a:effectLst>
                  <a:outerShdw blurRad="38100" dist="38100" dir="2700000">
                    <a:srgbClr val="C0C0C0"/>
                  </a:outerShdw>
                </a:effectLst>
                <a:latin typeface="Arial" panose="020B0604020202020204" pitchFamily="34" charset="0"/>
              </a:rPr>
              <a:t>符合</a:t>
            </a:r>
            <a:r>
              <a:rPr lang="en-US" altLang="zh-CN" sz="2400" b="1">
                <a:solidFill>
                  <a:srgbClr val="CC00CC"/>
                </a:solidFill>
                <a:effectLst>
                  <a:outerShdw blurRad="38100" dist="38100" dir="2700000">
                    <a:srgbClr val="C0C0C0"/>
                  </a:outerShdw>
                </a:effectLst>
                <a:latin typeface="Arial" panose="020B0604020202020204" pitchFamily="34" charset="0"/>
              </a:rPr>
              <a:t>.</a:t>
            </a:r>
            <a:endParaRPr lang="en-US" altLang="zh-CN" sz="2400" b="1">
              <a:solidFill>
                <a:srgbClr val="CC00CC"/>
              </a:solidFill>
              <a:effectLst>
                <a:outerShdw blurRad="38100" dist="38100" dir="2700000">
                  <a:srgbClr val="C0C0C0"/>
                </a:outerShdw>
              </a:effectLst>
              <a:latin typeface="Arial" panose="020B0604020202020204" pitchFamily="34" charset="0"/>
            </a:endParaRPr>
          </a:p>
          <a:p>
            <a:pPr>
              <a:spcBef>
                <a:spcPct val="50000"/>
              </a:spcBef>
              <a:buClr>
                <a:schemeClr val="bg1"/>
              </a:buClr>
            </a:pPr>
            <a:r>
              <a:rPr lang="zh-CN" altLang="en-US" sz="2400" b="1" dirty="0">
                <a:solidFill>
                  <a:srgbClr val="CC00CC"/>
                </a:solidFill>
                <a:effectLst>
                  <a:outerShdw blurRad="38100" dist="38100" dir="2700000">
                    <a:srgbClr val="C0C0C0"/>
                  </a:outerShdw>
                </a:effectLst>
                <a:latin typeface="Arial" panose="020B0604020202020204" pitchFamily="34" charset="0"/>
              </a:rPr>
              <a:t>假设</a:t>
            </a:r>
            <a:r>
              <a:rPr lang="en-US" altLang="zh-CN" sz="2400" b="1" dirty="0">
                <a:solidFill>
                  <a:srgbClr val="CC00CC"/>
                </a:solidFill>
                <a:effectLst>
                  <a:outerShdw blurRad="38100" dist="38100" dir="2700000">
                    <a:srgbClr val="C0C0C0"/>
                  </a:outerShdw>
                </a:effectLst>
                <a:latin typeface="Arial" panose="020B0604020202020204" pitchFamily="34" charset="0"/>
              </a:rPr>
              <a:t>n=1,</a:t>
            </a:r>
            <a:r>
              <a:rPr lang="zh-CN" altLang="en-US" sz="2400" b="1" dirty="0">
                <a:solidFill>
                  <a:srgbClr val="CC00CC"/>
                </a:solidFill>
                <a:effectLst>
                  <a:outerShdw blurRad="38100" dist="38100" dir="2700000">
                    <a:srgbClr val="C0C0C0"/>
                  </a:outerShdw>
                </a:effectLst>
                <a:latin typeface="Arial" panose="020B0604020202020204" pitchFamily="34" charset="0"/>
              </a:rPr>
              <a:t>则</a:t>
            </a:r>
            <a:r>
              <a:rPr lang="en-US" altLang="zh-CN" sz="2400" b="1" dirty="0">
                <a:solidFill>
                  <a:srgbClr val="CC00CC"/>
                </a:solidFill>
                <a:effectLst>
                  <a:outerShdw blurRad="38100" dist="38100" dir="2700000">
                    <a:srgbClr val="C0C0C0"/>
                  </a:outerShdw>
                </a:effectLst>
                <a:latin typeface="Arial" panose="020B0604020202020204" pitchFamily="34" charset="0"/>
              </a:rPr>
              <a:t>△X</a:t>
            </a:r>
            <a:r>
              <a:rPr lang="zh-CN" altLang="en-US" sz="2400" b="1" dirty="0">
                <a:solidFill>
                  <a:srgbClr val="CC00CC"/>
                </a:solidFill>
                <a:effectLst>
                  <a:outerShdw blurRad="38100" dist="38100" dir="2700000">
                    <a:srgbClr val="C0C0C0"/>
                  </a:outerShdw>
                </a:effectLst>
                <a:latin typeface="Arial" panose="020B0604020202020204" pitchFamily="34" charset="0"/>
              </a:rPr>
              <a:t>也应为零</a:t>
            </a:r>
            <a:r>
              <a:rPr lang="en-US" altLang="zh-CN" sz="2400" b="1" dirty="0">
                <a:solidFill>
                  <a:srgbClr val="CC00CC"/>
                </a:solidFill>
                <a:effectLst>
                  <a:outerShdw blurRad="38100" dist="38100" dir="2700000">
                    <a:srgbClr val="C0C0C0"/>
                  </a:outerShdw>
                </a:effectLst>
                <a:latin typeface="Arial" panose="020B0604020202020204" pitchFamily="34" charset="0"/>
              </a:rPr>
              <a:t>.</a:t>
            </a:r>
            <a:r>
              <a:rPr lang="zh-CN" altLang="en-US" sz="2400" b="1" dirty="0">
                <a:solidFill>
                  <a:srgbClr val="CC00CC"/>
                </a:solidFill>
                <a:effectLst>
                  <a:outerShdw blurRad="38100" dist="38100" dir="2700000">
                    <a:srgbClr val="C0C0C0"/>
                  </a:outerShdw>
                </a:effectLst>
                <a:latin typeface="Arial" panose="020B0604020202020204" pitchFamily="34" charset="0"/>
              </a:rPr>
              <a:t>从式可知</a:t>
            </a:r>
            <a:r>
              <a:rPr lang="en-US" altLang="zh-CN" sz="2400" b="1" dirty="0">
                <a:solidFill>
                  <a:srgbClr val="CC00CC"/>
                </a:solidFill>
                <a:effectLst>
                  <a:outerShdw blurRad="38100" dist="38100" dir="2700000">
                    <a:srgbClr val="C0C0C0"/>
                  </a:outerShdw>
                </a:effectLst>
                <a:latin typeface="Arial" panose="020B0604020202020204" pitchFamily="34" charset="0"/>
              </a:rPr>
              <a:t>, ABCD</a:t>
            </a:r>
            <a:r>
              <a:rPr lang="zh-CN" altLang="en-US" sz="2400" b="1" dirty="0">
                <a:solidFill>
                  <a:srgbClr val="CC00CC"/>
                </a:solidFill>
                <a:effectLst>
                  <a:outerShdw blurRad="38100" dist="38100" dir="2700000">
                    <a:srgbClr val="C0C0C0"/>
                  </a:outerShdw>
                </a:effectLst>
                <a:latin typeface="Arial" panose="020B0604020202020204" pitchFamily="34" charset="0"/>
              </a:rPr>
              <a:t>选项均符合。综合以上正确选项为</a:t>
            </a:r>
            <a:r>
              <a:rPr lang="en-US" altLang="zh-CN" sz="2400" b="1">
                <a:solidFill>
                  <a:srgbClr val="CC00CC"/>
                </a:solidFill>
                <a:effectLst>
                  <a:outerShdw blurRad="38100" dist="38100" dir="2700000">
                    <a:srgbClr val="C0C0C0"/>
                  </a:outerShdw>
                </a:effectLst>
                <a:latin typeface="Arial" panose="020B0604020202020204" pitchFamily="34" charset="0"/>
              </a:rPr>
              <a:t>C</a:t>
            </a:r>
            <a:endParaRPr lang="en-US" altLang="zh-CN" sz="2400" b="1">
              <a:solidFill>
                <a:srgbClr val="CC00CC"/>
              </a:solidFill>
              <a:effectLst>
                <a:outerShdw blurRad="38100" dist="38100" dir="2700000">
                  <a:srgbClr val="C0C0C0"/>
                </a:outerShdw>
              </a:effectLst>
              <a:latin typeface="Arial" panose="020B0604020202020204" pitchFamily="34" charset="0"/>
            </a:endParaRPr>
          </a:p>
        </p:txBody>
      </p:sp>
      <p:sp>
        <p:nvSpPr>
          <p:cNvPr id="121880" name="直接连接符 121879"/>
          <p:cNvSpPr/>
          <p:nvPr/>
        </p:nvSpPr>
        <p:spPr>
          <a:xfrm>
            <a:off x="6877050" y="2420938"/>
            <a:ext cx="0" cy="1008062"/>
          </a:xfrm>
          <a:prstGeom prst="line">
            <a:avLst/>
          </a:prstGeom>
          <a:ln w="9525" cap="flat" cmpd="sng">
            <a:solidFill>
              <a:schemeClr val="tx1"/>
            </a:solidFill>
            <a:prstDash val="dash"/>
            <a:headEnd type="none" w="med" len="med"/>
            <a:tailEnd type="none" w="med" len="med"/>
          </a:ln>
        </p:spPr>
      </p:sp>
      <p:sp>
        <p:nvSpPr>
          <p:cNvPr id="121881" name="矩形 121880"/>
          <p:cNvSpPr/>
          <p:nvPr/>
        </p:nvSpPr>
        <p:spPr>
          <a:xfrm>
            <a:off x="6443663" y="2420938"/>
            <a:ext cx="414337" cy="366712"/>
          </a:xfrm>
          <a:prstGeom prst="rect">
            <a:avLst/>
          </a:prstGeom>
          <a:noFill/>
          <a:ln w="9525">
            <a:noFill/>
          </a:ln>
        </p:spPr>
        <p:txBody>
          <a:bodyPr wrap="none" anchor="t">
            <a:spAutoFit/>
          </a:bodyPr>
          <a:p>
            <a:pPr>
              <a:buClr>
                <a:schemeClr val="bg1"/>
              </a:buClr>
            </a:pPr>
            <a:r>
              <a:rPr lang="en-US" altLang="zh-CN" b="1">
                <a:effectLst>
                  <a:outerShdw blurRad="38100" dist="38100" dir="2700000">
                    <a:srgbClr val="C0C0C0"/>
                  </a:outerShdw>
                </a:effectLst>
                <a:latin typeface="Arial" panose="020B0604020202020204" pitchFamily="34" charset="0"/>
              </a:rPr>
              <a:t>α</a:t>
            </a:r>
            <a:endParaRPr lang="en-US" altLang="zh-CN" b="1">
              <a:effectLst>
                <a:outerShdw blurRad="38100" dist="38100" dir="2700000">
                  <a:srgbClr val="C0C0C0"/>
                </a:outerShdw>
              </a:effectLst>
              <a:latin typeface="Arial" panose="020B0604020202020204" pitchFamily="34" charset="0"/>
            </a:endParaRPr>
          </a:p>
        </p:txBody>
      </p:sp>
      <p:sp>
        <p:nvSpPr>
          <p:cNvPr id="121882" name="直接连接符 121881"/>
          <p:cNvSpPr/>
          <p:nvPr/>
        </p:nvSpPr>
        <p:spPr>
          <a:xfrm flipV="1">
            <a:off x="6732588" y="2781300"/>
            <a:ext cx="144462" cy="142875"/>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标题 109569"/>
          <p:cNvSpPr>
            <a:spLocks noGrp="1"/>
          </p:cNvSpPr>
          <p:nvPr>
            <p:ph type="title"/>
          </p:nvPr>
        </p:nvSpPr>
        <p:spPr>
          <a:ln/>
        </p:spPr>
        <p:txBody>
          <a:bodyPr/>
          <a:p>
            <a:r>
              <a:rPr lang="zh-CN" altLang="en-US" b="1" dirty="0"/>
              <a:t>§</a:t>
            </a:r>
            <a:r>
              <a:rPr lang="en-US" altLang="zh-CN" b="1" dirty="0"/>
              <a:t>6  </a:t>
            </a:r>
            <a:r>
              <a:rPr lang="zh-CN" altLang="en-US" b="1" dirty="0"/>
              <a:t>整体法和隔离法</a:t>
            </a:r>
            <a:endParaRPr lang="zh-CN" altLang="en-US" b="1" dirty="0"/>
          </a:p>
        </p:txBody>
      </p:sp>
      <p:sp>
        <p:nvSpPr>
          <p:cNvPr id="109571" name="文本占位符 109570"/>
          <p:cNvSpPr>
            <a:spLocks noGrp="1"/>
          </p:cNvSpPr>
          <p:nvPr>
            <p:ph type="body" idx="1"/>
          </p:nvPr>
        </p:nvSpPr>
        <p:spPr>
          <a:xfrm>
            <a:off x="323850" y="1052513"/>
            <a:ext cx="8435975" cy="5500687"/>
          </a:xfrm>
          <a:ln/>
        </p:spPr>
        <p:txBody>
          <a:bodyPr/>
          <a:p>
            <a:pPr>
              <a:lnSpc>
                <a:spcPct val="80000"/>
              </a:lnSpc>
            </a:pPr>
            <a:r>
              <a:rPr lang="zh-CN" altLang="en-US" sz="2800" b="1" dirty="0">
                <a:solidFill>
                  <a:srgbClr val="008000"/>
                </a:solidFill>
              </a:rPr>
              <a:t>整体法是在确定研究对象或研究过程时</a:t>
            </a:r>
            <a:r>
              <a:rPr lang="en-US" altLang="zh-CN" sz="2800" b="1"/>
              <a:t>,</a:t>
            </a:r>
            <a:r>
              <a:rPr lang="zh-CN" altLang="en-US" sz="2800" b="1" dirty="0">
                <a:solidFill>
                  <a:srgbClr val="0000FF"/>
                </a:solidFill>
              </a:rPr>
              <a:t>把多个物体看作为一个整体</a:t>
            </a:r>
            <a:r>
              <a:rPr lang="zh-CN" altLang="en-US" sz="2800" b="1" dirty="0"/>
              <a:t>或</a:t>
            </a:r>
            <a:r>
              <a:rPr lang="zh-CN" altLang="en-US" sz="2800" b="1" dirty="0">
                <a:solidFill>
                  <a:srgbClr val="FF0000"/>
                </a:solidFill>
              </a:rPr>
              <a:t>多个过程看作整个过程</a:t>
            </a:r>
            <a:r>
              <a:rPr lang="zh-CN" altLang="en-US" sz="2800" b="1" dirty="0"/>
              <a:t>的方法</a:t>
            </a:r>
            <a:r>
              <a:rPr lang="en-US" altLang="zh-CN" sz="2800" b="1"/>
              <a:t>;</a:t>
            </a:r>
            <a:r>
              <a:rPr lang="zh-CN" altLang="en-US" sz="2800" b="1" dirty="0">
                <a:solidFill>
                  <a:srgbClr val="008000"/>
                </a:solidFill>
              </a:rPr>
              <a:t>隔离法是把单个物体作为研究对象或只研究一个孤立过程的方法</a:t>
            </a:r>
            <a:r>
              <a:rPr lang="en-US" altLang="zh-CN" sz="2800" b="1">
                <a:solidFill>
                  <a:srgbClr val="008000"/>
                </a:solidFill>
              </a:rPr>
              <a:t>.</a:t>
            </a:r>
            <a:endParaRPr lang="en-US" altLang="zh-CN" sz="2800" b="1">
              <a:solidFill>
                <a:srgbClr val="008000"/>
              </a:solidFill>
            </a:endParaRPr>
          </a:p>
          <a:p>
            <a:pPr>
              <a:lnSpc>
                <a:spcPct val="80000"/>
              </a:lnSpc>
            </a:pPr>
            <a:r>
              <a:rPr lang="zh-CN" altLang="en-US" sz="2800" b="1" dirty="0"/>
              <a:t>整体法与隔离法，二者认识问题的触角截然不同</a:t>
            </a:r>
            <a:r>
              <a:rPr lang="en-US" altLang="zh-CN" sz="2800" b="1"/>
              <a:t>.</a:t>
            </a:r>
            <a:r>
              <a:rPr lang="zh-CN" altLang="en-US" sz="2800" b="1" dirty="0">
                <a:solidFill>
                  <a:srgbClr val="FF0000"/>
                </a:solidFill>
              </a:rPr>
              <a:t>整体法，是大的方面或者是从整的方面来认识问题，宏观上来揭示事物的本质和规律</a:t>
            </a:r>
            <a:r>
              <a:rPr lang="en-US" altLang="zh-CN" sz="2800" b="1" dirty="0"/>
              <a:t>.</a:t>
            </a:r>
            <a:r>
              <a:rPr lang="zh-CN" altLang="en-US" sz="2800" b="1" dirty="0"/>
              <a:t>而</a:t>
            </a:r>
            <a:r>
              <a:rPr lang="zh-CN" altLang="en-US" sz="2800" b="1" dirty="0">
                <a:solidFill>
                  <a:srgbClr val="CC00FF"/>
                </a:solidFill>
              </a:rPr>
              <a:t>隔离法则是从小的方面来认识问题，然后再通过各个问题的关系来联系，从而揭示出事物的本质和规律</a:t>
            </a:r>
            <a:r>
              <a:rPr lang="zh-CN" altLang="en-US" sz="2800" b="1" dirty="0">
                <a:solidFill>
                  <a:srgbClr val="00CCFF"/>
                </a:solidFill>
              </a:rPr>
              <a:t>。</a:t>
            </a:r>
            <a:r>
              <a:rPr lang="zh-CN" altLang="en-US" sz="2800" b="1" dirty="0">
                <a:solidFill>
                  <a:srgbClr val="008000"/>
                </a:solidFill>
              </a:rPr>
              <a:t>因而在解题方面，整体法不需事无巨细地去分析研究，显的简捷巧妙，但在初涉者来说在理解上有一定难度；隔离法逐个过程、逐个物体来研究，虽在求解上繁点，但对初涉者来说，在理解上较容易。熟知隔离法者应提升到整体法上。最佳状态是能对二者应用自如</a:t>
            </a:r>
            <a:r>
              <a:rPr lang="zh-CN" altLang="en-US" sz="2100" b="1" dirty="0">
                <a:solidFill>
                  <a:srgbClr val="008000"/>
                </a:solidFill>
              </a:rPr>
              <a:t>。</a:t>
            </a:r>
            <a:endParaRPr lang="zh-CN" altLang="en-US" sz="2100" b="1" dirty="0">
              <a:solidFill>
                <a:srgbClr val="008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6" name="文本框 110595"/>
          <p:cNvSpPr txBox="1"/>
          <p:nvPr/>
        </p:nvSpPr>
        <p:spPr>
          <a:xfrm>
            <a:off x="611188" y="476250"/>
            <a:ext cx="8208962" cy="4362450"/>
          </a:xfrm>
          <a:prstGeom prst="rect">
            <a:avLst/>
          </a:prstGeom>
          <a:noFill/>
          <a:ln w="9525">
            <a:noFill/>
          </a:ln>
        </p:spPr>
        <p:txBody>
          <a:bodyPr>
            <a:spAutoFit/>
          </a:bodyPr>
          <a:p>
            <a:pPr>
              <a:buClr>
                <a:schemeClr val="bg1"/>
              </a:buClr>
            </a:pPr>
            <a:r>
              <a:rPr lang="zh-CN" altLang="en-US" sz="2800" dirty="0">
                <a:latin typeface="Arial" panose="020B0604020202020204" pitchFamily="34" charset="0"/>
              </a:rPr>
              <a:t>例</a:t>
            </a:r>
            <a:r>
              <a:rPr lang="en-US" altLang="zh-CN" sz="2800" dirty="0">
                <a:latin typeface="Arial" panose="020B0604020202020204" pitchFamily="34" charset="0"/>
              </a:rPr>
              <a:t>1</a:t>
            </a:r>
            <a:r>
              <a:rPr lang="zh-CN" altLang="en-US" sz="2800" dirty="0">
                <a:latin typeface="Arial" panose="020B0604020202020204" pitchFamily="34" charset="0"/>
              </a:rPr>
              <a:t>（</a:t>
            </a:r>
            <a:r>
              <a:rPr lang="zh-CN" altLang="en-US" sz="2800" b="1" dirty="0">
                <a:solidFill>
                  <a:srgbClr val="FF0000"/>
                </a:solidFill>
                <a:latin typeface="Arial" panose="020B0604020202020204" pitchFamily="34" charset="0"/>
              </a:rPr>
              <a:t>视多个物体为整体</a:t>
            </a:r>
            <a:r>
              <a:rPr lang="zh-CN" altLang="en-US" sz="2800" b="1" dirty="0">
                <a:latin typeface="Arial" panose="020B0604020202020204" pitchFamily="34" charset="0"/>
              </a:rPr>
              <a:t>）</a:t>
            </a:r>
            <a:r>
              <a:rPr lang="zh-CN" altLang="en-US" sz="2800" dirty="0">
                <a:latin typeface="Arial" panose="020B0604020202020204" pitchFamily="34" charset="0"/>
              </a:rPr>
              <a:t>（</a:t>
            </a:r>
            <a:r>
              <a:rPr lang="en-US" altLang="zh-CN" sz="2800" b="1" dirty="0">
                <a:solidFill>
                  <a:srgbClr val="008000"/>
                </a:solidFill>
                <a:latin typeface="Arial" panose="020B0604020202020204" pitchFamily="34" charset="0"/>
              </a:rPr>
              <a:t>08</a:t>
            </a:r>
            <a:r>
              <a:rPr lang="zh-CN" altLang="en-US" sz="2800" b="1" dirty="0">
                <a:solidFill>
                  <a:srgbClr val="008000"/>
                </a:solidFill>
                <a:latin typeface="Arial" panose="020B0604020202020204" pitchFamily="34" charset="0"/>
              </a:rPr>
              <a:t>海南卷）如图，质量为</a:t>
            </a:r>
            <a:r>
              <a:rPr lang="en-US" altLang="zh-CN" sz="2800" b="1" i="1">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的楔形物块静置在水平地面上，其斜面的倾角为</a:t>
            </a:r>
            <a:r>
              <a:rPr lang="en-US" altLang="zh-CN" sz="2800" b="1" i="1">
                <a:solidFill>
                  <a:srgbClr val="008000"/>
                </a:solidFill>
                <a:latin typeface="Arial" panose="020B0604020202020204" pitchFamily="34" charset="0"/>
              </a:rPr>
              <a:t>θ</a:t>
            </a:r>
            <a:r>
              <a:rPr lang="zh-CN" altLang="en-US" sz="2800" b="1" dirty="0">
                <a:solidFill>
                  <a:srgbClr val="008000"/>
                </a:solidFill>
                <a:latin typeface="Arial" panose="020B0604020202020204" pitchFamily="34" charset="0"/>
              </a:rPr>
              <a:t>．斜面上有一质量为</a:t>
            </a:r>
            <a:r>
              <a:rPr lang="en-US" altLang="zh-CN" sz="2800" b="1" i="1">
                <a:solidFill>
                  <a:srgbClr val="008000"/>
                </a:solidFill>
                <a:latin typeface="Arial" panose="020B0604020202020204" pitchFamily="34" charset="0"/>
              </a:rPr>
              <a:t>m</a:t>
            </a:r>
            <a:r>
              <a:rPr lang="zh-CN" altLang="en-US" sz="2800" b="1" dirty="0">
                <a:solidFill>
                  <a:srgbClr val="008000"/>
                </a:solidFill>
                <a:latin typeface="Arial" panose="020B0604020202020204" pitchFamily="34" charset="0"/>
              </a:rPr>
              <a:t>的小物块，小物块与斜面之间存在摩擦．用恒力</a:t>
            </a:r>
            <a:r>
              <a:rPr lang="en-US" altLang="zh-CN" sz="2800" b="1" i="1">
                <a:solidFill>
                  <a:srgbClr val="008000"/>
                </a:solidFill>
                <a:latin typeface="Arial" panose="020B0604020202020204" pitchFamily="34" charset="0"/>
              </a:rPr>
              <a:t>F</a:t>
            </a:r>
            <a:r>
              <a:rPr lang="zh-CN" altLang="en-US" sz="2800" b="1" dirty="0">
                <a:solidFill>
                  <a:srgbClr val="008000"/>
                </a:solidFill>
                <a:latin typeface="Arial" panose="020B0604020202020204" pitchFamily="34" charset="0"/>
              </a:rPr>
              <a:t>沿斜面向上拉小物块，使之匀速上滑．在小物块运动的过程中，楔形物块始终保持静止．地面对楔形物块的支持力为</a:t>
            </a:r>
            <a:endParaRPr lang="zh-CN" altLang="en-US" sz="2800" b="1" dirty="0">
              <a:solidFill>
                <a:srgbClr val="008000"/>
              </a:solidFill>
              <a:latin typeface="Arial" panose="020B0604020202020204" pitchFamily="34" charset="0"/>
            </a:endParaRPr>
          </a:p>
          <a:p>
            <a:pPr>
              <a:buClr>
                <a:schemeClr val="bg1"/>
              </a:buClr>
            </a:pPr>
            <a:r>
              <a:rPr lang="zh-CN" altLang="en-US" sz="2800" dirty="0">
                <a:latin typeface="Arial" panose="020B0604020202020204" pitchFamily="34" charset="0"/>
              </a:rPr>
              <a:t> </a:t>
            </a:r>
            <a:r>
              <a:rPr lang="en-US" altLang="zh-CN" sz="2800" dirty="0">
                <a:solidFill>
                  <a:srgbClr val="0000FF"/>
                </a:solidFill>
                <a:latin typeface="Arial" panose="020B0604020202020204" pitchFamily="34" charset="0"/>
              </a:rPr>
              <a:t>A</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g</a:t>
            </a:r>
            <a:r>
              <a:rPr lang="en-US" altLang="zh-CN" sz="2800">
                <a:solidFill>
                  <a:srgbClr val="0000FF"/>
                </a:solidFill>
                <a:latin typeface="Arial" panose="020B0604020202020204" pitchFamily="34" charset="0"/>
              </a:rPr>
              <a:t>                </a:t>
            </a:r>
            <a:endParaRPr lang="en-US" altLang="zh-CN" sz="2800">
              <a:solidFill>
                <a:srgbClr val="0000FF"/>
              </a:solidFill>
              <a:latin typeface="Arial" panose="020B0604020202020204" pitchFamily="34" charset="0"/>
            </a:endParaRPr>
          </a:p>
          <a:p>
            <a:pPr>
              <a:buClr>
                <a:schemeClr val="bg1"/>
              </a:buClr>
            </a:pPr>
            <a:r>
              <a:rPr lang="en-US" altLang="zh-CN" sz="2800" dirty="0">
                <a:solidFill>
                  <a:srgbClr val="0000FF"/>
                </a:solidFill>
                <a:latin typeface="Arial" panose="020B0604020202020204" pitchFamily="34" charset="0"/>
              </a:rPr>
              <a:t> B</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g</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F</a:t>
            </a:r>
            <a:endParaRPr lang="en-US" altLang="zh-CN" sz="2800">
              <a:solidFill>
                <a:srgbClr val="0000FF"/>
              </a:solidFill>
              <a:latin typeface="Arial" panose="020B0604020202020204" pitchFamily="34" charset="0"/>
            </a:endParaRPr>
          </a:p>
          <a:p>
            <a:pPr>
              <a:buClr>
                <a:schemeClr val="bg1"/>
              </a:buClr>
            </a:pPr>
            <a:r>
              <a:rPr lang="en-US" altLang="zh-CN" sz="2800" dirty="0">
                <a:solidFill>
                  <a:srgbClr val="0000FF"/>
                </a:solidFill>
                <a:latin typeface="Arial" panose="020B0604020202020204" pitchFamily="34" charset="0"/>
              </a:rPr>
              <a:t> C</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g</a:t>
            </a:r>
            <a:r>
              <a:rPr lang="zh-CN" altLang="en-US" sz="2800" dirty="0">
                <a:solidFill>
                  <a:srgbClr val="0000FF"/>
                </a:solidFill>
                <a:latin typeface="Arial" panose="020B0604020202020204" pitchFamily="34" charset="0"/>
              </a:rPr>
              <a:t>＋</a:t>
            </a:r>
            <a:r>
              <a:rPr lang="en-US" altLang="zh-CN" sz="2800" i="1" dirty="0" err="1">
                <a:solidFill>
                  <a:srgbClr val="0000FF"/>
                </a:solidFill>
                <a:latin typeface="Arial" panose="020B0604020202020204" pitchFamily="34" charset="0"/>
              </a:rPr>
              <a:t>F</a:t>
            </a:r>
            <a:r>
              <a:rPr lang="en-US" altLang="zh-CN" sz="2800" dirty="0" err="1">
                <a:solidFill>
                  <a:srgbClr val="0000FF"/>
                </a:solidFill>
                <a:latin typeface="Arial" panose="020B0604020202020204" pitchFamily="34" charset="0"/>
              </a:rPr>
              <a:t>sin</a:t>
            </a:r>
            <a:r>
              <a:rPr lang="en-US" altLang="zh-CN" sz="2800" i="1" dirty="0" err="1">
                <a:solidFill>
                  <a:srgbClr val="0000FF"/>
                </a:solidFill>
                <a:latin typeface="Arial" panose="020B0604020202020204" pitchFamily="34" charset="0"/>
              </a:rPr>
              <a:t>θ</a:t>
            </a:r>
            <a:r>
              <a:rPr lang="en-US" altLang="zh-CN" sz="2800">
                <a:solidFill>
                  <a:srgbClr val="0000FF"/>
                </a:solidFill>
                <a:latin typeface="Arial" panose="020B0604020202020204" pitchFamily="34" charset="0"/>
              </a:rPr>
              <a:t>         </a:t>
            </a:r>
            <a:endParaRPr lang="en-US" altLang="zh-CN" sz="2800">
              <a:solidFill>
                <a:srgbClr val="0000FF"/>
              </a:solidFill>
              <a:latin typeface="Arial" panose="020B0604020202020204" pitchFamily="34" charset="0"/>
            </a:endParaRPr>
          </a:p>
          <a:p>
            <a:pPr>
              <a:buClr>
                <a:schemeClr val="bg1"/>
              </a:buClr>
            </a:pPr>
            <a:r>
              <a:rPr lang="en-US" altLang="zh-CN" sz="2800" dirty="0">
                <a:solidFill>
                  <a:srgbClr val="0000FF"/>
                </a:solidFill>
                <a:latin typeface="Arial" panose="020B0604020202020204" pitchFamily="34" charset="0"/>
              </a:rPr>
              <a:t> D</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m</a:t>
            </a:r>
            <a:r>
              <a:rPr lang="zh-CN" altLang="en-US" sz="2800" dirty="0">
                <a:solidFill>
                  <a:srgbClr val="0000FF"/>
                </a:solidFill>
                <a:latin typeface="Arial" panose="020B0604020202020204" pitchFamily="34" charset="0"/>
              </a:rPr>
              <a:t>）</a:t>
            </a:r>
            <a:r>
              <a:rPr lang="en-US" altLang="zh-CN" sz="2800" i="1">
                <a:solidFill>
                  <a:srgbClr val="0000FF"/>
                </a:solidFill>
                <a:latin typeface="Arial" panose="020B0604020202020204" pitchFamily="34" charset="0"/>
              </a:rPr>
              <a:t>g</a:t>
            </a:r>
            <a:r>
              <a:rPr lang="zh-CN" altLang="en-US" sz="2800" dirty="0">
                <a:solidFill>
                  <a:srgbClr val="0000FF"/>
                </a:solidFill>
                <a:latin typeface="Arial" panose="020B0604020202020204" pitchFamily="34" charset="0"/>
              </a:rPr>
              <a:t>－</a:t>
            </a:r>
            <a:r>
              <a:rPr lang="en-US" altLang="zh-CN" sz="2800" i="1" dirty="0" err="1">
                <a:solidFill>
                  <a:srgbClr val="0000FF"/>
                </a:solidFill>
                <a:latin typeface="Arial" panose="020B0604020202020204" pitchFamily="34" charset="0"/>
              </a:rPr>
              <a:t>F</a:t>
            </a:r>
            <a:r>
              <a:rPr lang="en-US" altLang="zh-CN" sz="2800" dirty="0" err="1">
                <a:solidFill>
                  <a:srgbClr val="0000FF"/>
                </a:solidFill>
                <a:latin typeface="Arial" panose="020B0604020202020204" pitchFamily="34" charset="0"/>
              </a:rPr>
              <a:t>sin</a:t>
            </a:r>
            <a:r>
              <a:rPr lang="en-US" altLang="zh-CN" sz="2800" i="1" dirty="0" err="1">
                <a:solidFill>
                  <a:srgbClr val="0000FF"/>
                </a:solidFill>
                <a:latin typeface="Arial" panose="020B0604020202020204" pitchFamily="34" charset="0"/>
              </a:rPr>
              <a:t>θ</a:t>
            </a:r>
            <a:endParaRPr lang="en-US" altLang="zh-CN" sz="2800" i="1">
              <a:solidFill>
                <a:srgbClr val="0000FF"/>
              </a:solidFill>
              <a:latin typeface="Arial" panose="020B0604020202020204" pitchFamily="34" charset="0"/>
            </a:endParaRPr>
          </a:p>
        </p:txBody>
      </p:sp>
      <p:grpSp>
        <p:nvGrpSpPr>
          <p:cNvPr id="110597" name="组合 110596"/>
          <p:cNvGrpSpPr/>
          <p:nvPr/>
        </p:nvGrpSpPr>
        <p:grpSpPr>
          <a:xfrm>
            <a:off x="5435600" y="3284538"/>
            <a:ext cx="3168650" cy="1571625"/>
            <a:chOff x="3597" y="9945"/>
            <a:chExt cx="2340" cy="1227"/>
          </a:xfrm>
        </p:grpSpPr>
        <p:sp>
          <p:nvSpPr>
            <p:cNvPr id="110598" name="直角三角形 110597"/>
            <p:cNvSpPr/>
            <p:nvPr/>
          </p:nvSpPr>
          <p:spPr>
            <a:xfrm>
              <a:off x="3960" y="10176"/>
              <a:ext cx="1440" cy="936"/>
            </a:xfrm>
            <a:prstGeom prst="rtTriangle">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10599" name="直接连接符 110598"/>
            <p:cNvSpPr/>
            <p:nvPr/>
          </p:nvSpPr>
          <p:spPr>
            <a:xfrm>
              <a:off x="3597" y="11112"/>
              <a:ext cx="2340" cy="0"/>
            </a:xfrm>
            <a:prstGeom prst="line">
              <a:avLst/>
            </a:prstGeom>
            <a:ln w="19050" cap="flat" cmpd="sng">
              <a:solidFill>
                <a:srgbClr val="000000"/>
              </a:solidFill>
              <a:prstDash val="solid"/>
              <a:headEnd type="none" w="med" len="med"/>
              <a:tailEnd type="none" w="med" len="med"/>
            </a:ln>
          </p:spPr>
        </p:sp>
        <p:sp>
          <p:nvSpPr>
            <p:cNvPr id="110600" name="矩形 110599"/>
            <p:cNvSpPr/>
            <p:nvPr/>
          </p:nvSpPr>
          <p:spPr>
            <a:xfrm rot="1980000">
              <a:off x="4680" y="10425"/>
              <a:ext cx="360" cy="312"/>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10601" name="直接连接符 110600"/>
            <p:cNvSpPr/>
            <p:nvPr/>
          </p:nvSpPr>
          <p:spPr>
            <a:xfrm rot="1980000" flipH="1">
              <a:off x="4365" y="10383"/>
              <a:ext cx="360" cy="0"/>
            </a:xfrm>
            <a:prstGeom prst="line">
              <a:avLst/>
            </a:prstGeom>
            <a:ln w="9525" cap="flat" cmpd="sng">
              <a:solidFill>
                <a:srgbClr val="000000"/>
              </a:solidFill>
              <a:prstDash val="solid"/>
              <a:headEnd type="none" w="med" len="med"/>
              <a:tailEnd type="triangle" w="sm" len="sm"/>
            </a:ln>
          </p:spPr>
        </p:sp>
        <p:sp>
          <p:nvSpPr>
            <p:cNvPr id="110602" name="任意多边形 110601"/>
            <p:cNvSpPr/>
            <p:nvPr/>
          </p:nvSpPr>
          <p:spPr>
            <a:xfrm>
              <a:off x="5061" y="10965"/>
              <a:ext cx="99" cy="165"/>
            </a:xfrm>
            <a:custGeom>
              <a:avLst/>
              <a:gdLst/>
              <a:ahLst/>
              <a:cxnLst/>
              <a:pathLst>
                <a:path w="99" h="165">
                  <a:moveTo>
                    <a:pt x="99" y="0"/>
                  </a:moveTo>
                  <a:cubicBezTo>
                    <a:pt x="78" y="14"/>
                    <a:pt x="17" y="50"/>
                    <a:pt x="9" y="75"/>
                  </a:cubicBezTo>
                  <a:cubicBezTo>
                    <a:pt x="0" y="103"/>
                    <a:pt x="9" y="135"/>
                    <a:pt x="9" y="165"/>
                  </a:cubicBezTo>
                </a:path>
              </a:pathLst>
            </a:custGeom>
            <a:noFill/>
            <a:ln w="9525" cap="flat" cmpd="sng">
              <a:solidFill>
                <a:srgbClr val="000000"/>
              </a:solidFill>
              <a:prstDash val="solid"/>
              <a:headEnd type="none" w="med" len="med"/>
              <a:tailEnd type="none" w="med" len="med"/>
            </a:ln>
          </p:spPr>
          <p:txBody>
            <a:bodyPr/>
            <a:p>
              <a:endParaRPr lang="zh-CN" altLang="en-US"/>
            </a:p>
          </p:txBody>
        </p:sp>
        <p:sp>
          <p:nvSpPr>
            <p:cNvPr id="110603" name="文本框 110602"/>
            <p:cNvSpPr txBox="1"/>
            <p:nvPr/>
          </p:nvSpPr>
          <p:spPr>
            <a:xfrm>
              <a:off x="4635" y="10302"/>
              <a:ext cx="720" cy="468"/>
            </a:xfrm>
            <a:prstGeom prst="rect">
              <a:avLst/>
            </a:prstGeom>
            <a:noFill/>
            <a:ln w="9525">
              <a:noFill/>
            </a:ln>
          </p:spPr>
          <p:txBody>
            <a:bodyPr/>
            <a:p>
              <a:pPr algn="just">
                <a:buClr>
                  <a:schemeClr val="bg1"/>
                </a:buClr>
              </a:pPr>
              <a:r>
                <a:rPr lang="en-US" altLang="zh-CN" sz="2000" i="1">
                  <a:latin typeface="Times New Roman" panose="02020603050405020304" pitchFamily="18" charset="0"/>
                </a:rPr>
                <a:t> m</a:t>
              </a:r>
              <a:endParaRPr lang="en-US" altLang="zh-CN" sz="2000">
                <a:latin typeface="Arial" panose="020B0604020202020204" pitchFamily="34" charset="0"/>
              </a:endParaRPr>
            </a:p>
          </p:txBody>
        </p:sp>
        <p:sp>
          <p:nvSpPr>
            <p:cNvPr id="110604" name="文本框 110603"/>
            <p:cNvSpPr txBox="1"/>
            <p:nvPr/>
          </p:nvSpPr>
          <p:spPr>
            <a:xfrm>
              <a:off x="4110" y="9945"/>
              <a:ext cx="720" cy="468"/>
            </a:xfrm>
            <a:prstGeom prst="rect">
              <a:avLst/>
            </a:prstGeom>
            <a:noFill/>
            <a:ln w="9525">
              <a:noFill/>
            </a:ln>
          </p:spPr>
          <p:txBody>
            <a:bodyPr/>
            <a:p>
              <a:pPr algn="just">
                <a:buClr>
                  <a:schemeClr val="bg1"/>
                </a:buClr>
              </a:pPr>
              <a:r>
                <a:rPr lang="en-US" altLang="zh-CN" sz="2000" i="1">
                  <a:latin typeface="Times New Roman" panose="02020603050405020304" pitchFamily="18" charset="0"/>
                </a:rPr>
                <a:t>F</a:t>
              </a:r>
              <a:endParaRPr lang="en-US" altLang="zh-CN" sz="2000">
                <a:latin typeface="Arial" panose="020B0604020202020204" pitchFamily="34" charset="0"/>
              </a:endParaRPr>
            </a:p>
          </p:txBody>
        </p:sp>
        <p:sp>
          <p:nvSpPr>
            <p:cNvPr id="110605" name="文本框 110604"/>
            <p:cNvSpPr txBox="1"/>
            <p:nvPr/>
          </p:nvSpPr>
          <p:spPr>
            <a:xfrm>
              <a:off x="3960" y="10644"/>
              <a:ext cx="720" cy="468"/>
            </a:xfrm>
            <a:prstGeom prst="rect">
              <a:avLst/>
            </a:prstGeom>
            <a:noFill/>
            <a:ln w="9525">
              <a:noFill/>
            </a:ln>
          </p:spPr>
          <p:txBody>
            <a:bodyPr/>
            <a:p>
              <a:pPr algn="just">
                <a:buClr>
                  <a:schemeClr val="bg1"/>
                </a:buClr>
              </a:pPr>
              <a:r>
                <a:rPr lang="en-US" altLang="zh-CN" sz="2000" i="1">
                  <a:latin typeface="Times New Roman" panose="02020603050405020304" pitchFamily="18" charset="0"/>
                </a:rPr>
                <a:t>M</a:t>
              </a:r>
              <a:endParaRPr lang="en-US" altLang="zh-CN" sz="2000">
                <a:latin typeface="Arial" panose="020B0604020202020204" pitchFamily="34" charset="0"/>
              </a:endParaRPr>
            </a:p>
          </p:txBody>
        </p:sp>
        <p:sp>
          <p:nvSpPr>
            <p:cNvPr id="110606" name="文本框 110605"/>
            <p:cNvSpPr txBox="1"/>
            <p:nvPr/>
          </p:nvSpPr>
          <p:spPr>
            <a:xfrm>
              <a:off x="4725" y="10704"/>
              <a:ext cx="720" cy="468"/>
            </a:xfrm>
            <a:prstGeom prst="rect">
              <a:avLst/>
            </a:prstGeom>
            <a:noFill/>
            <a:ln w="9525">
              <a:noFill/>
            </a:ln>
          </p:spPr>
          <p:txBody>
            <a:bodyPr/>
            <a:p>
              <a:pPr algn="just">
                <a:buClr>
                  <a:schemeClr val="bg1"/>
                </a:buClr>
              </a:pPr>
              <a:r>
                <a:rPr lang="en-US" altLang="zh-CN" sz="2000" i="1">
                  <a:latin typeface="Times New Roman" panose="02020603050405020304" pitchFamily="18" charset="0"/>
                </a:rPr>
                <a:t>θ</a:t>
              </a:r>
              <a:endParaRPr lang="en-US" altLang="zh-CN" sz="2000">
                <a:latin typeface="Arial" panose="020B0604020202020204" pitchFamily="34" charset="0"/>
              </a:endParaRPr>
            </a:p>
          </p:txBody>
        </p:sp>
      </p:grpSp>
      <p:sp>
        <p:nvSpPr>
          <p:cNvPr id="110607" name="文本框 110606"/>
          <p:cNvSpPr txBox="1"/>
          <p:nvPr/>
        </p:nvSpPr>
        <p:spPr>
          <a:xfrm>
            <a:off x="684213" y="4868863"/>
            <a:ext cx="7343775" cy="1800225"/>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解</a:t>
            </a:r>
            <a:r>
              <a:rPr lang="en-US" altLang="zh-CN" sz="2800" b="1">
                <a:latin typeface="Arial" panose="020B0604020202020204" pitchFamily="34" charset="0"/>
              </a:rPr>
              <a:t>:</a:t>
            </a:r>
            <a:r>
              <a:rPr lang="zh-CN" altLang="en-US" sz="2800" b="1" dirty="0">
                <a:solidFill>
                  <a:srgbClr val="CC3399"/>
                </a:solidFill>
                <a:latin typeface="Arial" panose="020B0604020202020204" pitchFamily="34" charset="0"/>
              </a:rPr>
              <a:t>视斜面体和物块为整体</a:t>
            </a:r>
            <a:r>
              <a:rPr lang="en-US" altLang="zh-CN" sz="2800" b="1" dirty="0">
                <a:solidFill>
                  <a:srgbClr val="CC3399"/>
                </a:solidFill>
                <a:latin typeface="Arial" panose="020B0604020202020204" pitchFamily="34" charset="0"/>
              </a:rPr>
              <a:t>,</a:t>
            </a:r>
            <a:r>
              <a:rPr lang="zh-CN" altLang="en-US" sz="2800" b="1" dirty="0">
                <a:solidFill>
                  <a:srgbClr val="CC3399"/>
                </a:solidFill>
                <a:latin typeface="Arial" panose="020B0604020202020204" pitchFamily="34" charset="0"/>
              </a:rPr>
              <a:t>受力如图所示</a:t>
            </a:r>
            <a:r>
              <a:rPr lang="en-US" altLang="zh-CN" sz="2800" b="1">
                <a:solidFill>
                  <a:srgbClr val="CC3399"/>
                </a:solidFill>
                <a:latin typeface="Arial" panose="020B0604020202020204" pitchFamily="34" charset="0"/>
              </a:rPr>
              <a:t>.</a:t>
            </a:r>
            <a:endParaRPr lang="en-US" altLang="zh-CN" sz="2800" b="1">
              <a:solidFill>
                <a:srgbClr val="CC3399"/>
              </a:solidFill>
              <a:latin typeface="Arial" panose="020B0604020202020204" pitchFamily="34" charset="0"/>
            </a:endParaRPr>
          </a:p>
          <a:p>
            <a:pPr>
              <a:buClr>
                <a:schemeClr val="bg1"/>
              </a:buClr>
            </a:pPr>
            <a:r>
              <a:rPr lang="zh-CN" altLang="en-US" sz="2800" b="1" dirty="0">
                <a:solidFill>
                  <a:srgbClr val="CC3399"/>
                </a:solidFill>
                <a:latin typeface="Arial" panose="020B0604020202020204" pitchFamily="34" charset="0"/>
              </a:rPr>
              <a:t>因物块匀速运动</a:t>
            </a:r>
            <a:r>
              <a:rPr lang="en-US" altLang="zh-CN" sz="2800" b="1" dirty="0">
                <a:solidFill>
                  <a:srgbClr val="CC3399"/>
                </a:solidFill>
                <a:latin typeface="Arial" panose="020B0604020202020204" pitchFamily="34" charset="0"/>
              </a:rPr>
              <a:t>,</a:t>
            </a:r>
            <a:r>
              <a:rPr lang="zh-CN" altLang="en-US" sz="2800" b="1" dirty="0">
                <a:solidFill>
                  <a:srgbClr val="CC3399"/>
                </a:solidFill>
                <a:latin typeface="Arial" panose="020B0604020202020204" pitchFamily="34" charset="0"/>
              </a:rPr>
              <a:t>合力为零</a:t>
            </a:r>
            <a:r>
              <a:rPr lang="en-US" altLang="zh-CN" sz="2800" b="1">
                <a:solidFill>
                  <a:srgbClr val="CC3399"/>
                </a:solidFill>
                <a:latin typeface="Arial" panose="020B0604020202020204" pitchFamily="34" charset="0"/>
              </a:rPr>
              <a:t>.</a:t>
            </a:r>
            <a:endParaRPr lang="en-US" altLang="zh-CN" sz="2800" b="1">
              <a:solidFill>
                <a:srgbClr val="CC3399"/>
              </a:solidFill>
              <a:latin typeface="Arial" panose="020B0604020202020204" pitchFamily="34" charset="0"/>
            </a:endParaRPr>
          </a:p>
          <a:p>
            <a:pPr>
              <a:buClr>
                <a:schemeClr val="bg1"/>
              </a:buClr>
            </a:pPr>
            <a:r>
              <a:rPr lang="zh-CN" altLang="en-US" sz="2800" b="1" dirty="0">
                <a:solidFill>
                  <a:srgbClr val="CC3399"/>
                </a:solidFill>
                <a:latin typeface="Arial" panose="020B0604020202020204" pitchFamily="34" charset="0"/>
              </a:rPr>
              <a:t>于是有</a:t>
            </a:r>
            <a:r>
              <a:rPr lang="en-US" altLang="zh-CN" sz="2800" b="1" i="1" dirty="0" err="1">
                <a:solidFill>
                  <a:srgbClr val="CC3399"/>
                </a:solidFill>
                <a:latin typeface="Arial" panose="020B0604020202020204" pitchFamily="34" charset="0"/>
              </a:rPr>
              <a:t>F</a:t>
            </a:r>
            <a:r>
              <a:rPr lang="en-US" altLang="zh-CN" sz="2800" b="1" dirty="0" err="1">
                <a:solidFill>
                  <a:srgbClr val="CC3399"/>
                </a:solidFill>
                <a:latin typeface="Arial" panose="020B0604020202020204" pitchFamily="34" charset="0"/>
              </a:rPr>
              <a:t>sin</a:t>
            </a:r>
            <a:r>
              <a:rPr lang="en-US" altLang="zh-CN" sz="2800" b="1" i="1" dirty="0" err="1">
                <a:solidFill>
                  <a:srgbClr val="CC3399"/>
                </a:solidFill>
                <a:latin typeface="Arial" panose="020B0604020202020204" pitchFamily="34" charset="0"/>
              </a:rPr>
              <a:t>θ+FN = (M+ m)g</a:t>
            </a:r>
            <a:endParaRPr lang="en-US" altLang="zh-CN" sz="2800" b="1">
              <a:solidFill>
                <a:srgbClr val="CC3399"/>
              </a:solidFill>
              <a:latin typeface="Arial" panose="020B0604020202020204" pitchFamily="34" charset="0"/>
            </a:endParaRPr>
          </a:p>
          <a:p>
            <a:pPr>
              <a:buClr>
                <a:schemeClr val="bg1"/>
              </a:buClr>
            </a:pPr>
            <a:r>
              <a:rPr lang="zh-CN" altLang="en-US" sz="2800" b="1" dirty="0">
                <a:solidFill>
                  <a:srgbClr val="CC3399"/>
                </a:solidFill>
                <a:latin typeface="Arial" panose="020B0604020202020204" pitchFamily="34" charset="0"/>
              </a:rPr>
              <a:t>所以答案</a:t>
            </a:r>
            <a:r>
              <a:rPr lang="en-US" altLang="zh-CN" sz="2800" b="1" dirty="0">
                <a:solidFill>
                  <a:srgbClr val="CC3399"/>
                </a:solidFill>
                <a:latin typeface="Arial" panose="020B0604020202020204" pitchFamily="34" charset="0"/>
              </a:rPr>
              <a:t>D</a:t>
            </a:r>
            <a:r>
              <a:rPr lang="zh-CN" altLang="en-US" sz="2800" b="1" dirty="0">
                <a:solidFill>
                  <a:srgbClr val="CC3399"/>
                </a:solidFill>
                <a:latin typeface="Arial" panose="020B0604020202020204" pitchFamily="34" charset="0"/>
              </a:rPr>
              <a:t>正确。</a:t>
            </a:r>
            <a:endParaRPr lang="zh-CN" altLang="en-US" sz="2800" b="1" dirty="0">
              <a:solidFill>
                <a:srgbClr val="CC3399"/>
              </a:solidFill>
              <a:latin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20" name="文本框 111619"/>
          <p:cNvSpPr txBox="1"/>
          <p:nvPr/>
        </p:nvSpPr>
        <p:spPr>
          <a:xfrm>
            <a:off x="539750" y="333375"/>
            <a:ext cx="8208963" cy="3159125"/>
          </a:xfrm>
          <a:prstGeom prst="rect">
            <a:avLst/>
          </a:prstGeom>
          <a:noFill/>
          <a:ln w="9525">
            <a:noFill/>
          </a:ln>
        </p:spPr>
        <p:txBody>
          <a:bodyPr>
            <a:spAutoFit/>
          </a:bodyPr>
          <a:p>
            <a:pPr>
              <a:lnSpc>
                <a:spcPct val="120000"/>
              </a:lnSpc>
              <a:spcBef>
                <a:spcPct val="50000"/>
              </a:spcBef>
              <a:buClr>
                <a:schemeClr val="bg1"/>
              </a:buClr>
            </a:pPr>
            <a:r>
              <a:rPr lang="zh-CN" altLang="en-US" sz="2400" b="1" dirty="0">
                <a:latin typeface="Arial" panose="020B0604020202020204" pitchFamily="34" charset="0"/>
              </a:rPr>
              <a:t>例</a:t>
            </a:r>
            <a:r>
              <a:rPr lang="en-US" altLang="zh-CN" sz="2400" b="1" dirty="0">
                <a:latin typeface="Arial" panose="020B0604020202020204" pitchFamily="34" charset="0"/>
              </a:rPr>
              <a:t>2</a:t>
            </a:r>
            <a:r>
              <a:rPr lang="zh-CN" altLang="en-US" sz="2400" b="1" dirty="0">
                <a:latin typeface="Arial" panose="020B0604020202020204" pitchFamily="34" charset="0"/>
              </a:rPr>
              <a:t>（</a:t>
            </a:r>
            <a:r>
              <a:rPr lang="zh-CN" altLang="en-US" sz="2400" b="1" dirty="0">
                <a:solidFill>
                  <a:srgbClr val="FF0000"/>
                </a:solidFill>
                <a:latin typeface="Arial" panose="020B0604020202020204" pitchFamily="34" charset="0"/>
              </a:rPr>
              <a:t>视多个过程为全程</a:t>
            </a:r>
            <a:r>
              <a:rPr lang="zh-CN" altLang="en-US" sz="2400" b="1" dirty="0">
                <a:latin typeface="Arial" panose="020B0604020202020204" pitchFamily="34" charset="0"/>
              </a:rPr>
              <a:t>）</a:t>
            </a:r>
            <a:r>
              <a:rPr lang="zh-CN" altLang="en-US" sz="2400" b="1" dirty="0">
                <a:solidFill>
                  <a:srgbClr val="008000"/>
                </a:solidFill>
                <a:latin typeface="Arial" panose="020B0604020202020204" pitchFamily="34" charset="0"/>
              </a:rPr>
              <a:t>如图所示，一质量为</a:t>
            </a:r>
            <a:r>
              <a:rPr lang="en-US" altLang="zh-CN" sz="2400" b="1" dirty="0">
                <a:solidFill>
                  <a:srgbClr val="008000"/>
                </a:solidFill>
                <a:latin typeface="Arial" panose="020B0604020202020204" pitchFamily="34" charset="0"/>
              </a:rPr>
              <a:t>m</a:t>
            </a:r>
            <a:r>
              <a:rPr lang="zh-CN" altLang="en-US" sz="2400" b="1" dirty="0">
                <a:solidFill>
                  <a:srgbClr val="008000"/>
                </a:solidFill>
                <a:latin typeface="Arial" panose="020B0604020202020204" pitchFamily="34" charset="0"/>
              </a:rPr>
              <a:t>、电荷量为－</a:t>
            </a:r>
            <a:r>
              <a:rPr lang="en-US" altLang="zh-CN" sz="2400" b="1" dirty="0">
                <a:solidFill>
                  <a:srgbClr val="008000"/>
                </a:solidFill>
                <a:latin typeface="Arial" panose="020B0604020202020204" pitchFamily="34" charset="0"/>
              </a:rPr>
              <a:t>q</a:t>
            </a:r>
            <a:r>
              <a:rPr lang="zh-CN" altLang="en-US" sz="2400" b="1" dirty="0">
                <a:solidFill>
                  <a:srgbClr val="008000"/>
                </a:solidFill>
                <a:latin typeface="Arial" panose="020B0604020202020204" pitchFamily="34" charset="0"/>
              </a:rPr>
              <a:t>的小物体，可以在水平轨道</a:t>
            </a:r>
            <a:r>
              <a:rPr lang="en-US" altLang="zh-CN" sz="2400" b="1" dirty="0">
                <a:solidFill>
                  <a:srgbClr val="008000"/>
                </a:solidFill>
                <a:latin typeface="Arial" panose="020B0604020202020204" pitchFamily="34" charset="0"/>
              </a:rPr>
              <a:t>x</a:t>
            </a:r>
            <a:r>
              <a:rPr lang="zh-CN" altLang="en-US" sz="2400" b="1" dirty="0">
                <a:solidFill>
                  <a:srgbClr val="008000"/>
                </a:solidFill>
                <a:latin typeface="Arial" panose="020B0604020202020204" pitchFamily="34" charset="0"/>
              </a:rPr>
              <a:t>上运动，</a:t>
            </a:r>
            <a:r>
              <a:rPr lang="en-US" altLang="zh-CN" sz="2400" b="1" dirty="0">
                <a:solidFill>
                  <a:srgbClr val="008000"/>
                </a:solidFill>
                <a:latin typeface="Arial" panose="020B0604020202020204" pitchFamily="34" charset="0"/>
              </a:rPr>
              <a:t>O</a:t>
            </a:r>
            <a:r>
              <a:rPr lang="zh-CN" altLang="en-US" sz="2400" b="1" dirty="0">
                <a:solidFill>
                  <a:srgbClr val="008000"/>
                </a:solidFill>
                <a:latin typeface="Arial" panose="020B0604020202020204" pitchFamily="34" charset="0"/>
              </a:rPr>
              <a:t>端有一与轨道垂直的固定墙，轨道处在场强为</a:t>
            </a:r>
            <a:r>
              <a:rPr lang="en-US" altLang="zh-CN" sz="2400" b="1" dirty="0">
                <a:solidFill>
                  <a:srgbClr val="008000"/>
                </a:solidFill>
                <a:latin typeface="Arial" panose="020B0604020202020204" pitchFamily="34" charset="0"/>
              </a:rPr>
              <a:t>E</a:t>
            </a:r>
            <a:r>
              <a:rPr lang="zh-CN" altLang="en-US" sz="2400" b="1" dirty="0">
                <a:solidFill>
                  <a:srgbClr val="008000"/>
                </a:solidFill>
                <a:latin typeface="Arial" panose="020B0604020202020204" pitchFamily="34" charset="0"/>
              </a:rPr>
              <a:t>、方向沿</a:t>
            </a:r>
            <a:r>
              <a:rPr lang="en-US" altLang="zh-CN" sz="2400" b="1" dirty="0">
                <a:solidFill>
                  <a:srgbClr val="008000"/>
                </a:solidFill>
                <a:latin typeface="Arial" panose="020B0604020202020204" pitchFamily="34" charset="0"/>
              </a:rPr>
              <a:t>Ox</a:t>
            </a:r>
            <a:r>
              <a:rPr lang="zh-CN" altLang="en-US" sz="2400" b="1" dirty="0">
                <a:solidFill>
                  <a:srgbClr val="008000"/>
                </a:solidFill>
                <a:latin typeface="Arial" panose="020B0604020202020204" pitchFamily="34" charset="0"/>
              </a:rPr>
              <a:t>轴正向的匀强电场中，小物体以初速度</a:t>
            </a:r>
            <a:r>
              <a:rPr lang="en-US" altLang="zh-CN" sz="2400" b="1" dirty="0">
                <a:solidFill>
                  <a:srgbClr val="008000"/>
                </a:solidFill>
                <a:latin typeface="Arial" panose="020B0604020202020204" pitchFamily="34" charset="0"/>
              </a:rPr>
              <a:t>υ0</a:t>
            </a:r>
            <a:r>
              <a:rPr lang="zh-CN" altLang="en-US" sz="2400" b="1" dirty="0">
                <a:solidFill>
                  <a:srgbClr val="008000"/>
                </a:solidFill>
                <a:latin typeface="Arial" panose="020B0604020202020204" pitchFamily="34" charset="0"/>
              </a:rPr>
              <a:t>从</a:t>
            </a:r>
            <a:r>
              <a:rPr lang="en-US" altLang="zh-CN" sz="2400" b="1" dirty="0">
                <a:solidFill>
                  <a:srgbClr val="008000"/>
                </a:solidFill>
                <a:latin typeface="Arial" panose="020B0604020202020204" pitchFamily="34" charset="0"/>
              </a:rPr>
              <a:t>x0</a:t>
            </a:r>
            <a:r>
              <a:rPr lang="zh-CN" altLang="en-US" sz="2400" b="1" dirty="0">
                <a:solidFill>
                  <a:srgbClr val="008000"/>
                </a:solidFill>
                <a:latin typeface="Arial" panose="020B0604020202020204" pitchFamily="34" charset="0"/>
              </a:rPr>
              <a:t>点沿</a:t>
            </a:r>
            <a:r>
              <a:rPr lang="en-US" altLang="zh-CN" sz="2400" b="1" dirty="0">
                <a:solidFill>
                  <a:srgbClr val="008000"/>
                </a:solidFill>
                <a:latin typeface="Arial" panose="020B0604020202020204" pitchFamily="34" charset="0"/>
              </a:rPr>
              <a:t>Ox</a:t>
            </a:r>
            <a:r>
              <a:rPr lang="zh-CN" altLang="en-US" sz="2400" b="1" dirty="0">
                <a:solidFill>
                  <a:srgbClr val="008000"/>
                </a:solidFill>
                <a:latin typeface="Arial" panose="020B0604020202020204" pitchFamily="34" charset="0"/>
              </a:rPr>
              <a:t>轨道运动，运动中受到大小不变的摩擦力</a:t>
            </a:r>
            <a:r>
              <a:rPr lang="en-US" altLang="zh-CN" sz="2400" b="1" dirty="0">
                <a:solidFill>
                  <a:srgbClr val="008000"/>
                </a:solidFill>
                <a:latin typeface="Arial" panose="020B0604020202020204" pitchFamily="34" charset="0"/>
              </a:rPr>
              <a:t>f</a:t>
            </a:r>
            <a:r>
              <a:rPr lang="zh-CN" altLang="en-US" sz="2400" b="1" dirty="0">
                <a:solidFill>
                  <a:srgbClr val="008000"/>
                </a:solidFill>
                <a:latin typeface="Arial" panose="020B0604020202020204" pitchFamily="34" charset="0"/>
              </a:rPr>
              <a:t>的作用，且</a:t>
            </a:r>
            <a:r>
              <a:rPr lang="en-US" altLang="zh-CN" sz="2400" b="1" dirty="0" err="1">
                <a:solidFill>
                  <a:srgbClr val="008000"/>
                </a:solidFill>
                <a:latin typeface="Arial" panose="020B0604020202020204" pitchFamily="34" charset="0"/>
              </a:rPr>
              <a:t>f&lt;qE</a:t>
            </a:r>
            <a:r>
              <a:rPr lang="zh-CN" altLang="en-US" sz="2400" b="1" dirty="0">
                <a:solidFill>
                  <a:srgbClr val="008000"/>
                </a:solidFill>
                <a:latin typeface="Arial" panose="020B0604020202020204" pitchFamily="34" charset="0"/>
              </a:rPr>
              <a:t>。设小物体与墙碰撞时的机械能损失忽略不计，则它从开始运动到停止前通过的总路程是</a:t>
            </a:r>
            <a:r>
              <a:rPr lang="en-US" altLang="zh-CN" sz="2400" b="1">
                <a:solidFill>
                  <a:srgbClr val="008000"/>
                </a:solidFill>
                <a:latin typeface="Arial" panose="020B0604020202020204" pitchFamily="34" charset="0"/>
              </a:rPr>
              <a:t>____________</a:t>
            </a:r>
            <a:endParaRPr lang="en-US" altLang="zh-CN" sz="2400" b="1">
              <a:solidFill>
                <a:srgbClr val="008000"/>
              </a:solidFill>
              <a:latin typeface="Arial" panose="020B0604020202020204" pitchFamily="34" charset="0"/>
            </a:endParaRPr>
          </a:p>
        </p:txBody>
      </p:sp>
      <p:pic>
        <p:nvPicPr>
          <p:cNvPr id="111621" name="图片 111620"/>
          <p:cNvPicPr>
            <a:picLocks noChangeAspect="1"/>
          </p:cNvPicPr>
          <p:nvPr/>
        </p:nvPicPr>
        <p:blipFill>
          <a:blip r:embed="rId1"/>
          <a:stretch>
            <a:fillRect/>
          </a:stretch>
        </p:blipFill>
        <p:spPr>
          <a:xfrm>
            <a:off x="5580063" y="3429000"/>
            <a:ext cx="3024187" cy="1536700"/>
          </a:xfrm>
          <a:prstGeom prst="rect">
            <a:avLst/>
          </a:prstGeom>
          <a:noFill/>
          <a:ln w="9525">
            <a:noFill/>
          </a:ln>
        </p:spPr>
      </p:pic>
      <p:sp>
        <p:nvSpPr>
          <p:cNvPr id="111622" name="文本框 111621"/>
          <p:cNvSpPr txBox="1"/>
          <p:nvPr/>
        </p:nvSpPr>
        <p:spPr>
          <a:xfrm>
            <a:off x="611188" y="3573463"/>
            <a:ext cx="4824412" cy="2282825"/>
          </a:xfrm>
          <a:prstGeom prst="rect">
            <a:avLst/>
          </a:prstGeom>
          <a:noFill/>
          <a:ln w="9525">
            <a:noFill/>
          </a:ln>
        </p:spPr>
        <p:txBody>
          <a:bodyPr>
            <a:spAutoFit/>
          </a:bodyPr>
          <a:p>
            <a:pPr>
              <a:lnSpc>
                <a:spcPct val="120000"/>
              </a:lnSpc>
              <a:spcBef>
                <a:spcPct val="50000"/>
              </a:spcBef>
              <a:buClr>
                <a:schemeClr val="bg1"/>
              </a:buClr>
            </a:pPr>
            <a:r>
              <a:rPr lang="zh-CN" altLang="en-US" sz="2400" b="1" dirty="0">
                <a:solidFill>
                  <a:srgbClr val="0000FF"/>
                </a:solidFill>
                <a:latin typeface="Arial" panose="020B0604020202020204" pitchFamily="34" charset="0"/>
              </a:rPr>
              <a:t>解：因</a:t>
            </a:r>
            <a:r>
              <a:rPr lang="en-US" altLang="zh-CN" sz="2400" b="1" dirty="0" err="1">
                <a:solidFill>
                  <a:srgbClr val="0000FF"/>
                </a:solidFill>
                <a:latin typeface="Arial" panose="020B0604020202020204" pitchFamily="34" charset="0"/>
              </a:rPr>
              <a:t>f&lt;qE</a:t>
            </a:r>
            <a:r>
              <a:rPr lang="zh-CN" altLang="en-US" sz="2400" b="1" dirty="0">
                <a:solidFill>
                  <a:srgbClr val="0000FF"/>
                </a:solidFill>
                <a:latin typeface="Arial" panose="020B0604020202020204" pitchFamily="34" charset="0"/>
              </a:rPr>
              <a:t>，故物体不会在轨道上停下，只能停在墙角</a:t>
            </a:r>
            <a:r>
              <a:rPr lang="en-US" altLang="zh-CN" sz="2400" b="1" dirty="0">
                <a:solidFill>
                  <a:srgbClr val="0000FF"/>
                </a:solidFill>
                <a:latin typeface="Arial" panose="020B0604020202020204" pitchFamily="34" charset="0"/>
              </a:rPr>
              <a:t>O</a:t>
            </a:r>
            <a:r>
              <a:rPr lang="zh-CN" altLang="en-US" sz="2400" b="1" dirty="0">
                <a:solidFill>
                  <a:srgbClr val="0000FF"/>
                </a:solidFill>
                <a:latin typeface="Arial" panose="020B0604020202020204" pitchFamily="34" charset="0"/>
              </a:rPr>
              <a:t>处。因小物体与墙壁碰撞时无机械能损失，小物体将在轨道上往复运动。视全过程为一过程。则有 </a:t>
            </a:r>
            <a:endParaRPr lang="zh-CN" altLang="en-US" sz="2400" b="1" dirty="0">
              <a:solidFill>
                <a:srgbClr val="0000FF"/>
              </a:solidFill>
              <a:latin typeface="Arial" panose="020B0604020202020204" pitchFamily="34" charset="0"/>
            </a:endParaRPr>
          </a:p>
        </p:txBody>
      </p:sp>
      <p:sp>
        <p:nvSpPr>
          <p:cNvPr id="111624" name="矩形 111623"/>
          <p:cNvSpPr/>
          <p:nvPr/>
        </p:nvSpPr>
        <p:spPr>
          <a:xfrm>
            <a:off x="0" y="3257550"/>
            <a:ext cx="9144000" cy="0"/>
          </a:xfrm>
          <a:prstGeom prst="rect">
            <a:avLst/>
          </a:prstGeom>
          <a:noFill/>
          <a:ln w="9525">
            <a:noFill/>
          </a:ln>
        </p:spPr>
        <p:txBody>
          <a:bodyPr/>
          <a:p>
            <a:endParaRPr lang="zh-CN" altLang="en-US"/>
          </a:p>
        </p:txBody>
      </p:sp>
      <p:graphicFrame>
        <p:nvGraphicFramePr>
          <p:cNvPr id="111623" name="对象 111622"/>
          <p:cNvGraphicFramePr/>
          <p:nvPr/>
        </p:nvGraphicFramePr>
        <p:xfrm>
          <a:off x="3924300" y="5300663"/>
          <a:ext cx="2592388" cy="706437"/>
        </p:xfrm>
        <a:graphic>
          <a:graphicData uri="http://schemas.openxmlformats.org/presentationml/2006/ole">
            <mc:AlternateContent xmlns:mc="http://schemas.openxmlformats.org/markup-compatibility/2006">
              <mc:Choice xmlns:v="urn:schemas-microsoft-com:vml" Requires="v">
                <p:oleObj spid="_x0000_s3119" name="" r:id="rId2" imgW="1256665" imgH="342900" progId="Equation.3">
                  <p:embed/>
                </p:oleObj>
              </mc:Choice>
              <mc:Fallback>
                <p:oleObj name="" r:id="rId2" imgW="1256665" imgH="342900" progId="Equation.3">
                  <p:embed/>
                  <p:pic>
                    <p:nvPicPr>
                      <p:cNvPr id="0" name="图片 3118"/>
                      <p:cNvPicPr/>
                      <p:nvPr/>
                    </p:nvPicPr>
                    <p:blipFill>
                      <a:blip r:embed="rId3"/>
                      <a:stretch>
                        <a:fillRect/>
                      </a:stretch>
                    </p:blipFill>
                    <p:spPr>
                      <a:xfrm>
                        <a:off x="3924300" y="5300663"/>
                        <a:ext cx="2592388" cy="706437"/>
                      </a:xfrm>
                      <a:prstGeom prst="rect">
                        <a:avLst/>
                      </a:prstGeom>
                      <a:noFill/>
                      <a:ln w="38100">
                        <a:noFill/>
                        <a:miter/>
                      </a:ln>
                    </p:spPr>
                  </p:pic>
                </p:oleObj>
              </mc:Fallback>
            </mc:AlternateContent>
          </a:graphicData>
        </a:graphic>
      </p:graphicFrame>
      <p:sp>
        <p:nvSpPr>
          <p:cNvPr id="111625" name="矩形 111624"/>
          <p:cNvSpPr/>
          <p:nvPr/>
        </p:nvSpPr>
        <p:spPr>
          <a:xfrm>
            <a:off x="755650" y="6121400"/>
            <a:ext cx="860425" cy="457200"/>
          </a:xfrm>
          <a:prstGeom prst="rect">
            <a:avLst/>
          </a:prstGeom>
          <a:noFill/>
          <a:ln w="9525">
            <a:noFill/>
          </a:ln>
        </p:spPr>
        <p:txBody>
          <a:bodyPr wrap="none" anchor="ctr">
            <a:spAutoFit/>
          </a:bodyPr>
          <a:p>
            <a:r>
              <a:rPr lang="zh-CN" altLang="en-US" sz="2400" b="1" dirty="0">
                <a:solidFill>
                  <a:srgbClr val="FF0000"/>
                </a:solidFill>
                <a:latin typeface="Arial" panose="020B0604020202020204" pitchFamily="34" charset="0"/>
              </a:rPr>
              <a:t>所以</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111627" name="矩形 111626"/>
          <p:cNvSpPr/>
          <p:nvPr/>
        </p:nvSpPr>
        <p:spPr>
          <a:xfrm>
            <a:off x="0" y="3205163"/>
            <a:ext cx="9144000" cy="0"/>
          </a:xfrm>
          <a:prstGeom prst="rect">
            <a:avLst/>
          </a:prstGeom>
          <a:noFill/>
          <a:ln w="9525">
            <a:noFill/>
          </a:ln>
        </p:spPr>
        <p:txBody>
          <a:bodyPr/>
          <a:p>
            <a:endParaRPr lang="zh-CN" altLang="en-US"/>
          </a:p>
        </p:txBody>
      </p:sp>
      <p:graphicFrame>
        <p:nvGraphicFramePr>
          <p:cNvPr id="111626" name="对象 111625"/>
          <p:cNvGraphicFramePr/>
          <p:nvPr/>
        </p:nvGraphicFramePr>
        <p:xfrm>
          <a:off x="1692275" y="5876925"/>
          <a:ext cx="2303463" cy="925513"/>
        </p:xfrm>
        <a:graphic>
          <a:graphicData uri="http://schemas.openxmlformats.org/presentationml/2006/ole">
            <mc:AlternateContent xmlns:mc="http://schemas.openxmlformats.org/markup-compatibility/2006">
              <mc:Choice xmlns:v="urn:schemas-microsoft-com:vml" Requires="v">
                <p:oleObj spid="_x0000_s3120" name="" r:id="rId4" imgW="1116965" imgH="444500" progId="Equation.3">
                  <p:embed/>
                </p:oleObj>
              </mc:Choice>
              <mc:Fallback>
                <p:oleObj name="" r:id="rId4" imgW="1116965" imgH="444500" progId="Equation.3">
                  <p:embed/>
                  <p:pic>
                    <p:nvPicPr>
                      <p:cNvPr id="0" name="图片 3119"/>
                      <p:cNvPicPr/>
                      <p:nvPr/>
                    </p:nvPicPr>
                    <p:blipFill>
                      <a:blip r:embed="rId5"/>
                      <a:stretch>
                        <a:fillRect/>
                      </a:stretch>
                    </p:blipFill>
                    <p:spPr>
                      <a:xfrm>
                        <a:off x="1692275" y="5876925"/>
                        <a:ext cx="2303463" cy="925513"/>
                      </a:xfrm>
                      <a:prstGeom prst="rect">
                        <a:avLst/>
                      </a:prstGeom>
                      <a:noFill/>
                      <a:ln w="38100">
                        <a:noFill/>
                        <a:miter/>
                      </a:ln>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4" name="文本框 122883"/>
          <p:cNvSpPr txBox="1"/>
          <p:nvPr/>
        </p:nvSpPr>
        <p:spPr>
          <a:xfrm>
            <a:off x="684213" y="404813"/>
            <a:ext cx="7632700" cy="5003800"/>
          </a:xfrm>
          <a:prstGeom prst="rect">
            <a:avLst/>
          </a:prstGeom>
          <a:noFill/>
          <a:ln w="9525">
            <a:noFill/>
          </a:ln>
        </p:spPr>
        <p:txBody>
          <a:bodyPr>
            <a:spAutoFit/>
          </a:bodyPr>
          <a:p>
            <a:pPr>
              <a:buClr>
                <a:schemeClr val="bg1"/>
              </a:buClr>
            </a:pPr>
            <a:r>
              <a:rPr lang="zh-CN" altLang="en-US" sz="2800" b="1" dirty="0">
                <a:effectLst>
                  <a:outerShdw blurRad="38100" dist="38100" dir="2700000">
                    <a:srgbClr val="C0C0C0"/>
                  </a:outerShdw>
                </a:effectLst>
                <a:latin typeface="Arial" panose="020B0604020202020204" pitchFamily="34" charset="0"/>
              </a:rPr>
              <a:t>例</a:t>
            </a:r>
            <a:r>
              <a:rPr lang="en-US" altLang="zh-CN" sz="2800" b="1">
                <a:effectLst>
                  <a:outerShdw blurRad="38100" dist="38100" dir="2700000">
                    <a:srgbClr val="C0C0C0"/>
                  </a:outerShdw>
                </a:effectLst>
                <a:latin typeface="Arial" panose="020B0604020202020204" pitchFamily="34" charset="0"/>
              </a:rPr>
              <a:t>3   </a:t>
            </a:r>
            <a:r>
              <a:rPr lang="zh-CN" altLang="en-US" sz="2800" b="1" dirty="0">
                <a:solidFill>
                  <a:srgbClr val="008000"/>
                </a:solidFill>
                <a:effectLst>
                  <a:outerShdw blurRad="38100" dist="38100" dir="2700000">
                    <a:srgbClr val="C0C0C0"/>
                  </a:outerShdw>
                </a:effectLst>
                <a:latin typeface="Arial" panose="020B0604020202020204" pitchFamily="34" charset="0"/>
              </a:rPr>
              <a:t>如图所示，轻绳的两端分别系在圆环</a:t>
            </a:r>
            <a:r>
              <a:rPr lang="en-US" altLang="zh-CN" sz="2800" b="1" dirty="0">
                <a:solidFill>
                  <a:srgbClr val="008000"/>
                </a:solidFill>
                <a:effectLst>
                  <a:outerShdw blurRad="38100" dist="38100" dir="2700000">
                    <a:srgbClr val="C0C0C0"/>
                  </a:outerShdw>
                </a:effectLst>
                <a:latin typeface="Arial" panose="020B0604020202020204" pitchFamily="34" charset="0"/>
              </a:rPr>
              <a:t>A</a:t>
            </a:r>
            <a:r>
              <a:rPr lang="zh-CN" altLang="en-US" sz="2800" b="1" dirty="0">
                <a:solidFill>
                  <a:srgbClr val="008000"/>
                </a:solidFill>
                <a:effectLst>
                  <a:outerShdw blurRad="38100" dist="38100" dir="2700000">
                    <a:srgbClr val="C0C0C0"/>
                  </a:outerShdw>
                </a:effectLst>
                <a:latin typeface="Arial" panose="020B0604020202020204" pitchFamily="34" charset="0"/>
              </a:rPr>
              <a:t>和小球</a:t>
            </a:r>
            <a:r>
              <a:rPr lang="en-US" altLang="zh-CN" sz="2800" b="1" dirty="0">
                <a:solidFill>
                  <a:srgbClr val="008000"/>
                </a:solidFill>
                <a:effectLst>
                  <a:outerShdw blurRad="38100" dist="38100" dir="2700000">
                    <a:srgbClr val="C0C0C0"/>
                  </a:outerShdw>
                </a:effectLst>
                <a:latin typeface="Arial" panose="020B0604020202020204" pitchFamily="34" charset="0"/>
              </a:rPr>
              <a:t>B</a:t>
            </a:r>
            <a:r>
              <a:rPr lang="zh-CN" altLang="en-US" sz="2800" b="1" dirty="0">
                <a:solidFill>
                  <a:srgbClr val="008000"/>
                </a:solidFill>
                <a:effectLst>
                  <a:outerShdw blurRad="38100" dist="38100" dir="2700000">
                    <a:srgbClr val="C0C0C0"/>
                  </a:outerShdw>
                </a:effectLst>
                <a:latin typeface="Arial" panose="020B0604020202020204" pitchFamily="34" charset="0"/>
              </a:rPr>
              <a:t>上，圆环</a:t>
            </a:r>
            <a:r>
              <a:rPr lang="en-US" altLang="zh-CN" sz="2800" b="1" dirty="0">
                <a:solidFill>
                  <a:srgbClr val="008000"/>
                </a:solidFill>
                <a:effectLst>
                  <a:outerShdw blurRad="38100" dist="38100" dir="2700000">
                    <a:srgbClr val="C0C0C0"/>
                  </a:outerShdw>
                </a:effectLst>
                <a:latin typeface="Arial" panose="020B0604020202020204" pitchFamily="34" charset="0"/>
              </a:rPr>
              <a:t>A</a:t>
            </a:r>
            <a:r>
              <a:rPr lang="zh-CN" altLang="en-US" sz="2800" b="1" dirty="0">
                <a:solidFill>
                  <a:srgbClr val="008000"/>
                </a:solidFill>
                <a:effectLst>
                  <a:outerShdw blurRad="38100" dist="38100" dir="2700000">
                    <a:srgbClr val="C0C0C0"/>
                  </a:outerShdw>
                </a:effectLst>
                <a:latin typeface="Arial" panose="020B0604020202020204" pitchFamily="34" charset="0"/>
              </a:rPr>
              <a:t>套在粗糙的水平直杆</a:t>
            </a:r>
            <a:r>
              <a:rPr lang="en-US" altLang="zh-CN" sz="2800" b="1" dirty="0">
                <a:solidFill>
                  <a:srgbClr val="008000"/>
                </a:solidFill>
                <a:effectLst>
                  <a:outerShdw blurRad="38100" dist="38100" dir="2700000">
                    <a:srgbClr val="C0C0C0"/>
                  </a:outerShdw>
                </a:effectLst>
                <a:latin typeface="Arial" panose="020B0604020202020204" pitchFamily="34" charset="0"/>
              </a:rPr>
              <a:t>MN</a:t>
            </a:r>
            <a:r>
              <a:rPr lang="zh-CN" altLang="en-US" sz="2800" b="1" dirty="0">
                <a:solidFill>
                  <a:srgbClr val="008000"/>
                </a:solidFill>
                <a:effectLst>
                  <a:outerShdw blurRad="38100" dist="38100" dir="2700000">
                    <a:srgbClr val="C0C0C0"/>
                  </a:outerShdw>
                </a:effectLst>
                <a:latin typeface="Arial" panose="020B0604020202020204" pitchFamily="34" charset="0"/>
              </a:rPr>
              <a:t>上，现用水平力</a:t>
            </a:r>
            <a:r>
              <a:rPr lang="en-US" altLang="zh-CN" sz="2800" b="1" dirty="0">
                <a:solidFill>
                  <a:srgbClr val="008000"/>
                </a:solidFill>
                <a:effectLst>
                  <a:outerShdw blurRad="38100" dist="38100" dir="2700000">
                    <a:srgbClr val="C0C0C0"/>
                  </a:outerShdw>
                </a:effectLst>
                <a:latin typeface="Arial" panose="020B0604020202020204" pitchFamily="34" charset="0"/>
              </a:rPr>
              <a:t>F</a:t>
            </a:r>
            <a:r>
              <a:rPr lang="zh-CN" altLang="en-US" sz="2800" b="1" dirty="0">
                <a:solidFill>
                  <a:srgbClr val="008000"/>
                </a:solidFill>
                <a:effectLst>
                  <a:outerShdw blurRad="38100" dist="38100" dir="2700000">
                    <a:srgbClr val="C0C0C0"/>
                  </a:outerShdw>
                </a:effectLst>
                <a:latin typeface="Arial" panose="020B0604020202020204" pitchFamily="34" charset="0"/>
              </a:rPr>
              <a:t>拉着绳子上的一点</a:t>
            </a:r>
            <a:r>
              <a:rPr lang="en-US" altLang="zh-CN" sz="2800" b="1" dirty="0">
                <a:solidFill>
                  <a:srgbClr val="008000"/>
                </a:solidFill>
                <a:effectLst>
                  <a:outerShdw blurRad="38100" dist="38100" dir="2700000">
                    <a:srgbClr val="C0C0C0"/>
                  </a:outerShdw>
                </a:effectLst>
                <a:latin typeface="Arial" panose="020B0604020202020204" pitchFamily="34" charset="0"/>
              </a:rPr>
              <a:t>O</a:t>
            </a:r>
            <a:r>
              <a:rPr lang="zh-CN" altLang="en-US" sz="2800" b="1" dirty="0">
                <a:solidFill>
                  <a:srgbClr val="008000"/>
                </a:solidFill>
                <a:effectLst>
                  <a:outerShdw blurRad="38100" dist="38100" dir="2700000">
                    <a:srgbClr val="C0C0C0"/>
                  </a:outerShdw>
                </a:effectLst>
                <a:latin typeface="Arial" panose="020B0604020202020204" pitchFamily="34" charset="0"/>
              </a:rPr>
              <a:t>，使小球</a:t>
            </a:r>
            <a:r>
              <a:rPr lang="en-US" altLang="zh-CN" sz="2800" b="1" dirty="0">
                <a:solidFill>
                  <a:srgbClr val="008000"/>
                </a:solidFill>
                <a:effectLst>
                  <a:outerShdw blurRad="38100" dist="38100" dir="2700000">
                    <a:srgbClr val="C0C0C0"/>
                  </a:outerShdw>
                </a:effectLst>
                <a:latin typeface="Arial" panose="020B0604020202020204" pitchFamily="34" charset="0"/>
              </a:rPr>
              <a:t>B</a:t>
            </a:r>
            <a:r>
              <a:rPr lang="zh-CN" altLang="en-US" sz="2800" b="1" dirty="0">
                <a:solidFill>
                  <a:srgbClr val="008000"/>
                </a:solidFill>
                <a:effectLst>
                  <a:outerShdw blurRad="38100" dist="38100" dir="2700000">
                    <a:srgbClr val="C0C0C0"/>
                  </a:outerShdw>
                </a:effectLst>
                <a:latin typeface="Arial" panose="020B0604020202020204" pitchFamily="34" charset="0"/>
              </a:rPr>
              <a:t>从图中实线位置缓慢上升到虚线位置，但圆环</a:t>
            </a:r>
            <a:r>
              <a:rPr lang="en-US" altLang="zh-CN" sz="2800" b="1" dirty="0">
                <a:solidFill>
                  <a:srgbClr val="008000"/>
                </a:solidFill>
                <a:effectLst>
                  <a:outerShdw blurRad="38100" dist="38100" dir="2700000">
                    <a:srgbClr val="C0C0C0"/>
                  </a:outerShdw>
                </a:effectLst>
                <a:latin typeface="Arial" panose="020B0604020202020204" pitchFamily="34" charset="0"/>
              </a:rPr>
              <a:t>A</a:t>
            </a:r>
            <a:r>
              <a:rPr lang="zh-CN" altLang="en-US" sz="2800" b="1" dirty="0">
                <a:solidFill>
                  <a:srgbClr val="008000"/>
                </a:solidFill>
                <a:effectLst>
                  <a:outerShdw blurRad="38100" dist="38100" dir="2700000">
                    <a:srgbClr val="C0C0C0"/>
                  </a:outerShdw>
                </a:effectLst>
                <a:latin typeface="Arial" panose="020B0604020202020204" pitchFamily="34" charset="0"/>
              </a:rPr>
              <a:t>始终在原位置保持不动，则在这一过程中，环对杆的摩擦力</a:t>
            </a:r>
            <a:r>
              <a:rPr lang="en-US" altLang="zh-CN" sz="2800" b="1" dirty="0">
                <a:solidFill>
                  <a:srgbClr val="008000"/>
                </a:solidFill>
                <a:effectLst>
                  <a:outerShdw blurRad="38100" dist="38100" dir="2700000">
                    <a:srgbClr val="C0C0C0"/>
                  </a:outerShdw>
                </a:effectLst>
                <a:latin typeface="Arial" panose="020B0604020202020204" pitchFamily="34" charset="0"/>
              </a:rPr>
              <a:t>f</a:t>
            </a:r>
            <a:r>
              <a:rPr lang="zh-CN" altLang="en-US" sz="2800" b="1" dirty="0">
                <a:solidFill>
                  <a:srgbClr val="008000"/>
                </a:solidFill>
                <a:effectLst>
                  <a:outerShdw blurRad="38100" dist="38100" dir="2700000">
                    <a:srgbClr val="C0C0C0"/>
                  </a:outerShdw>
                </a:effectLst>
                <a:latin typeface="Arial" panose="020B0604020202020204" pitchFamily="34" charset="0"/>
              </a:rPr>
              <a:t>和环对杆的压力</a:t>
            </a:r>
            <a:r>
              <a:rPr lang="en-US" altLang="zh-CN" sz="2800" b="1" dirty="0">
                <a:solidFill>
                  <a:srgbClr val="008000"/>
                </a:solidFill>
                <a:effectLst>
                  <a:outerShdw blurRad="38100" dist="38100" dir="2700000">
                    <a:srgbClr val="C0C0C0"/>
                  </a:outerShdw>
                </a:effectLst>
                <a:latin typeface="Arial" panose="020B0604020202020204" pitchFamily="34" charset="0"/>
              </a:rPr>
              <a:t>N</a:t>
            </a:r>
            <a:r>
              <a:rPr lang="zh-CN" altLang="en-US" sz="2800" b="1" dirty="0">
                <a:solidFill>
                  <a:srgbClr val="008000"/>
                </a:solidFill>
                <a:effectLst>
                  <a:outerShdw blurRad="38100" dist="38100" dir="2700000">
                    <a:srgbClr val="C0C0C0"/>
                  </a:outerShdw>
                </a:effectLst>
                <a:latin typeface="Arial" panose="020B0604020202020204" pitchFamily="34" charset="0"/>
              </a:rPr>
              <a:t>的变化情况是</a:t>
            </a:r>
            <a:endParaRPr lang="zh-CN" altLang="en-US" sz="2800" b="1" dirty="0">
              <a:effectLst>
                <a:outerShdw blurRad="38100" dist="38100" dir="2700000">
                  <a:srgbClr val="C0C0C0"/>
                </a:outerShdw>
              </a:effectLst>
              <a:latin typeface="Arial" panose="020B0604020202020204" pitchFamily="34" charset="0"/>
            </a:endParaRPr>
          </a:p>
          <a:p>
            <a:pPr>
              <a:buClr>
                <a:schemeClr val="bg1"/>
              </a:buClr>
            </a:pPr>
            <a:r>
              <a:rPr lang="en-US" altLang="zh-CN" sz="2800" b="1" dirty="0">
                <a:effectLst>
                  <a:outerShdw blurRad="38100" dist="38100" dir="2700000">
                    <a:srgbClr val="C0C0C0"/>
                  </a:outerShdw>
                </a:effectLst>
                <a:latin typeface="Arial" panose="020B0604020202020204" pitchFamily="34" charset="0"/>
              </a:rPr>
              <a:t>A</a:t>
            </a:r>
            <a:r>
              <a:rPr lang="zh-CN" altLang="en-US" sz="2800" b="1" dirty="0">
                <a:effectLst>
                  <a:outerShdw blurRad="38100" dist="38100" dir="2700000">
                    <a:srgbClr val="C0C0C0"/>
                  </a:outerShdw>
                </a:effectLst>
                <a:latin typeface="Arial" panose="020B0604020202020204" pitchFamily="34" charset="0"/>
              </a:rPr>
              <a:t>、</a:t>
            </a:r>
            <a:r>
              <a:rPr lang="en-US" altLang="zh-CN" sz="2800" b="1" dirty="0">
                <a:effectLst>
                  <a:outerShdw blurRad="38100" dist="38100" dir="2700000">
                    <a:srgbClr val="C0C0C0"/>
                  </a:outerShdw>
                </a:effectLst>
                <a:latin typeface="Arial" panose="020B0604020202020204" pitchFamily="34" charset="0"/>
              </a:rPr>
              <a:t>f</a:t>
            </a:r>
            <a:r>
              <a:rPr lang="zh-CN" altLang="en-US" sz="2800" b="1" dirty="0">
                <a:effectLst>
                  <a:outerShdw blurRad="38100" dist="38100" dir="2700000">
                    <a:srgbClr val="C0C0C0"/>
                  </a:outerShdw>
                </a:effectLst>
                <a:latin typeface="Arial" panose="020B0604020202020204" pitchFamily="34" charset="0"/>
              </a:rPr>
              <a:t>不变，</a:t>
            </a:r>
            <a:r>
              <a:rPr lang="en-US" altLang="zh-CN" sz="2800" b="1" dirty="0">
                <a:effectLst>
                  <a:outerShdw blurRad="38100" dist="38100" dir="2700000">
                    <a:srgbClr val="C0C0C0"/>
                  </a:outerShdw>
                </a:effectLst>
                <a:latin typeface="Arial" panose="020B0604020202020204" pitchFamily="34" charset="0"/>
              </a:rPr>
              <a:t>N</a:t>
            </a:r>
            <a:r>
              <a:rPr lang="zh-CN" altLang="en-US" sz="2800" b="1" dirty="0">
                <a:effectLst>
                  <a:outerShdw blurRad="38100" dist="38100" dir="2700000">
                    <a:srgbClr val="C0C0C0"/>
                  </a:outerShdw>
                </a:effectLst>
                <a:latin typeface="Arial" panose="020B0604020202020204" pitchFamily="34" charset="0"/>
              </a:rPr>
              <a:t>不变       </a:t>
            </a:r>
            <a:endParaRPr lang="zh-CN" altLang="en-US" sz="2800" b="1" dirty="0">
              <a:effectLst>
                <a:outerShdw blurRad="38100" dist="38100" dir="2700000">
                  <a:srgbClr val="C0C0C0"/>
                </a:outerShdw>
              </a:effectLst>
              <a:latin typeface="Arial" panose="020B0604020202020204" pitchFamily="34" charset="0"/>
            </a:endParaRPr>
          </a:p>
          <a:p>
            <a:pPr>
              <a:buClr>
                <a:schemeClr val="bg1"/>
              </a:buClr>
            </a:pPr>
            <a:r>
              <a:rPr lang="zh-CN" altLang="en-US" sz="2800" b="1" dirty="0">
                <a:effectLst>
                  <a:outerShdw blurRad="38100" dist="38100" dir="2700000">
                    <a:srgbClr val="C0C0C0"/>
                  </a:outerShdw>
                </a:effectLst>
                <a:latin typeface="Arial" panose="020B0604020202020204" pitchFamily="34" charset="0"/>
              </a:rPr>
              <a:t> </a:t>
            </a:r>
            <a:r>
              <a:rPr lang="en-US" altLang="zh-CN" sz="2800" b="1" dirty="0">
                <a:effectLst>
                  <a:outerShdw blurRad="38100" dist="38100" dir="2700000">
                    <a:srgbClr val="C0C0C0"/>
                  </a:outerShdw>
                </a:effectLst>
                <a:latin typeface="Arial" panose="020B0604020202020204" pitchFamily="34" charset="0"/>
              </a:rPr>
              <a:t>B</a:t>
            </a:r>
            <a:r>
              <a:rPr lang="zh-CN" altLang="en-US" sz="2800" b="1" dirty="0">
                <a:effectLst>
                  <a:outerShdw blurRad="38100" dist="38100" dir="2700000">
                    <a:srgbClr val="C0C0C0"/>
                  </a:outerShdw>
                </a:effectLst>
                <a:latin typeface="Arial" panose="020B0604020202020204" pitchFamily="34" charset="0"/>
              </a:rPr>
              <a:t>、</a:t>
            </a:r>
            <a:r>
              <a:rPr lang="en-US" altLang="zh-CN" sz="2800" b="1" dirty="0">
                <a:effectLst>
                  <a:outerShdw blurRad="38100" dist="38100" dir="2700000">
                    <a:srgbClr val="C0C0C0"/>
                  </a:outerShdw>
                </a:effectLst>
                <a:latin typeface="Arial" panose="020B0604020202020204" pitchFamily="34" charset="0"/>
              </a:rPr>
              <a:t>f </a:t>
            </a:r>
            <a:r>
              <a:rPr lang="zh-CN" altLang="en-US" sz="2800" b="1" dirty="0">
                <a:effectLst>
                  <a:outerShdw blurRad="38100" dist="38100" dir="2700000">
                    <a:srgbClr val="C0C0C0"/>
                  </a:outerShdw>
                </a:effectLst>
                <a:latin typeface="Arial" panose="020B0604020202020204" pitchFamily="34" charset="0"/>
              </a:rPr>
              <a:t>增大，</a:t>
            </a:r>
            <a:r>
              <a:rPr lang="en-US" altLang="zh-CN" sz="2800" b="1" dirty="0">
                <a:effectLst>
                  <a:outerShdw blurRad="38100" dist="38100" dir="2700000">
                    <a:srgbClr val="C0C0C0"/>
                  </a:outerShdw>
                </a:effectLst>
                <a:latin typeface="Arial" panose="020B0604020202020204" pitchFamily="34" charset="0"/>
              </a:rPr>
              <a:t>N</a:t>
            </a:r>
            <a:r>
              <a:rPr lang="zh-CN" altLang="en-US" sz="2800" b="1" dirty="0">
                <a:effectLst>
                  <a:outerShdw blurRad="38100" dist="38100" dir="2700000">
                    <a:srgbClr val="C0C0C0"/>
                  </a:outerShdw>
                </a:effectLst>
                <a:latin typeface="Arial" panose="020B0604020202020204" pitchFamily="34" charset="0"/>
              </a:rPr>
              <a:t>不变</a:t>
            </a:r>
            <a:endParaRPr lang="zh-CN" altLang="en-US" sz="2800" b="1" dirty="0">
              <a:effectLst>
                <a:outerShdw blurRad="38100" dist="38100" dir="2700000">
                  <a:srgbClr val="C0C0C0"/>
                </a:outerShdw>
              </a:effectLst>
              <a:latin typeface="Arial" panose="020B0604020202020204" pitchFamily="34" charset="0"/>
            </a:endParaRPr>
          </a:p>
          <a:p>
            <a:pPr>
              <a:buClr>
                <a:schemeClr val="bg1"/>
              </a:buClr>
            </a:pPr>
            <a:r>
              <a:rPr lang="en-US" altLang="zh-CN" sz="2800" b="1" dirty="0">
                <a:effectLst>
                  <a:outerShdw blurRad="38100" dist="38100" dir="2700000">
                    <a:srgbClr val="C0C0C0"/>
                  </a:outerShdw>
                </a:effectLst>
                <a:latin typeface="Arial" panose="020B0604020202020204" pitchFamily="34" charset="0"/>
              </a:rPr>
              <a:t>C</a:t>
            </a:r>
            <a:r>
              <a:rPr lang="zh-CN" altLang="en-US" sz="2800" b="1" dirty="0">
                <a:effectLst>
                  <a:outerShdw blurRad="38100" dist="38100" dir="2700000">
                    <a:srgbClr val="C0C0C0"/>
                  </a:outerShdw>
                </a:effectLst>
                <a:latin typeface="Arial" panose="020B0604020202020204" pitchFamily="34" charset="0"/>
              </a:rPr>
              <a:t>、</a:t>
            </a:r>
            <a:r>
              <a:rPr lang="en-US" altLang="zh-CN" sz="2800" b="1" dirty="0">
                <a:effectLst>
                  <a:outerShdw blurRad="38100" dist="38100" dir="2700000">
                    <a:srgbClr val="C0C0C0"/>
                  </a:outerShdw>
                </a:effectLst>
                <a:latin typeface="Arial" panose="020B0604020202020204" pitchFamily="34" charset="0"/>
              </a:rPr>
              <a:t>f</a:t>
            </a:r>
            <a:r>
              <a:rPr lang="zh-CN" altLang="en-US" sz="2800" b="1" dirty="0">
                <a:effectLst>
                  <a:outerShdw blurRad="38100" dist="38100" dir="2700000">
                    <a:srgbClr val="C0C0C0"/>
                  </a:outerShdw>
                </a:effectLst>
                <a:latin typeface="Arial" panose="020B0604020202020204" pitchFamily="34" charset="0"/>
              </a:rPr>
              <a:t>增大，</a:t>
            </a:r>
            <a:r>
              <a:rPr lang="en-US" altLang="zh-CN" sz="2800" b="1" dirty="0">
                <a:effectLst>
                  <a:outerShdw blurRad="38100" dist="38100" dir="2700000">
                    <a:srgbClr val="C0C0C0"/>
                  </a:outerShdw>
                </a:effectLst>
                <a:latin typeface="Arial" panose="020B0604020202020204" pitchFamily="34" charset="0"/>
              </a:rPr>
              <a:t>N</a:t>
            </a:r>
            <a:r>
              <a:rPr lang="zh-CN" altLang="en-US" sz="2800" b="1" dirty="0">
                <a:effectLst>
                  <a:outerShdw blurRad="38100" dist="38100" dir="2700000">
                    <a:srgbClr val="C0C0C0"/>
                  </a:outerShdw>
                </a:effectLst>
                <a:latin typeface="Arial" panose="020B0604020202020204" pitchFamily="34" charset="0"/>
              </a:rPr>
              <a:t>减小       </a:t>
            </a:r>
            <a:endParaRPr lang="zh-CN" altLang="en-US" sz="2800" b="1" dirty="0">
              <a:effectLst>
                <a:outerShdw blurRad="38100" dist="38100" dir="2700000">
                  <a:srgbClr val="C0C0C0"/>
                </a:outerShdw>
              </a:effectLst>
              <a:latin typeface="Arial" panose="020B0604020202020204" pitchFamily="34" charset="0"/>
            </a:endParaRPr>
          </a:p>
          <a:p>
            <a:pPr>
              <a:buClr>
                <a:schemeClr val="bg1"/>
              </a:buClr>
            </a:pPr>
            <a:r>
              <a:rPr lang="zh-CN" altLang="en-US" sz="2800" b="1" dirty="0">
                <a:effectLst>
                  <a:outerShdw blurRad="38100" dist="38100" dir="2700000">
                    <a:srgbClr val="C0C0C0"/>
                  </a:outerShdw>
                </a:effectLst>
                <a:latin typeface="Arial" panose="020B0604020202020204" pitchFamily="34" charset="0"/>
              </a:rPr>
              <a:t> </a:t>
            </a:r>
            <a:r>
              <a:rPr lang="en-US" altLang="zh-CN" sz="2800" b="1" dirty="0">
                <a:effectLst>
                  <a:outerShdw blurRad="38100" dist="38100" dir="2700000">
                    <a:srgbClr val="C0C0C0"/>
                  </a:outerShdw>
                </a:effectLst>
                <a:latin typeface="Arial" panose="020B0604020202020204" pitchFamily="34" charset="0"/>
              </a:rPr>
              <a:t>D</a:t>
            </a:r>
            <a:r>
              <a:rPr lang="zh-CN" altLang="en-US" sz="2800" b="1" dirty="0">
                <a:effectLst>
                  <a:outerShdw blurRad="38100" dist="38100" dir="2700000">
                    <a:srgbClr val="C0C0C0"/>
                  </a:outerShdw>
                </a:effectLst>
                <a:latin typeface="Arial" panose="020B0604020202020204" pitchFamily="34" charset="0"/>
              </a:rPr>
              <a:t>、</a:t>
            </a:r>
            <a:r>
              <a:rPr lang="en-US" altLang="zh-CN" sz="2800" b="1" dirty="0">
                <a:effectLst>
                  <a:outerShdw blurRad="38100" dist="38100" dir="2700000">
                    <a:srgbClr val="C0C0C0"/>
                  </a:outerShdw>
                </a:effectLst>
                <a:latin typeface="Arial" panose="020B0604020202020204" pitchFamily="34" charset="0"/>
              </a:rPr>
              <a:t>f</a:t>
            </a:r>
            <a:r>
              <a:rPr lang="zh-CN" altLang="en-US" sz="2800" b="1" dirty="0">
                <a:effectLst>
                  <a:outerShdw blurRad="38100" dist="38100" dir="2700000">
                    <a:srgbClr val="C0C0C0"/>
                  </a:outerShdw>
                </a:effectLst>
                <a:latin typeface="Arial" panose="020B0604020202020204" pitchFamily="34" charset="0"/>
              </a:rPr>
              <a:t>不变，</a:t>
            </a:r>
            <a:r>
              <a:rPr lang="en-US" altLang="zh-CN" sz="2800" b="1" dirty="0">
                <a:effectLst>
                  <a:outerShdw blurRad="38100" dist="38100" dir="2700000">
                    <a:srgbClr val="C0C0C0"/>
                  </a:outerShdw>
                </a:effectLst>
                <a:latin typeface="Arial" panose="020B0604020202020204" pitchFamily="34" charset="0"/>
              </a:rPr>
              <a:t>N</a:t>
            </a:r>
            <a:r>
              <a:rPr lang="zh-CN" altLang="en-US" sz="2800" b="1" dirty="0">
                <a:effectLst>
                  <a:outerShdw blurRad="38100" dist="38100" dir="2700000">
                    <a:srgbClr val="C0C0C0"/>
                  </a:outerShdw>
                </a:effectLst>
                <a:latin typeface="Arial" panose="020B0604020202020204" pitchFamily="34" charset="0"/>
              </a:rPr>
              <a:t>减小</a:t>
            </a:r>
            <a:endParaRPr lang="zh-CN" altLang="en-US" sz="2800" b="1" dirty="0">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2800" dirty="0">
              <a:latin typeface="Arial" panose="020B0604020202020204" pitchFamily="34" charset="0"/>
            </a:endParaRPr>
          </a:p>
        </p:txBody>
      </p:sp>
      <p:grpSp>
        <p:nvGrpSpPr>
          <p:cNvPr id="122885" name="组合 122884"/>
          <p:cNvGrpSpPr/>
          <p:nvPr/>
        </p:nvGrpSpPr>
        <p:grpSpPr>
          <a:xfrm>
            <a:off x="6011863" y="3068638"/>
            <a:ext cx="2133600" cy="1793875"/>
            <a:chOff x="3740" y="4760"/>
            <a:chExt cx="3953" cy="3215"/>
          </a:xfrm>
        </p:grpSpPr>
        <p:grpSp>
          <p:nvGrpSpPr>
            <p:cNvPr id="122886" name="xjhzhh3"/>
            <p:cNvGrpSpPr/>
            <p:nvPr/>
          </p:nvGrpSpPr>
          <p:grpSpPr>
            <a:xfrm rot="5400000">
              <a:off x="4773" y="4889"/>
              <a:ext cx="490" cy="232"/>
              <a:chOff x="6303" y="2044"/>
              <a:chExt cx="2880" cy="2811"/>
            </a:xfrm>
          </p:grpSpPr>
          <p:sp>
            <p:nvSpPr>
              <p:cNvPr id="122887" name="任意多边形 122886"/>
              <p:cNvSpPr/>
              <p:nvPr/>
            </p:nvSpPr>
            <p:spPr>
              <a:xfrm>
                <a:off x="6303" y="3410"/>
                <a:ext cx="2880" cy="1445"/>
              </a:xfrm>
              <a:custGeom>
                <a:avLst/>
                <a:gdLst>
                  <a:gd name="txL" fmla="*/ 0 w 43199"/>
                  <a:gd name="txT" fmla="*/ 0 h 21675"/>
                  <a:gd name="txR" fmla="*/ 43199 w 43199"/>
                  <a:gd name="txB" fmla="*/ 21675 h 21675"/>
                </a:gdLst>
                <a:ahLst/>
                <a:cxnLst>
                  <a:cxn ang="0">
                    <a:pos x="43198" y="285"/>
                  </a:cxn>
                  <a:cxn ang="270">
                    <a:pos x="0" y="0"/>
                  </a:cxn>
                  <a:cxn ang="0">
                    <a:pos x="21600" y="75"/>
                  </a:cxn>
                </a:cxnLst>
                <a:rect l="txL" t="txT" r="txR" b="txB"/>
                <a:pathLst>
                  <a:path w="43199" h="21675" fill="none">
                    <a:moveTo>
                      <a:pt x="43198" y="285"/>
                    </a:moveTo>
                    <a:arcTo wR="21600" hR="21600" stAng="-21566575" swAng="10778512"/>
                  </a:path>
                  <a:path w="43199" h="21675" stroke="0">
                    <a:moveTo>
                      <a:pt x="43198" y="285"/>
                    </a:moveTo>
                    <a:arcTo wR="21600" hR="21600" stAng="-21566575" swAng="10778512"/>
                    <a:lnTo>
                      <a:pt x="21600" y="75"/>
                    </a:lnTo>
                    <a:close/>
                  </a:path>
                </a:pathLst>
              </a:custGeom>
              <a:noFill/>
              <a:ln w="79375" cap="flat" cmpd="sng">
                <a:solidFill>
                  <a:srgbClr val="000000"/>
                </a:solidFill>
                <a:prstDash val="solid"/>
                <a:headEnd type="none" w="med" len="med"/>
                <a:tailEnd type="none" w="med" len="med"/>
              </a:ln>
            </p:spPr>
            <p:txBody>
              <a:bodyPr/>
              <a:p>
                <a:endParaRPr lang="zh-CN" altLang="en-US"/>
              </a:p>
            </p:txBody>
          </p:sp>
          <p:sp>
            <p:nvSpPr>
              <p:cNvPr id="122888" name="任意多边形 122887"/>
              <p:cNvSpPr/>
              <p:nvPr/>
            </p:nvSpPr>
            <p:spPr>
              <a:xfrm flipH="1" flipV="1">
                <a:off x="6303" y="2044"/>
                <a:ext cx="2880" cy="1445"/>
              </a:xfrm>
              <a:custGeom>
                <a:avLst/>
                <a:gdLst>
                  <a:gd name="txL" fmla="*/ 0 w 43199"/>
                  <a:gd name="txT" fmla="*/ 0 h 21675"/>
                  <a:gd name="txR" fmla="*/ 43199 w 43199"/>
                  <a:gd name="txB" fmla="*/ 21675 h 21675"/>
                </a:gdLst>
                <a:ahLst/>
                <a:cxnLst>
                  <a:cxn ang="0">
                    <a:pos x="43198" y="285"/>
                  </a:cxn>
                  <a:cxn ang="270">
                    <a:pos x="0" y="0"/>
                  </a:cxn>
                  <a:cxn ang="0">
                    <a:pos x="21600" y="75"/>
                  </a:cxn>
                </a:cxnLst>
                <a:rect l="txL" t="txT" r="txR" b="txB"/>
                <a:pathLst>
                  <a:path w="43199" h="21675" fill="none">
                    <a:moveTo>
                      <a:pt x="43198" y="285"/>
                    </a:moveTo>
                    <a:arcTo wR="21600" hR="21600" stAng="-21566575" swAng="10778512"/>
                  </a:path>
                  <a:path w="43199" h="21675" stroke="0">
                    <a:moveTo>
                      <a:pt x="43198" y="285"/>
                    </a:moveTo>
                    <a:arcTo wR="21600" hR="21600" stAng="-21566575" swAng="10778512"/>
                    <a:lnTo>
                      <a:pt x="21600" y="75"/>
                    </a:lnTo>
                    <a:close/>
                  </a:path>
                </a:pathLst>
              </a:custGeom>
              <a:noFill/>
              <a:ln w="79375" cap="flat" cmpd="sng">
                <a:solidFill>
                  <a:srgbClr val="000000"/>
                </a:solidFill>
                <a:prstDash val="solid"/>
                <a:headEnd type="none" w="med" len="med"/>
                <a:tailEnd type="none" w="med" len="med"/>
              </a:ln>
            </p:spPr>
            <p:txBody>
              <a:bodyPr/>
              <a:p>
                <a:endParaRPr lang="zh-CN" altLang="en-US"/>
              </a:p>
            </p:txBody>
          </p:sp>
        </p:grpSp>
        <p:sp>
          <p:nvSpPr>
            <p:cNvPr id="122889" name="矩形 122888"/>
            <p:cNvSpPr/>
            <p:nvPr/>
          </p:nvSpPr>
          <p:spPr>
            <a:xfrm>
              <a:off x="3740" y="4927"/>
              <a:ext cx="1339" cy="130"/>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22890" name="矩形 122889"/>
            <p:cNvSpPr/>
            <p:nvPr/>
          </p:nvSpPr>
          <p:spPr>
            <a:xfrm>
              <a:off x="5171" y="4927"/>
              <a:ext cx="1354" cy="143"/>
            </a:xfrm>
            <a:prstGeom prst="rect">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sp>
          <p:nvSpPr>
            <p:cNvPr id="122891" name="直接连接符 122890"/>
            <p:cNvSpPr/>
            <p:nvPr/>
          </p:nvSpPr>
          <p:spPr>
            <a:xfrm>
              <a:off x="5067" y="5270"/>
              <a:ext cx="766" cy="1794"/>
            </a:xfrm>
            <a:prstGeom prst="line">
              <a:avLst/>
            </a:prstGeom>
            <a:ln w="9525" cap="flat" cmpd="sng">
              <a:solidFill>
                <a:srgbClr val="000000"/>
              </a:solidFill>
              <a:prstDash val="solid"/>
              <a:headEnd type="none" w="med" len="med"/>
              <a:tailEnd type="none" w="med" len="med"/>
            </a:ln>
          </p:spPr>
        </p:sp>
        <p:sp>
          <p:nvSpPr>
            <p:cNvPr id="122892" name="直接连接符 122891"/>
            <p:cNvSpPr/>
            <p:nvPr/>
          </p:nvSpPr>
          <p:spPr>
            <a:xfrm>
              <a:off x="5833" y="7077"/>
              <a:ext cx="0" cy="703"/>
            </a:xfrm>
            <a:prstGeom prst="line">
              <a:avLst/>
            </a:prstGeom>
            <a:ln w="9525" cap="flat" cmpd="sng">
              <a:solidFill>
                <a:srgbClr val="000000"/>
              </a:solidFill>
              <a:prstDash val="solid"/>
              <a:headEnd type="none" w="med" len="med"/>
              <a:tailEnd type="none" w="med" len="med"/>
            </a:ln>
          </p:spPr>
        </p:sp>
        <p:sp>
          <p:nvSpPr>
            <p:cNvPr id="122893" name="椭圆 122892"/>
            <p:cNvSpPr/>
            <p:nvPr/>
          </p:nvSpPr>
          <p:spPr>
            <a:xfrm>
              <a:off x="5703" y="7741"/>
              <a:ext cx="234" cy="234"/>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22894" name="直接连接符 122893"/>
            <p:cNvSpPr/>
            <p:nvPr/>
          </p:nvSpPr>
          <p:spPr>
            <a:xfrm>
              <a:off x="5821" y="7051"/>
              <a:ext cx="1520" cy="0"/>
            </a:xfrm>
            <a:prstGeom prst="line">
              <a:avLst/>
            </a:prstGeom>
            <a:ln w="9525" cap="flat" cmpd="sng">
              <a:solidFill>
                <a:srgbClr val="000000"/>
              </a:solidFill>
              <a:prstDash val="solid"/>
              <a:headEnd type="none" w="med" len="med"/>
              <a:tailEnd type="triangle" w="med" len="med"/>
            </a:ln>
          </p:spPr>
        </p:sp>
        <p:sp>
          <p:nvSpPr>
            <p:cNvPr id="122895" name="直接连接符 122894"/>
            <p:cNvSpPr/>
            <p:nvPr/>
          </p:nvSpPr>
          <p:spPr>
            <a:xfrm>
              <a:off x="5105" y="5322"/>
              <a:ext cx="1496" cy="1001"/>
            </a:xfrm>
            <a:prstGeom prst="line">
              <a:avLst/>
            </a:prstGeom>
            <a:ln w="22225" cap="flat" cmpd="sng">
              <a:solidFill>
                <a:srgbClr val="000000"/>
              </a:solidFill>
              <a:prstDash val="sysDot"/>
              <a:headEnd type="none" w="med" len="med"/>
              <a:tailEnd type="none" w="med" len="med"/>
            </a:ln>
          </p:spPr>
        </p:sp>
        <p:sp>
          <p:nvSpPr>
            <p:cNvPr id="122896" name="直接连接符 122895"/>
            <p:cNvSpPr/>
            <p:nvPr/>
          </p:nvSpPr>
          <p:spPr>
            <a:xfrm>
              <a:off x="6601" y="6310"/>
              <a:ext cx="0" cy="858"/>
            </a:xfrm>
            <a:prstGeom prst="line">
              <a:avLst/>
            </a:prstGeom>
            <a:ln w="22225" cap="flat" cmpd="sng">
              <a:solidFill>
                <a:srgbClr val="000000"/>
              </a:solidFill>
              <a:prstDash val="sysDot"/>
              <a:headEnd type="none" w="med" len="med"/>
              <a:tailEnd type="none" w="med" len="med"/>
            </a:ln>
          </p:spPr>
        </p:sp>
        <p:sp>
          <p:nvSpPr>
            <p:cNvPr id="122897" name="椭圆 122896"/>
            <p:cNvSpPr/>
            <p:nvPr/>
          </p:nvSpPr>
          <p:spPr>
            <a:xfrm>
              <a:off x="6495" y="7181"/>
              <a:ext cx="234" cy="235"/>
            </a:xfrm>
            <a:prstGeom prst="ellipse">
              <a:avLst/>
            </a:prstGeom>
            <a:solidFill>
              <a:srgbClr val="000000"/>
            </a:solidFill>
            <a:ln w="9525" cap="flat" cmpd="sng">
              <a:solidFill>
                <a:srgbClr val="000000"/>
              </a:solidFill>
              <a:prstDash val="solid"/>
              <a:headEnd type="none" w="med" len="med"/>
              <a:tailEnd type="none" w="med" len="med"/>
            </a:ln>
          </p:spPr>
          <p:txBody>
            <a:bodyPr/>
            <a:p>
              <a:endParaRPr lang="zh-CN" altLang="en-US"/>
            </a:p>
          </p:txBody>
        </p:sp>
        <p:sp>
          <p:nvSpPr>
            <p:cNvPr id="122898" name="直接连接符 122897"/>
            <p:cNvSpPr/>
            <p:nvPr/>
          </p:nvSpPr>
          <p:spPr>
            <a:xfrm>
              <a:off x="6601" y="6323"/>
              <a:ext cx="1092" cy="0"/>
            </a:xfrm>
            <a:prstGeom prst="line">
              <a:avLst/>
            </a:prstGeom>
            <a:ln w="22225" cap="flat" cmpd="sng">
              <a:solidFill>
                <a:srgbClr val="000000"/>
              </a:solidFill>
              <a:prstDash val="sysDot"/>
              <a:headEnd type="none" w="med" len="med"/>
              <a:tailEnd type="triangle" w="med" len="med"/>
            </a:ln>
          </p:spPr>
        </p:sp>
      </p:grpSp>
      <p:sp>
        <p:nvSpPr>
          <p:cNvPr id="122899" name="文本框 122898"/>
          <p:cNvSpPr txBox="1"/>
          <p:nvPr/>
        </p:nvSpPr>
        <p:spPr>
          <a:xfrm>
            <a:off x="611188" y="5000625"/>
            <a:ext cx="7848600" cy="2100263"/>
          </a:xfrm>
          <a:prstGeom prst="rect">
            <a:avLst/>
          </a:prstGeom>
          <a:noFill/>
          <a:ln w="9525">
            <a:noFill/>
          </a:ln>
        </p:spPr>
        <p:txBody>
          <a:bodyPr>
            <a:spAutoFit/>
          </a:bodyPr>
          <a:p>
            <a:pPr>
              <a:buClr>
                <a:schemeClr val="bg1"/>
              </a:buClr>
            </a:pPr>
            <a:r>
              <a:rPr lang="zh-CN" altLang="en-US" sz="2400" b="1" dirty="0">
                <a:solidFill>
                  <a:srgbClr val="FF0000"/>
                </a:solidFill>
                <a:effectLst>
                  <a:outerShdw blurRad="38100" dist="38100" dir="2700000">
                    <a:srgbClr val="C0C0C0"/>
                  </a:outerShdw>
                </a:effectLst>
                <a:latin typeface="Arial" panose="020B0604020202020204" pitchFamily="34" charset="0"/>
              </a:rPr>
              <a:t>解析：以</a:t>
            </a:r>
            <a:r>
              <a:rPr lang="en-US" altLang="zh-CN" sz="2400" b="1" dirty="0">
                <a:solidFill>
                  <a:srgbClr val="FF0000"/>
                </a:solidFill>
                <a:effectLst>
                  <a:outerShdw blurRad="38100" dist="38100" dir="2700000">
                    <a:srgbClr val="C0C0C0"/>
                  </a:outerShdw>
                </a:effectLst>
                <a:latin typeface="Arial" panose="020B0604020202020204" pitchFamily="34" charset="0"/>
              </a:rPr>
              <a:t>O</a:t>
            </a:r>
            <a:r>
              <a:rPr lang="zh-CN" altLang="en-US" sz="2400" b="1" dirty="0">
                <a:solidFill>
                  <a:srgbClr val="FF0000"/>
                </a:solidFill>
                <a:effectLst>
                  <a:outerShdw blurRad="38100" dist="38100" dir="2700000">
                    <a:srgbClr val="C0C0C0"/>
                  </a:outerShdw>
                </a:effectLst>
                <a:latin typeface="Arial" panose="020B0604020202020204" pitchFamily="34" charset="0"/>
              </a:rPr>
              <a:t>点为研究对象，</a:t>
            </a:r>
            <a:r>
              <a:rPr lang="en-US" altLang="zh-CN" sz="2400" b="1" dirty="0">
                <a:solidFill>
                  <a:srgbClr val="FF0000"/>
                </a:solidFill>
                <a:effectLst>
                  <a:outerShdw blurRad="38100" dist="38100" dir="2700000">
                    <a:srgbClr val="C0C0C0"/>
                  </a:outerShdw>
                </a:effectLst>
                <a:latin typeface="Arial" panose="020B0604020202020204" pitchFamily="34" charset="0"/>
              </a:rPr>
              <a:t>O</a:t>
            </a:r>
            <a:r>
              <a:rPr lang="zh-CN" altLang="en-US" sz="2400" b="1" dirty="0">
                <a:solidFill>
                  <a:srgbClr val="FF0000"/>
                </a:solidFill>
                <a:effectLst>
                  <a:outerShdw blurRad="38100" dist="38100" dir="2700000">
                    <a:srgbClr val="C0C0C0"/>
                  </a:outerShdw>
                </a:effectLst>
                <a:latin typeface="Arial" panose="020B0604020202020204" pitchFamily="34" charset="0"/>
              </a:rPr>
              <a:t>点受三力作用而处于平衡状态，易得在这一过程中拉力</a:t>
            </a:r>
            <a:r>
              <a:rPr lang="en-US" altLang="zh-CN" sz="2400" b="1" dirty="0">
                <a:solidFill>
                  <a:srgbClr val="FF0000"/>
                </a:solidFill>
                <a:effectLst>
                  <a:outerShdw blurRad="38100" dist="38100" dir="2700000">
                    <a:srgbClr val="C0C0C0"/>
                  </a:outerShdw>
                </a:effectLst>
                <a:latin typeface="Arial" panose="020B0604020202020204" pitchFamily="34" charset="0"/>
              </a:rPr>
              <a:t>F</a:t>
            </a:r>
            <a:r>
              <a:rPr lang="zh-CN" altLang="en-US" sz="2400" b="1" dirty="0">
                <a:solidFill>
                  <a:srgbClr val="FF0000"/>
                </a:solidFill>
                <a:effectLst>
                  <a:outerShdw blurRad="38100" dist="38100" dir="2700000">
                    <a:srgbClr val="C0C0C0"/>
                  </a:outerShdw>
                </a:effectLst>
                <a:latin typeface="Arial" panose="020B0604020202020204" pitchFamily="34" charset="0"/>
              </a:rPr>
              <a:t>在不断变大，再将圆环、轻绳和小球的整体作为研究对象，由受力分析易得，</a:t>
            </a:r>
            <a:r>
              <a:rPr lang="en-US" altLang="zh-CN" sz="2400" b="1" dirty="0">
                <a:solidFill>
                  <a:srgbClr val="FF0000"/>
                </a:solidFill>
                <a:effectLst>
                  <a:outerShdw blurRad="38100" dist="38100" dir="2700000">
                    <a:srgbClr val="C0C0C0"/>
                  </a:outerShdw>
                </a:effectLst>
                <a:latin typeface="Arial" panose="020B0604020202020204" pitchFamily="34" charset="0"/>
              </a:rPr>
              <a:t>f </a:t>
            </a:r>
            <a:r>
              <a:rPr lang="zh-CN" altLang="en-US" sz="2400" b="1" dirty="0">
                <a:solidFill>
                  <a:srgbClr val="FF0000"/>
                </a:solidFill>
                <a:effectLst>
                  <a:outerShdw blurRad="38100" dist="38100" dir="2700000">
                    <a:srgbClr val="C0C0C0"/>
                  </a:outerShdw>
                </a:effectLst>
                <a:latin typeface="Arial" panose="020B0604020202020204" pitchFamily="34" charset="0"/>
              </a:rPr>
              <a:t>增大而</a:t>
            </a:r>
            <a:r>
              <a:rPr lang="en-US" altLang="zh-CN" sz="2400" b="1" dirty="0">
                <a:solidFill>
                  <a:srgbClr val="FF0000"/>
                </a:solidFill>
                <a:effectLst>
                  <a:outerShdw blurRad="38100" dist="38100" dir="2700000">
                    <a:srgbClr val="C0C0C0"/>
                  </a:outerShdw>
                </a:effectLst>
                <a:latin typeface="Arial" panose="020B0604020202020204" pitchFamily="34" charset="0"/>
              </a:rPr>
              <a:t>N</a:t>
            </a:r>
            <a:r>
              <a:rPr lang="zh-CN" altLang="en-US" sz="2400" b="1" dirty="0">
                <a:solidFill>
                  <a:srgbClr val="FF0000"/>
                </a:solidFill>
                <a:effectLst>
                  <a:outerShdw blurRad="38100" dist="38100" dir="2700000">
                    <a:srgbClr val="C0C0C0"/>
                  </a:outerShdw>
                </a:effectLst>
                <a:latin typeface="Arial" panose="020B0604020202020204" pitchFamily="34" charset="0"/>
              </a:rPr>
              <a:t>不变，</a:t>
            </a:r>
            <a:r>
              <a:rPr lang="en-US" altLang="zh-CN" sz="2400" b="1" dirty="0">
                <a:solidFill>
                  <a:srgbClr val="FF0000"/>
                </a:solidFill>
                <a:effectLst>
                  <a:outerShdw blurRad="38100" dist="38100" dir="2700000">
                    <a:srgbClr val="C0C0C0"/>
                  </a:outerShdw>
                </a:effectLst>
                <a:latin typeface="Arial" panose="020B0604020202020204" pitchFamily="34" charset="0"/>
              </a:rPr>
              <a:t>B</a:t>
            </a:r>
            <a:r>
              <a:rPr lang="zh-CN" altLang="en-US" sz="2400" b="1" dirty="0">
                <a:solidFill>
                  <a:srgbClr val="FF0000"/>
                </a:solidFill>
                <a:effectLst>
                  <a:outerShdw blurRad="38100" dist="38100" dir="2700000">
                    <a:srgbClr val="C0C0C0"/>
                  </a:outerShdw>
                </a:effectLst>
                <a:latin typeface="Arial" panose="020B0604020202020204" pitchFamily="34" charset="0"/>
              </a:rPr>
              <a:t>正确。</a:t>
            </a:r>
            <a:endParaRPr lang="zh-CN" altLang="en-US" sz="2400" b="1" dirty="0">
              <a:solidFill>
                <a:srgbClr val="FF0000"/>
              </a:solidFill>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2400" dirty="0">
              <a:solidFill>
                <a:srgbClr val="FF0000"/>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标题 32769"/>
          <p:cNvSpPr>
            <a:spLocks noGrp="1"/>
          </p:cNvSpPr>
          <p:nvPr>
            <p:ph type="title"/>
          </p:nvPr>
        </p:nvSpPr>
        <p:spPr>
          <a:xfrm>
            <a:off x="468313" y="765175"/>
            <a:ext cx="8229600" cy="1139825"/>
          </a:xfrm>
          <a:ln/>
        </p:spPr>
        <p:txBody>
          <a:bodyPr/>
          <a:p>
            <a:r>
              <a:rPr lang="zh-CN" altLang="en-US" b="1" dirty="0">
                <a:solidFill>
                  <a:srgbClr val="CC0000"/>
                </a:solidFill>
              </a:rPr>
              <a:t>§</a:t>
            </a:r>
            <a:r>
              <a:rPr lang="en-US" altLang="zh-CN" b="1" dirty="0">
                <a:solidFill>
                  <a:srgbClr val="CC0000"/>
                </a:solidFill>
              </a:rPr>
              <a:t>1</a:t>
            </a:r>
            <a:r>
              <a:rPr lang="zh-CN" altLang="en-US" b="1" dirty="0">
                <a:solidFill>
                  <a:srgbClr val="CC0000"/>
                </a:solidFill>
              </a:rPr>
              <a:t>．图形</a:t>
            </a:r>
            <a:r>
              <a:rPr lang="en-US" altLang="zh-CN" b="1" dirty="0">
                <a:solidFill>
                  <a:srgbClr val="CC0000"/>
                </a:solidFill>
              </a:rPr>
              <a:t>/</a:t>
            </a:r>
            <a:r>
              <a:rPr lang="zh-CN" altLang="en-US" b="1" dirty="0">
                <a:solidFill>
                  <a:srgbClr val="CC0000"/>
                </a:solidFill>
              </a:rPr>
              <a:t>图象图解法</a:t>
            </a:r>
            <a:endParaRPr lang="zh-CN" altLang="en-US" b="1" dirty="0">
              <a:solidFill>
                <a:srgbClr val="CC0000"/>
              </a:solidFill>
            </a:endParaRPr>
          </a:p>
        </p:txBody>
      </p:sp>
      <p:sp>
        <p:nvSpPr>
          <p:cNvPr id="32771" name="文本占位符 32770"/>
          <p:cNvSpPr>
            <a:spLocks noGrp="1"/>
          </p:cNvSpPr>
          <p:nvPr>
            <p:ph type="body" idx="1"/>
          </p:nvPr>
        </p:nvSpPr>
        <p:spPr>
          <a:xfrm>
            <a:off x="468313" y="2133600"/>
            <a:ext cx="8229600" cy="4530725"/>
          </a:xfrm>
          <a:ln/>
        </p:spPr>
        <p:txBody>
          <a:bodyPr/>
          <a:p>
            <a:r>
              <a:rPr lang="zh-CN" altLang="en-US" b="1" dirty="0">
                <a:solidFill>
                  <a:srgbClr val="0000FF"/>
                </a:solidFill>
              </a:rPr>
              <a:t>图形</a:t>
            </a:r>
            <a:r>
              <a:rPr lang="en-US" altLang="zh-CN" b="1" dirty="0">
                <a:solidFill>
                  <a:srgbClr val="0000FF"/>
                </a:solidFill>
              </a:rPr>
              <a:t>/</a:t>
            </a:r>
            <a:r>
              <a:rPr lang="zh-CN" altLang="en-US" b="1" dirty="0">
                <a:solidFill>
                  <a:srgbClr val="0000FF"/>
                </a:solidFill>
              </a:rPr>
              <a:t>图象图解法</a:t>
            </a:r>
            <a:r>
              <a:rPr lang="zh-CN" altLang="en-US" b="1" dirty="0">
                <a:solidFill>
                  <a:schemeClr val="tx2"/>
                </a:solidFill>
              </a:rPr>
              <a:t>就是</a:t>
            </a:r>
            <a:r>
              <a:rPr lang="zh-CN" altLang="en-US" b="1" dirty="0">
                <a:solidFill>
                  <a:srgbClr val="FF0000"/>
                </a:solidFill>
              </a:rPr>
              <a:t>将物理现象或过程用图形</a:t>
            </a:r>
            <a:r>
              <a:rPr lang="en-US" altLang="zh-CN" b="1" dirty="0">
                <a:solidFill>
                  <a:srgbClr val="FF0000"/>
                </a:solidFill>
              </a:rPr>
              <a:t>/</a:t>
            </a:r>
            <a:r>
              <a:rPr lang="zh-CN" altLang="en-US" b="1" dirty="0">
                <a:solidFill>
                  <a:srgbClr val="FF0000"/>
                </a:solidFill>
              </a:rPr>
              <a:t>图象表征出</a:t>
            </a:r>
            <a:r>
              <a:rPr lang="zh-CN" altLang="en-US" b="1" dirty="0">
                <a:solidFill>
                  <a:srgbClr val="008000"/>
                </a:solidFill>
              </a:rPr>
              <a:t>后，再</a:t>
            </a:r>
            <a:r>
              <a:rPr lang="zh-CN" altLang="en-US" b="1" dirty="0">
                <a:solidFill>
                  <a:srgbClr val="FF0000"/>
                </a:solidFill>
              </a:rPr>
              <a:t>据图形表征的特点或图象斜率、截距、面积所表述的物理意义来求解</a:t>
            </a:r>
            <a:r>
              <a:rPr lang="zh-CN" altLang="en-US" b="1" dirty="0">
                <a:solidFill>
                  <a:schemeClr val="tx2"/>
                </a:solidFill>
              </a:rPr>
              <a:t>的方法。尤其是图象法对于一些定性问题的求解独到好处。</a:t>
            </a:r>
            <a:endParaRPr lang="zh-CN" altLang="en-US" b="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wipe(down)">
                                      <p:cBhvr>
                                        <p:cTn id="7" dur="580">
                                          <p:stCondLst>
                                            <p:cond delay="0"/>
                                          </p:stCondLst>
                                        </p:cTn>
                                        <p:tgtEl>
                                          <p:spTgt spid="32770"/>
                                        </p:tgtEl>
                                      </p:cBhvr>
                                    </p:animEffect>
                                    <p:anim calcmode="lin" valueType="num">
                                      <p:cBhvr>
                                        <p:cTn id="8" dur="1822" tmFilter="0,0; 0.14,0.36; 0.43,0.73; 0.71,0.91; 1.0,1.0">
                                          <p:stCondLst>
                                            <p:cond delay="0"/>
                                          </p:stCondLst>
                                        </p:cTn>
                                        <p:tgtEl>
                                          <p:spTgt spid="3277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2770"/>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32770"/>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32770"/>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32770"/>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32770"/>
                                        </p:tgtEl>
                                      </p:cBhvr>
                                      <p:to x="100000" y="60000"/>
                                    </p:animScale>
                                    <p:animScale>
                                      <p:cBhvr>
                                        <p:cTn id="14" dur="166" decel="50000">
                                          <p:stCondLst>
                                            <p:cond delay="676"/>
                                          </p:stCondLst>
                                        </p:cTn>
                                        <p:tgtEl>
                                          <p:spTgt spid="32770"/>
                                        </p:tgtEl>
                                      </p:cBhvr>
                                      <p:to x="100000" y="100000"/>
                                    </p:animScale>
                                    <p:animScale>
                                      <p:cBhvr>
                                        <p:cTn id="15" dur="26">
                                          <p:stCondLst>
                                            <p:cond delay="1312"/>
                                          </p:stCondLst>
                                        </p:cTn>
                                        <p:tgtEl>
                                          <p:spTgt spid="32770"/>
                                        </p:tgtEl>
                                      </p:cBhvr>
                                      <p:to x="100000" y="80000"/>
                                    </p:animScale>
                                    <p:animScale>
                                      <p:cBhvr>
                                        <p:cTn id="16" dur="166" decel="50000">
                                          <p:stCondLst>
                                            <p:cond delay="1338"/>
                                          </p:stCondLst>
                                        </p:cTn>
                                        <p:tgtEl>
                                          <p:spTgt spid="32770"/>
                                        </p:tgtEl>
                                      </p:cBhvr>
                                      <p:to x="100000" y="100000"/>
                                    </p:animScale>
                                    <p:animScale>
                                      <p:cBhvr>
                                        <p:cTn id="17" dur="26">
                                          <p:stCondLst>
                                            <p:cond delay="1642"/>
                                          </p:stCondLst>
                                        </p:cTn>
                                        <p:tgtEl>
                                          <p:spTgt spid="32770"/>
                                        </p:tgtEl>
                                      </p:cBhvr>
                                      <p:to x="100000" y="90000"/>
                                    </p:animScale>
                                    <p:animScale>
                                      <p:cBhvr>
                                        <p:cTn id="18" dur="166" decel="50000">
                                          <p:stCondLst>
                                            <p:cond delay="1668"/>
                                          </p:stCondLst>
                                        </p:cTn>
                                        <p:tgtEl>
                                          <p:spTgt spid="32770"/>
                                        </p:tgtEl>
                                      </p:cBhvr>
                                      <p:to x="100000" y="100000"/>
                                    </p:animScale>
                                    <p:animScale>
                                      <p:cBhvr>
                                        <p:cTn id="19" dur="26">
                                          <p:stCondLst>
                                            <p:cond delay="1808"/>
                                          </p:stCondLst>
                                        </p:cTn>
                                        <p:tgtEl>
                                          <p:spTgt spid="32770"/>
                                        </p:tgtEl>
                                      </p:cBhvr>
                                      <p:to x="100000" y="95000"/>
                                    </p:animScale>
                                    <p:animScale>
                                      <p:cBhvr>
                                        <p:cTn id="20" dur="166" decel="50000">
                                          <p:stCondLst>
                                            <p:cond delay="1834"/>
                                          </p:stCondLst>
                                        </p:cTn>
                                        <p:tgtEl>
                                          <p:spTgt spid="3277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32771">
                                            <p:txEl>
                                              <p:charRg st="0" end="87"/>
                                            </p:txEl>
                                          </p:spTgt>
                                        </p:tgtEl>
                                        <p:attrNameLst>
                                          <p:attrName>style.visibility</p:attrName>
                                        </p:attrNameLst>
                                      </p:cBhvr>
                                      <p:to>
                                        <p:strVal val="visible"/>
                                      </p:to>
                                    </p:set>
                                    <p:animEffect transition="in" filter="box(out)">
                                      <p:cBhvr>
                                        <p:cTn id="25" dur="500"/>
                                        <p:tgtEl>
                                          <p:spTgt spid="32771">
                                            <p:txEl>
                                              <p:charRg st="0" end="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标题 94209"/>
          <p:cNvSpPr>
            <a:spLocks noGrp="1"/>
          </p:cNvSpPr>
          <p:nvPr>
            <p:ph type="title"/>
          </p:nvPr>
        </p:nvSpPr>
        <p:spPr>
          <a:ln/>
        </p:spPr>
        <p:txBody>
          <a:bodyPr/>
          <a:p>
            <a:r>
              <a:rPr lang="zh-CN" altLang="en-US" b="1" dirty="0"/>
              <a:t>§</a:t>
            </a:r>
            <a:r>
              <a:rPr lang="en-US" altLang="zh-CN" b="1" dirty="0"/>
              <a:t>7 </a:t>
            </a:r>
            <a:r>
              <a:rPr lang="zh-CN" altLang="en-US" b="1" dirty="0"/>
              <a:t>临界问题分析法</a:t>
            </a:r>
            <a:endParaRPr lang="zh-CN" altLang="en-US" b="1" dirty="0"/>
          </a:p>
        </p:txBody>
      </p:sp>
      <p:sp>
        <p:nvSpPr>
          <p:cNvPr id="94211" name="文本占位符 94210"/>
          <p:cNvSpPr>
            <a:spLocks noGrp="1"/>
          </p:cNvSpPr>
          <p:nvPr>
            <p:ph type="body" idx="1"/>
          </p:nvPr>
        </p:nvSpPr>
        <p:spPr>
          <a:xfrm>
            <a:off x="468313" y="981075"/>
            <a:ext cx="8675687" cy="5876925"/>
          </a:xfrm>
          <a:ln/>
        </p:spPr>
        <p:txBody>
          <a:bodyPr/>
          <a:p>
            <a:pPr>
              <a:lnSpc>
                <a:spcPct val="80000"/>
              </a:lnSpc>
            </a:pPr>
            <a:r>
              <a:rPr lang="zh-CN" altLang="en-US" sz="2800" b="1" dirty="0">
                <a:solidFill>
                  <a:srgbClr val="FF0000"/>
                </a:solidFill>
              </a:rPr>
              <a:t>临界问题，</a:t>
            </a:r>
            <a:r>
              <a:rPr lang="zh-CN" altLang="en-US" sz="2800" b="1" dirty="0">
                <a:solidFill>
                  <a:srgbClr val="0000FF"/>
                </a:solidFill>
              </a:rPr>
              <a:t>是指一种物理过程转变为另一种物理过程，或一种物理状态转变为另一种物理状态时</a:t>
            </a:r>
            <a:r>
              <a:rPr lang="zh-CN" altLang="en-US" sz="2800" b="1" dirty="0">
                <a:solidFill>
                  <a:srgbClr val="FF0000"/>
                </a:solidFill>
              </a:rPr>
              <a:t>，</a:t>
            </a:r>
            <a:r>
              <a:rPr lang="zh-CN" altLang="en-US" sz="2800" b="1" dirty="0">
                <a:solidFill>
                  <a:srgbClr val="008000"/>
                </a:solidFill>
              </a:rPr>
              <a:t>处于两种过程或两种状态的分界处的问题，叫临界问题</a:t>
            </a:r>
            <a:r>
              <a:rPr lang="zh-CN" altLang="en-US" sz="2800" b="1" dirty="0">
                <a:solidFill>
                  <a:srgbClr val="FF0000"/>
                </a:solidFill>
              </a:rPr>
              <a:t>。处于临界状的物理量的值叫临界值</a:t>
            </a:r>
            <a:r>
              <a:rPr lang="zh-CN" altLang="en-US" sz="2800" b="1" dirty="0"/>
              <a:t>。</a:t>
            </a:r>
            <a:endParaRPr lang="zh-CN" altLang="en-US" sz="2800" b="1" dirty="0"/>
          </a:p>
          <a:p>
            <a:pPr>
              <a:lnSpc>
                <a:spcPct val="80000"/>
              </a:lnSpc>
            </a:pPr>
            <a:r>
              <a:rPr lang="zh-CN" altLang="en-US" sz="2800" b="1" dirty="0"/>
              <a:t>物理量处于临界值时：</a:t>
            </a:r>
            <a:endParaRPr lang="zh-CN" altLang="en-US" sz="2800" b="1" dirty="0"/>
          </a:p>
          <a:p>
            <a:pPr>
              <a:lnSpc>
                <a:spcPct val="80000"/>
              </a:lnSpc>
            </a:pPr>
            <a:r>
              <a:rPr lang="en-US" altLang="zh-CN" sz="2800" b="1" dirty="0">
                <a:solidFill>
                  <a:srgbClr val="008000"/>
                </a:solidFill>
              </a:rPr>
              <a:t>①</a:t>
            </a:r>
            <a:r>
              <a:rPr lang="zh-CN" altLang="en-US" sz="2800" b="1" dirty="0">
                <a:solidFill>
                  <a:srgbClr val="008000"/>
                </a:solidFill>
              </a:rPr>
              <a:t>物理现象的变化面临突变性。</a:t>
            </a:r>
            <a:endParaRPr lang="zh-CN" altLang="en-US" sz="2800" b="1" dirty="0">
              <a:solidFill>
                <a:srgbClr val="008000"/>
              </a:solidFill>
            </a:endParaRPr>
          </a:p>
          <a:p>
            <a:pPr>
              <a:lnSpc>
                <a:spcPct val="80000"/>
              </a:lnSpc>
            </a:pPr>
            <a:r>
              <a:rPr lang="en-US" altLang="zh-CN" sz="2800" b="1" dirty="0">
                <a:solidFill>
                  <a:srgbClr val="9933FF"/>
                </a:solidFill>
              </a:rPr>
              <a:t>②</a:t>
            </a:r>
            <a:r>
              <a:rPr lang="zh-CN" altLang="en-US" sz="2800" b="1" dirty="0">
                <a:solidFill>
                  <a:srgbClr val="9933FF"/>
                </a:solidFill>
              </a:rPr>
              <a:t>对于连续变化问题，物理量的变化出现拐点，呈现出两性，即能同时反映出两种过程和两种现象的特点</a:t>
            </a:r>
            <a:r>
              <a:rPr lang="zh-CN" altLang="en-US" sz="2400" dirty="0">
                <a:solidFill>
                  <a:srgbClr val="9933FF"/>
                </a:solidFill>
              </a:rPr>
              <a:t>。</a:t>
            </a:r>
            <a:endParaRPr lang="zh-CN" altLang="en-US" sz="2400" dirty="0">
              <a:solidFill>
                <a:srgbClr val="9933FF"/>
              </a:solidFill>
            </a:endParaRPr>
          </a:p>
          <a:p>
            <a:pPr>
              <a:lnSpc>
                <a:spcPct val="80000"/>
              </a:lnSpc>
            </a:pPr>
            <a:r>
              <a:rPr lang="zh-CN" altLang="en-US" sz="2800" b="1" dirty="0">
                <a:solidFill>
                  <a:srgbClr val="9933FF"/>
                </a:solidFill>
              </a:rPr>
              <a:t>解决临界问题，关键是</a:t>
            </a:r>
            <a:r>
              <a:rPr lang="zh-CN" altLang="en-US" sz="2800" b="1" dirty="0">
                <a:solidFill>
                  <a:srgbClr val="FF0000"/>
                </a:solidFill>
              </a:rPr>
              <a:t>找出临界条件</a:t>
            </a:r>
            <a:r>
              <a:rPr lang="zh-CN" altLang="en-US" sz="2800" b="1" dirty="0">
                <a:solidFill>
                  <a:srgbClr val="9933FF"/>
                </a:solidFill>
              </a:rPr>
              <a:t>。一般有两种基本方法：</a:t>
            </a:r>
            <a:r>
              <a:rPr lang="en-US" altLang="zh-CN" sz="2800" b="1" dirty="0">
                <a:solidFill>
                  <a:srgbClr val="9933FF"/>
                </a:solidFill>
              </a:rPr>
              <a:t>①</a:t>
            </a:r>
            <a:r>
              <a:rPr lang="zh-CN" altLang="en-US" sz="2800" b="1" dirty="0">
                <a:solidFill>
                  <a:srgbClr val="9933FF"/>
                </a:solidFill>
              </a:rPr>
              <a:t>以定理、定律为依据，首先求出所研究问题的一般规律和一般解，然后分析、讨论其特殊规律和特殊解</a:t>
            </a:r>
            <a:r>
              <a:rPr lang="en-US" altLang="zh-CN" sz="2800" b="1" dirty="0">
                <a:solidFill>
                  <a:srgbClr val="9933FF"/>
                </a:solidFill>
              </a:rPr>
              <a:t>②</a:t>
            </a:r>
            <a:r>
              <a:rPr lang="zh-CN" altLang="en-US" sz="2800" b="1" dirty="0">
                <a:solidFill>
                  <a:srgbClr val="9933FF"/>
                </a:solidFill>
              </a:rPr>
              <a:t>直接分析、讨论临界状态和相应的临界值，求解出研究问题的规律和解。</a:t>
            </a:r>
            <a:endParaRPr lang="zh-CN" altLang="en-US" sz="2800" b="1" dirty="0">
              <a:solidFill>
                <a:srgbClr val="9933FF"/>
              </a:solidFill>
            </a:endParaRPr>
          </a:p>
        </p:txBody>
      </p:sp>
      <p:sp>
        <p:nvSpPr>
          <p:cNvPr id="94213" name="矩形 94212"/>
          <p:cNvSpPr/>
          <p:nvPr/>
        </p:nvSpPr>
        <p:spPr>
          <a:xfrm>
            <a:off x="0" y="0"/>
            <a:ext cx="9144000" cy="0"/>
          </a:xfrm>
          <a:prstGeom prst="rect">
            <a:avLst/>
          </a:prstGeom>
          <a:noFill/>
          <a:ln w="9525">
            <a:noFill/>
          </a:ln>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wipe(down)">
                                      <p:cBhvr>
                                        <p:cTn id="7" dur="580">
                                          <p:stCondLst>
                                            <p:cond delay="0"/>
                                          </p:stCondLst>
                                        </p:cTn>
                                        <p:tgtEl>
                                          <p:spTgt spid="94210"/>
                                        </p:tgtEl>
                                      </p:cBhvr>
                                    </p:animEffect>
                                    <p:anim calcmode="lin" valueType="num">
                                      <p:cBhvr>
                                        <p:cTn id="8" dur="1822" tmFilter="0,0; 0.14,0.36; 0.43,0.73; 0.71,0.91; 1.0,1.0">
                                          <p:stCondLst>
                                            <p:cond delay="0"/>
                                          </p:stCondLst>
                                        </p:cTn>
                                        <p:tgtEl>
                                          <p:spTgt spid="942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4210"/>
                                        </p:tgtEl>
                                        <p:attrNameLst>
                                          <p:attrName>ppt_y</p:attrName>
                                        </p:attrNameLst>
                                      </p:cBhvr>
                                      <p:tavLst>
                                        <p:tav tm="0" fmla="#ppt_y-sin(pi*$)/3">
                                          <p:val>
                                            <p:fltVal val="0.500000"/>
                                          </p:val>
                                        </p:tav>
                                        <p:tav tm="100000">
                                          <p:val>
                                            <p:fltVal val="1.000000"/>
                                          </p:val>
                                        </p:tav>
                                      </p:tavLst>
                                    </p:anim>
                                    <p:anim calcmode="lin" valueType="num">
                                      <p:cBhvr>
                                        <p:cTn id="10" dur="664" tmFilter="0, 0; 0.125,0.2665; 0.25,0.4; 0.375,0.465; 0.5,0.5;  0.625,0.535; 0.75,0.6; 0.875,0.7335; 1,1">
                                          <p:stCondLst>
                                            <p:cond delay="664"/>
                                          </p:stCondLst>
                                        </p:cTn>
                                        <p:tgtEl>
                                          <p:spTgt spid="94210"/>
                                        </p:tgtEl>
                                        <p:attrNameLst>
                                          <p:attrName>ppt_y</p:attrName>
                                        </p:attrNameLst>
                                      </p:cBhvr>
                                      <p:tavLst>
                                        <p:tav tm="0" fmla="#ppt_y-sin(pi*$)/9">
                                          <p:val>
                                            <p:fltVal val="0.000000"/>
                                          </p:val>
                                        </p:tav>
                                        <p:tav tm="100000">
                                          <p:val>
                                            <p:fltVal val="1.000000"/>
                                          </p:val>
                                        </p:tav>
                                      </p:tavLst>
                                    </p:anim>
                                    <p:anim calcmode="lin" valueType="num">
                                      <p:cBhvr>
                                        <p:cTn id="11" dur="332" tmFilter="0, 0; 0.125,0.2665; 0.25,0.4; 0.375,0.465; 0.5,0.5;  0.625,0.535; 0.75,0.6; 0.875,0.7335; 1,1">
                                          <p:stCondLst>
                                            <p:cond delay="1324"/>
                                          </p:stCondLst>
                                        </p:cTn>
                                        <p:tgtEl>
                                          <p:spTgt spid="94210"/>
                                        </p:tgtEl>
                                        <p:attrNameLst>
                                          <p:attrName>ppt_y</p:attrName>
                                        </p:attrNameLst>
                                      </p:cBhvr>
                                      <p:tavLst>
                                        <p:tav tm="0" fmla="#ppt_y-sin(pi*$)/27">
                                          <p:val>
                                            <p:fltVal val="0.000000"/>
                                          </p:val>
                                        </p:tav>
                                        <p:tav tm="100000">
                                          <p:val>
                                            <p:fltVal val="1.000000"/>
                                          </p:val>
                                        </p:tav>
                                      </p:tavLst>
                                    </p:anim>
                                    <p:anim calcmode="lin" valueType="num">
                                      <p:cBhvr>
                                        <p:cTn id="12" dur="164" tmFilter="0, 0; 0.125,0.2665; 0.25,0.4; 0.375,0.465; 0.5,0.5;  0.625,0.535; 0.75,0.6; 0.875,0.7335; 1,1">
                                          <p:stCondLst>
                                            <p:cond delay="1656"/>
                                          </p:stCondLst>
                                        </p:cTn>
                                        <p:tgtEl>
                                          <p:spTgt spid="94210"/>
                                        </p:tgtEl>
                                        <p:attrNameLst>
                                          <p:attrName>ppt_y</p:attrName>
                                        </p:attrNameLst>
                                      </p:cBhvr>
                                      <p:tavLst>
                                        <p:tav tm="0" fmla="#ppt_y-sin(pi*$)/81">
                                          <p:val>
                                            <p:fltVal val="0.000000"/>
                                          </p:val>
                                        </p:tav>
                                        <p:tav tm="100000">
                                          <p:val>
                                            <p:fltVal val="1.000000"/>
                                          </p:val>
                                        </p:tav>
                                      </p:tavLst>
                                    </p:anim>
                                    <p:animScale>
                                      <p:cBhvr>
                                        <p:cTn id="13" dur="26">
                                          <p:stCondLst>
                                            <p:cond delay="650"/>
                                          </p:stCondLst>
                                        </p:cTn>
                                        <p:tgtEl>
                                          <p:spTgt spid="94210"/>
                                        </p:tgtEl>
                                      </p:cBhvr>
                                      <p:to x="100000" y="60000"/>
                                    </p:animScale>
                                    <p:animScale>
                                      <p:cBhvr>
                                        <p:cTn id="14" dur="166" decel="50000">
                                          <p:stCondLst>
                                            <p:cond delay="676"/>
                                          </p:stCondLst>
                                        </p:cTn>
                                        <p:tgtEl>
                                          <p:spTgt spid="94210"/>
                                        </p:tgtEl>
                                      </p:cBhvr>
                                      <p:to x="100000" y="100000"/>
                                    </p:animScale>
                                    <p:animScale>
                                      <p:cBhvr>
                                        <p:cTn id="15" dur="26">
                                          <p:stCondLst>
                                            <p:cond delay="1312"/>
                                          </p:stCondLst>
                                        </p:cTn>
                                        <p:tgtEl>
                                          <p:spTgt spid="94210"/>
                                        </p:tgtEl>
                                      </p:cBhvr>
                                      <p:to x="100000" y="80000"/>
                                    </p:animScale>
                                    <p:animScale>
                                      <p:cBhvr>
                                        <p:cTn id="16" dur="166" decel="50000">
                                          <p:stCondLst>
                                            <p:cond delay="1338"/>
                                          </p:stCondLst>
                                        </p:cTn>
                                        <p:tgtEl>
                                          <p:spTgt spid="94210"/>
                                        </p:tgtEl>
                                      </p:cBhvr>
                                      <p:to x="100000" y="100000"/>
                                    </p:animScale>
                                    <p:animScale>
                                      <p:cBhvr>
                                        <p:cTn id="17" dur="26">
                                          <p:stCondLst>
                                            <p:cond delay="1642"/>
                                          </p:stCondLst>
                                        </p:cTn>
                                        <p:tgtEl>
                                          <p:spTgt spid="94210"/>
                                        </p:tgtEl>
                                      </p:cBhvr>
                                      <p:to x="100000" y="90000"/>
                                    </p:animScale>
                                    <p:animScale>
                                      <p:cBhvr>
                                        <p:cTn id="18" dur="166" decel="50000">
                                          <p:stCondLst>
                                            <p:cond delay="1668"/>
                                          </p:stCondLst>
                                        </p:cTn>
                                        <p:tgtEl>
                                          <p:spTgt spid="94210"/>
                                        </p:tgtEl>
                                      </p:cBhvr>
                                      <p:to x="100000" y="100000"/>
                                    </p:animScale>
                                    <p:animScale>
                                      <p:cBhvr>
                                        <p:cTn id="19" dur="26">
                                          <p:stCondLst>
                                            <p:cond delay="1808"/>
                                          </p:stCondLst>
                                        </p:cTn>
                                        <p:tgtEl>
                                          <p:spTgt spid="94210"/>
                                        </p:tgtEl>
                                      </p:cBhvr>
                                      <p:to x="100000" y="95000"/>
                                    </p:animScale>
                                    <p:animScale>
                                      <p:cBhvr>
                                        <p:cTn id="20" dur="166" decel="50000">
                                          <p:stCondLst>
                                            <p:cond delay="1834"/>
                                          </p:stCondLst>
                                        </p:cTn>
                                        <p:tgtEl>
                                          <p:spTgt spid="942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4211">
                                            <p:txEl>
                                              <p:charRg st="0" end="8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nodeType="clickEffect">
                                  <p:stCondLst>
                                    <p:cond delay="0"/>
                                  </p:stCondLst>
                                  <p:childTnLst>
                                    <p:set>
                                      <p:cBhvr>
                                        <p:cTn id="28" dur="1" fill="hold">
                                          <p:stCondLst>
                                            <p:cond delay="0"/>
                                          </p:stCondLst>
                                        </p:cTn>
                                        <p:tgtEl>
                                          <p:spTgt spid="94211">
                                            <p:txEl>
                                              <p:charRg st="85" end="96"/>
                                            </p:txEl>
                                          </p:spTgt>
                                        </p:tgtEl>
                                        <p:attrNameLst>
                                          <p:attrName>style.visibility</p:attrName>
                                        </p:attrNameLst>
                                      </p:cBhvr>
                                      <p:to>
                                        <p:strVal val="visible"/>
                                      </p:to>
                                    </p:set>
                                    <p:animEffect transition="in" filter="wheel(4)">
                                      <p:cBhvr>
                                        <p:cTn id="29" dur="2000"/>
                                        <p:tgtEl>
                                          <p:spTgt spid="94211">
                                            <p:txEl>
                                              <p:charRg st="85" end="96"/>
                                            </p:txEl>
                                          </p:spTgt>
                                        </p:tgtEl>
                                      </p:cBhvr>
                                    </p:animEffect>
                                  </p:childTnLst>
                                </p:cTn>
                              </p:par>
                              <p:par>
                                <p:cTn id="30" presetID="21" presetClass="entr" presetSubtype="4" fill="hold" nodeType="withEffect">
                                  <p:stCondLst>
                                    <p:cond delay="0"/>
                                  </p:stCondLst>
                                  <p:childTnLst>
                                    <p:set>
                                      <p:cBhvr>
                                        <p:cTn id="31" dur="1" fill="hold">
                                          <p:stCondLst>
                                            <p:cond delay="0"/>
                                          </p:stCondLst>
                                        </p:cTn>
                                        <p:tgtEl>
                                          <p:spTgt spid="94211">
                                            <p:txEl>
                                              <p:charRg st="96" end="111"/>
                                            </p:txEl>
                                          </p:spTgt>
                                        </p:tgtEl>
                                        <p:attrNameLst>
                                          <p:attrName>style.visibility</p:attrName>
                                        </p:attrNameLst>
                                      </p:cBhvr>
                                      <p:to>
                                        <p:strVal val="visible"/>
                                      </p:to>
                                    </p:set>
                                    <p:animEffect transition="in" filter="wheel(4)">
                                      <p:cBhvr>
                                        <p:cTn id="32" dur="2000"/>
                                        <p:tgtEl>
                                          <p:spTgt spid="94211">
                                            <p:txEl>
                                              <p:charRg st="96" end="1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nodeType="clickEffect">
                                  <p:stCondLst>
                                    <p:cond delay="0"/>
                                  </p:stCondLst>
                                  <p:iterate type="lt">
                                    <p:tmPct val="10000"/>
                                  </p:iterate>
                                  <p:childTnLst>
                                    <p:set>
                                      <p:cBhvr>
                                        <p:cTn id="36" dur="1" fill="hold">
                                          <p:stCondLst>
                                            <p:cond delay="0"/>
                                          </p:stCondLst>
                                        </p:cTn>
                                        <p:tgtEl>
                                          <p:spTgt spid="94211">
                                            <p:txEl>
                                              <p:charRg st="111" end="159"/>
                                            </p:txEl>
                                          </p:spTgt>
                                        </p:tgtEl>
                                        <p:attrNameLst>
                                          <p:attrName>style.visibility</p:attrName>
                                        </p:attrNameLst>
                                      </p:cBhvr>
                                      <p:to>
                                        <p:strVal val="visible"/>
                                      </p:to>
                                    </p:set>
                                    <p:anim calcmode="lin" valueType="num">
                                      <p:cBhvr>
                                        <p:cTn id="37" dur="500" fill="hold"/>
                                        <p:tgtEl>
                                          <p:spTgt spid="94211">
                                            <p:txEl>
                                              <p:charRg st="111" end="159"/>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4211">
                                            <p:txEl>
                                              <p:charRg st="111" end="159"/>
                                            </p:txEl>
                                          </p:spTgt>
                                        </p:tgtEl>
                                        <p:attrNameLst>
                                          <p:attrName>ppt_y</p:attrName>
                                        </p:attrNameLst>
                                      </p:cBhvr>
                                      <p:tavLst>
                                        <p:tav tm="0">
                                          <p:val>
                                            <p:strVal val="#ppt_y"/>
                                          </p:val>
                                        </p:tav>
                                        <p:tav tm="100000">
                                          <p:val>
                                            <p:strVal val="#ppt_y"/>
                                          </p:val>
                                        </p:tav>
                                      </p:tavLst>
                                    </p:anim>
                                    <p:anim calcmode="lin" valueType="num">
                                      <p:cBhvr>
                                        <p:cTn id="39" dur="500" fill="hold"/>
                                        <p:tgtEl>
                                          <p:spTgt spid="94211">
                                            <p:txEl>
                                              <p:charRg st="111" end="15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4211">
                                            <p:txEl>
                                              <p:charRg st="111" end="15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4211">
                                            <p:txEl>
                                              <p:charRg st="111" end="15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6" presetClass="entr" presetSubtype="0" fill="hold" nodeType="clickEffect">
                                  <p:stCondLst>
                                    <p:cond delay="0"/>
                                  </p:stCondLst>
                                  <p:iterate type="lt">
                                    <p:tmPct val="10000"/>
                                  </p:iterate>
                                  <p:childTnLst>
                                    <p:set>
                                      <p:cBhvr>
                                        <p:cTn id="45" dur="1" fill="hold">
                                          <p:stCondLst>
                                            <p:cond delay="0"/>
                                          </p:stCondLst>
                                        </p:cTn>
                                        <p:tgtEl>
                                          <p:spTgt spid="94211">
                                            <p:txEl>
                                              <p:charRg st="159" end="266"/>
                                            </p:txEl>
                                          </p:spTgt>
                                        </p:tgtEl>
                                        <p:attrNameLst>
                                          <p:attrName>style.visibility</p:attrName>
                                        </p:attrNameLst>
                                      </p:cBhvr>
                                      <p:to>
                                        <p:strVal val="visible"/>
                                      </p:to>
                                    </p:set>
                                    <p:anim by="(-#ppt_w*2)" calcmode="lin" valueType="num">
                                      <p:cBhvr rctx="PPT">
                                        <p:cTn id="46" dur="500" autoRev="1" fill="hold">
                                          <p:stCondLst>
                                            <p:cond delay="0"/>
                                          </p:stCondLst>
                                        </p:cTn>
                                        <p:tgtEl>
                                          <p:spTgt spid="94211">
                                            <p:txEl>
                                              <p:charRg st="159" end="266"/>
                                            </p:txEl>
                                          </p:spTgt>
                                        </p:tgtEl>
                                        <p:attrNameLst>
                                          <p:attrName>ppt_w</p:attrName>
                                        </p:attrNameLst>
                                      </p:cBhvr>
                                    </p:anim>
                                    <p:anim by="(#ppt_w*0.50)" calcmode="lin" valueType="num">
                                      <p:cBhvr>
                                        <p:cTn id="47" dur="500" decel="50000" autoRev="1" fill="hold">
                                          <p:stCondLst>
                                            <p:cond delay="0"/>
                                          </p:stCondLst>
                                        </p:cTn>
                                        <p:tgtEl>
                                          <p:spTgt spid="94211">
                                            <p:txEl>
                                              <p:charRg st="159" end="266"/>
                                            </p:txEl>
                                          </p:spTgt>
                                        </p:tgtEl>
                                        <p:attrNameLst>
                                          <p:attrName>ppt_x</p:attrName>
                                        </p:attrNameLst>
                                      </p:cBhvr>
                                    </p:anim>
                                    <p:anim from="(-#ppt_h/2)" to="(#ppt_y)" calcmode="lin" valueType="num">
                                      <p:cBhvr>
                                        <p:cTn id="48" dur="1000" fill="hold">
                                          <p:stCondLst>
                                            <p:cond delay="0"/>
                                          </p:stCondLst>
                                        </p:cTn>
                                        <p:tgtEl>
                                          <p:spTgt spid="94211">
                                            <p:txEl>
                                              <p:charRg st="159" end="266"/>
                                            </p:txEl>
                                          </p:spTgt>
                                        </p:tgtEl>
                                        <p:attrNameLst>
                                          <p:attrName>ppt_y</p:attrName>
                                        </p:attrNameLst>
                                      </p:cBhvr>
                                    </p:anim>
                                    <p:animRot by="21600000">
                                      <p:cBhvr>
                                        <p:cTn id="49" dur="1000" fill="hold">
                                          <p:stCondLst>
                                            <p:cond delay="0"/>
                                          </p:stCondLst>
                                        </p:cTn>
                                        <p:tgtEl>
                                          <p:spTgt spid="94211">
                                            <p:txEl>
                                              <p:charRg st="159" end="26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9" name="文本框 95238"/>
          <p:cNvSpPr txBox="1"/>
          <p:nvPr/>
        </p:nvSpPr>
        <p:spPr>
          <a:xfrm>
            <a:off x="611188" y="692150"/>
            <a:ext cx="7993062" cy="3081338"/>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1</a:t>
            </a:r>
            <a:r>
              <a:rPr lang="en-US" altLang="zh-CN" sz="2800" b="1" dirty="0">
                <a:solidFill>
                  <a:srgbClr val="CC66FF"/>
                </a:solidFill>
                <a:latin typeface="Arial" panose="020B0604020202020204" pitchFamily="34" charset="0"/>
              </a:rPr>
              <a:t>  </a:t>
            </a:r>
            <a:r>
              <a:rPr lang="zh-CN" altLang="en-US" sz="2800" b="1" dirty="0">
                <a:solidFill>
                  <a:srgbClr val="CC66FF"/>
                </a:solidFill>
                <a:latin typeface="Arial" panose="020B0604020202020204" pitchFamily="34" charset="0"/>
              </a:rPr>
              <a:t>如图所示为排球场，总长为</a:t>
            </a:r>
            <a:r>
              <a:rPr lang="en-US" altLang="zh-CN" sz="2800" b="1" dirty="0">
                <a:solidFill>
                  <a:srgbClr val="CC66FF"/>
                </a:solidFill>
                <a:latin typeface="Arial" panose="020B0604020202020204" pitchFamily="34" charset="0"/>
              </a:rPr>
              <a:t>18m,</a:t>
            </a:r>
            <a:r>
              <a:rPr lang="zh-CN" altLang="en-US" sz="2800" b="1" dirty="0">
                <a:solidFill>
                  <a:srgbClr val="CC66FF"/>
                </a:solidFill>
                <a:latin typeface="Arial" panose="020B0604020202020204" pitchFamily="34" charset="0"/>
              </a:rPr>
              <a:t>设球网高度为</a:t>
            </a:r>
            <a:r>
              <a:rPr lang="en-US" altLang="zh-CN" sz="2800" b="1" dirty="0">
                <a:solidFill>
                  <a:srgbClr val="CC66FF"/>
                </a:solidFill>
                <a:latin typeface="Arial" panose="020B0604020202020204" pitchFamily="34" charset="0"/>
              </a:rPr>
              <a:t>2m</a:t>
            </a:r>
            <a:r>
              <a:rPr lang="zh-CN" altLang="en-US" sz="2800" b="1" dirty="0">
                <a:solidFill>
                  <a:srgbClr val="CC66FF"/>
                </a:solidFill>
                <a:latin typeface="Arial" panose="020B0604020202020204" pitchFamily="34" charset="0"/>
              </a:rPr>
              <a:t>，运动员站在网前</a:t>
            </a:r>
            <a:r>
              <a:rPr lang="en-US" altLang="zh-CN" sz="2800" b="1" dirty="0">
                <a:solidFill>
                  <a:srgbClr val="CC66FF"/>
                </a:solidFill>
                <a:latin typeface="Arial" panose="020B0604020202020204" pitchFamily="34" charset="0"/>
              </a:rPr>
              <a:t>3m</a:t>
            </a:r>
            <a:r>
              <a:rPr lang="zh-CN" altLang="en-US" sz="2800" b="1" dirty="0">
                <a:solidFill>
                  <a:srgbClr val="CC66FF"/>
                </a:solidFill>
                <a:latin typeface="Arial" panose="020B0604020202020204" pitchFamily="34" charset="0"/>
              </a:rPr>
              <a:t>处正对球网跳起将球水平击出</a:t>
            </a:r>
            <a:r>
              <a:rPr lang="en-US" altLang="zh-CN" sz="2800" b="1">
                <a:solidFill>
                  <a:srgbClr val="CC66FF"/>
                </a:solidFill>
                <a:latin typeface="Arial" panose="020B0604020202020204" pitchFamily="34" charset="0"/>
              </a:rPr>
              <a:t>.</a:t>
            </a:r>
            <a:endParaRPr lang="en-US" altLang="zh-CN" sz="2800" b="1">
              <a:solidFill>
                <a:srgbClr val="CC66FF"/>
              </a:solidFill>
              <a:latin typeface="Arial" panose="020B0604020202020204" pitchFamily="34" charset="0"/>
            </a:endParaRPr>
          </a:p>
          <a:p>
            <a:pPr>
              <a:buClr>
                <a:schemeClr val="bg1"/>
              </a:buClr>
            </a:pPr>
            <a:r>
              <a:rPr lang="zh-CN" altLang="en-US" sz="2800" b="1" dirty="0">
                <a:solidFill>
                  <a:srgbClr val="CC66FF"/>
                </a:solidFill>
                <a:latin typeface="Arial" panose="020B0604020202020204" pitchFamily="34" charset="0"/>
              </a:rPr>
              <a:t>（</a:t>
            </a:r>
            <a:r>
              <a:rPr lang="en-US" altLang="zh-CN" sz="2800" b="1" dirty="0">
                <a:solidFill>
                  <a:srgbClr val="CC66FF"/>
                </a:solidFill>
                <a:latin typeface="Arial" panose="020B0604020202020204" pitchFamily="34" charset="0"/>
              </a:rPr>
              <a:t>1</a:t>
            </a:r>
            <a:r>
              <a:rPr lang="zh-CN" altLang="en-US" sz="2800" b="1" dirty="0">
                <a:solidFill>
                  <a:srgbClr val="CC66FF"/>
                </a:solidFill>
                <a:latin typeface="Arial" panose="020B0604020202020204" pitchFamily="34" charset="0"/>
              </a:rPr>
              <a:t>）若击球的高度为</a:t>
            </a:r>
            <a:r>
              <a:rPr lang="en-US" altLang="zh-CN" sz="2800" b="1" dirty="0">
                <a:solidFill>
                  <a:srgbClr val="CC66FF"/>
                </a:solidFill>
                <a:latin typeface="Arial" panose="020B0604020202020204" pitchFamily="34" charset="0"/>
              </a:rPr>
              <a:t>2.5m</a:t>
            </a:r>
            <a:r>
              <a:rPr lang="zh-CN" altLang="en-US" sz="2800" b="1" dirty="0">
                <a:solidFill>
                  <a:srgbClr val="CC66FF"/>
                </a:solidFill>
                <a:latin typeface="Arial" panose="020B0604020202020204" pitchFamily="34" charset="0"/>
              </a:rPr>
              <a:t>，为使球既不触网又不越界，求球的速度范围。</a:t>
            </a:r>
            <a:endParaRPr lang="zh-CN" altLang="en-US" sz="2800" b="1" dirty="0">
              <a:solidFill>
                <a:srgbClr val="CC66FF"/>
              </a:solidFill>
              <a:latin typeface="Arial" panose="020B0604020202020204" pitchFamily="34" charset="0"/>
            </a:endParaRPr>
          </a:p>
          <a:p>
            <a:pPr>
              <a:buClr>
                <a:schemeClr val="bg1"/>
              </a:buClr>
            </a:pPr>
            <a:r>
              <a:rPr lang="zh-CN" altLang="en-US" sz="2800" b="1" dirty="0">
                <a:solidFill>
                  <a:srgbClr val="CC66FF"/>
                </a:solidFill>
                <a:latin typeface="Arial" panose="020B0604020202020204" pitchFamily="34" charset="0"/>
              </a:rPr>
              <a:t>（</a:t>
            </a:r>
            <a:r>
              <a:rPr lang="en-US" altLang="zh-CN" sz="2800" b="1" dirty="0">
                <a:solidFill>
                  <a:srgbClr val="CC66FF"/>
                </a:solidFill>
                <a:latin typeface="Arial" panose="020B0604020202020204" pitchFamily="34" charset="0"/>
              </a:rPr>
              <a:t>2</a:t>
            </a:r>
            <a:r>
              <a:rPr lang="zh-CN" altLang="en-US" sz="2800" b="1" dirty="0">
                <a:solidFill>
                  <a:srgbClr val="CC66FF"/>
                </a:solidFill>
                <a:latin typeface="Arial" panose="020B0604020202020204" pitchFamily="34" charset="0"/>
              </a:rPr>
              <a:t>）当击球点的高度为何值时，无论水平击球的速度多大，球不是触网就是越界？</a:t>
            </a:r>
            <a:endParaRPr lang="zh-CN" altLang="en-US" sz="2800" b="1" dirty="0">
              <a:solidFill>
                <a:srgbClr val="CC66FF"/>
              </a:solidFill>
              <a:latin typeface="Arial" panose="020B0604020202020204" pitchFamily="34" charset="0"/>
            </a:endParaRPr>
          </a:p>
        </p:txBody>
      </p:sp>
      <p:pic>
        <p:nvPicPr>
          <p:cNvPr id="95240" name="图片 95239"/>
          <p:cNvPicPr>
            <a:picLocks noChangeAspect="1"/>
          </p:cNvPicPr>
          <p:nvPr/>
        </p:nvPicPr>
        <p:blipFill>
          <a:blip r:embed="rId1"/>
          <a:stretch>
            <a:fillRect/>
          </a:stretch>
        </p:blipFill>
        <p:spPr>
          <a:xfrm>
            <a:off x="1835150" y="4005263"/>
            <a:ext cx="4967288" cy="1892300"/>
          </a:xfrm>
          <a:prstGeom prst="rect">
            <a:avLst/>
          </a:prstGeom>
          <a:noFill/>
          <a:ln w="9525">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60" name="文本框 96259"/>
          <p:cNvSpPr txBox="1"/>
          <p:nvPr/>
        </p:nvSpPr>
        <p:spPr>
          <a:xfrm>
            <a:off x="539750" y="2938463"/>
            <a:ext cx="8208963" cy="3298825"/>
          </a:xfrm>
          <a:prstGeom prst="rect">
            <a:avLst/>
          </a:prstGeom>
          <a:noFill/>
          <a:ln w="9525">
            <a:noFill/>
          </a:ln>
        </p:spPr>
        <p:txBody>
          <a:bodyPr>
            <a:spAutoFit/>
          </a:bodyPr>
          <a:p>
            <a:pPr>
              <a:lnSpc>
                <a:spcPct val="150000"/>
              </a:lnSpc>
              <a:buClr>
                <a:schemeClr val="bg1"/>
              </a:buClr>
            </a:pPr>
            <a:r>
              <a:rPr lang="zh-CN" altLang="en-US" sz="2800" b="1" dirty="0">
                <a:solidFill>
                  <a:schemeClr val="accent2"/>
                </a:solidFill>
                <a:latin typeface="Arial" panose="020B0604020202020204" pitchFamily="34" charset="0"/>
              </a:rPr>
              <a:t>此种情况下射程</a:t>
            </a:r>
            <a:r>
              <a:rPr lang="en-US" altLang="zh-CN" sz="2800" b="1">
                <a:solidFill>
                  <a:schemeClr val="accent2"/>
                </a:solidFill>
                <a:latin typeface="Arial" panose="020B0604020202020204" pitchFamily="34" charset="0"/>
              </a:rPr>
              <a:t>S=</a:t>
            </a:r>
            <a:endParaRPr lang="en-US" altLang="zh-CN" sz="2800" b="1">
              <a:solidFill>
                <a:schemeClr val="accent2"/>
              </a:solidFill>
              <a:latin typeface="Arial" panose="020B0604020202020204" pitchFamily="34" charset="0"/>
            </a:endParaRPr>
          </a:p>
          <a:p>
            <a:pPr>
              <a:lnSpc>
                <a:spcPct val="150000"/>
              </a:lnSpc>
              <a:buClr>
                <a:schemeClr val="bg1"/>
              </a:buClr>
            </a:pPr>
            <a:r>
              <a:rPr lang="zh-CN" altLang="en-US" sz="2800" b="1" dirty="0">
                <a:solidFill>
                  <a:schemeClr val="accent2"/>
                </a:solidFill>
                <a:latin typeface="Arial" panose="020B0604020202020204" pitchFamily="34" charset="0"/>
              </a:rPr>
              <a:t>要使球在速度较大时不越界，则有</a:t>
            </a:r>
            <a:endParaRPr lang="zh-CN" altLang="en-US" sz="2800" b="1" dirty="0">
              <a:solidFill>
                <a:schemeClr val="accent2"/>
              </a:solidFill>
              <a:latin typeface="Arial" panose="020B0604020202020204" pitchFamily="34" charset="0"/>
            </a:endParaRPr>
          </a:p>
          <a:p>
            <a:pPr>
              <a:lnSpc>
                <a:spcPct val="150000"/>
              </a:lnSpc>
              <a:buClr>
                <a:schemeClr val="bg1"/>
              </a:buClr>
            </a:pPr>
            <a:r>
              <a:rPr lang="en-US" altLang="zh-CN" sz="2800" b="1">
                <a:solidFill>
                  <a:schemeClr val="accent2"/>
                </a:solidFill>
                <a:latin typeface="Arial" panose="020B0604020202020204" pitchFamily="34" charset="0"/>
              </a:rPr>
              <a:t>V</a:t>
            </a:r>
            <a:r>
              <a:rPr lang="en-US" altLang="zh-CN" sz="2800" b="1" baseline="-25000">
                <a:solidFill>
                  <a:schemeClr val="accent2"/>
                </a:solidFill>
                <a:latin typeface="Arial" panose="020B0604020202020204" pitchFamily="34" charset="0"/>
              </a:rPr>
              <a:t>02</a:t>
            </a:r>
            <a:r>
              <a:rPr lang="en-US" altLang="zh-CN" sz="2800" b="1">
                <a:solidFill>
                  <a:schemeClr val="accent2"/>
                </a:solidFill>
                <a:latin typeface="Arial" panose="020B0604020202020204" pitchFamily="34" charset="0"/>
              </a:rPr>
              <a:t>t≤12   H=</a:t>
            </a:r>
            <a:endParaRPr lang="en-US" altLang="zh-CN" sz="2800" b="1">
              <a:solidFill>
                <a:schemeClr val="accent2"/>
              </a:solidFill>
              <a:latin typeface="Arial" panose="020B0604020202020204" pitchFamily="34" charset="0"/>
            </a:endParaRPr>
          </a:p>
          <a:p>
            <a:pPr>
              <a:lnSpc>
                <a:spcPct val="150000"/>
              </a:lnSpc>
              <a:buClr>
                <a:schemeClr val="bg1"/>
              </a:buClr>
            </a:pPr>
            <a:r>
              <a:rPr lang="zh-CN" altLang="en-US" sz="2800" b="1" dirty="0">
                <a:solidFill>
                  <a:schemeClr val="accent2"/>
                </a:solidFill>
                <a:latin typeface="Arial" panose="020B0604020202020204" pitchFamily="34" charset="0"/>
              </a:rPr>
              <a:t>解得</a:t>
            </a:r>
            <a:r>
              <a:rPr lang="en-US" altLang="zh-CN" sz="2800" b="1">
                <a:solidFill>
                  <a:schemeClr val="accent2"/>
                </a:solidFill>
                <a:latin typeface="Arial" panose="020B0604020202020204" pitchFamily="34" charset="0"/>
              </a:rPr>
              <a:t>V</a:t>
            </a:r>
            <a:r>
              <a:rPr lang="en-US" altLang="zh-CN" sz="2800" b="1" baseline="-25000">
                <a:solidFill>
                  <a:schemeClr val="accent2"/>
                </a:solidFill>
                <a:latin typeface="Arial" panose="020B0604020202020204" pitchFamily="34" charset="0"/>
              </a:rPr>
              <a:t>02</a:t>
            </a:r>
            <a:r>
              <a:rPr lang="en-US" altLang="zh-CN" sz="2800" b="1">
                <a:solidFill>
                  <a:schemeClr val="accent2"/>
                </a:solidFill>
                <a:latin typeface="Arial" panose="020B0604020202020204" pitchFamily="34" charset="0"/>
              </a:rPr>
              <a:t>≤12</a:t>
            </a:r>
            <a:endParaRPr lang="en-US" altLang="zh-CN" sz="2800" b="1">
              <a:solidFill>
                <a:schemeClr val="accent2"/>
              </a:solidFill>
              <a:latin typeface="Arial" panose="020B0604020202020204" pitchFamily="34" charset="0"/>
            </a:endParaRPr>
          </a:p>
          <a:p>
            <a:pPr>
              <a:lnSpc>
                <a:spcPct val="150000"/>
              </a:lnSpc>
              <a:buClr>
                <a:schemeClr val="bg1"/>
              </a:buClr>
            </a:pPr>
            <a:r>
              <a:rPr lang="zh-CN" altLang="en-US" sz="2800" b="1" dirty="0">
                <a:solidFill>
                  <a:schemeClr val="accent2"/>
                </a:solidFill>
                <a:latin typeface="Arial" panose="020B0604020202020204" pitchFamily="34" charset="0"/>
              </a:rPr>
              <a:t>所以，球的速度范围为</a:t>
            </a:r>
            <a:endParaRPr lang="zh-CN" altLang="en-US" sz="2800" b="1" dirty="0">
              <a:solidFill>
                <a:schemeClr val="accent2"/>
              </a:solidFill>
              <a:latin typeface="Arial" panose="020B0604020202020204" pitchFamily="34" charset="0"/>
            </a:endParaRPr>
          </a:p>
        </p:txBody>
      </p:sp>
      <p:graphicFrame>
        <p:nvGraphicFramePr>
          <p:cNvPr id="96263" name="对象 96262"/>
          <p:cNvGraphicFramePr/>
          <p:nvPr/>
        </p:nvGraphicFramePr>
        <p:xfrm>
          <a:off x="2484438" y="2492375"/>
          <a:ext cx="863600" cy="601663"/>
        </p:xfrm>
        <a:graphic>
          <a:graphicData uri="http://schemas.openxmlformats.org/presentationml/2006/ole">
            <mc:AlternateContent xmlns:mc="http://schemas.openxmlformats.org/markup-compatibility/2006">
              <mc:Choice xmlns:v="urn:schemas-microsoft-com:vml" Requires="v">
                <p:oleObj spid="_x0000_s3121" name="" r:id="rId1" imgW="316865" imgH="215900" progId="Equation.3">
                  <p:embed/>
                </p:oleObj>
              </mc:Choice>
              <mc:Fallback>
                <p:oleObj name="" r:id="rId1" imgW="316865" imgH="215900" progId="Equation.3">
                  <p:embed/>
                  <p:pic>
                    <p:nvPicPr>
                      <p:cNvPr id="0" name="图片 3120"/>
                      <p:cNvPicPr/>
                      <p:nvPr/>
                    </p:nvPicPr>
                    <p:blipFill>
                      <a:blip r:embed="rId2"/>
                      <a:stretch>
                        <a:fillRect/>
                      </a:stretch>
                    </p:blipFill>
                    <p:spPr>
                      <a:xfrm>
                        <a:off x="2484438" y="2492375"/>
                        <a:ext cx="863600" cy="601663"/>
                      </a:xfrm>
                      <a:prstGeom prst="rect">
                        <a:avLst/>
                      </a:prstGeom>
                      <a:noFill/>
                      <a:ln w="38100">
                        <a:noFill/>
                        <a:miter/>
                      </a:ln>
                    </p:spPr>
                  </p:pic>
                </p:oleObj>
              </mc:Fallback>
            </mc:AlternateContent>
          </a:graphicData>
        </a:graphic>
      </p:graphicFrame>
      <p:sp>
        <p:nvSpPr>
          <p:cNvPr id="96262" name="矩形 96261"/>
          <p:cNvSpPr/>
          <p:nvPr/>
        </p:nvSpPr>
        <p:spPr>
          <a:xfrm>
            <a:off x="0" y="0"/>
            <a:ext cx="9144000" cy="0"/>
          </a:xfrm>
          <a:prstGeom prst="rect">
            <a:avLst/>
          </a:prstGeom>
          <a:noFill/>
          <a:ln w="9525">
            <a:noFill/>
          </a:ln>
        </p:spPr>
        <p:txBody>
          <a:bodyPr/>
          <a:p>
            <a:endParaRPr lang="zh-CN" altLang="en-US"/>
          </a:p>
        </p:txBody>
      </p:sp>
      <p:graphicFrame>
        <p:nvGraphicFramePr>
          <p:cNvPr id="96261" name="对象 96260"/>
          <p:cNvGraphicFramePr/>
          <p:nvPr/>
        </p:nvGraphicFramePr>
        <p:xfrm>
          <a:off x="1835150" y="1628775"/>
          <a:ext cx="769938" cy="792163"/>
        </p:xfrm>
        <a:graphic>
          <a:graphicData uri="http://schemas.openxmlformats.org/presentationml/2006/ole">
            <mc:AlternateContent xmlns:mc="http://schemas.openxmlformats.org/markup-compatibility/2006">
              <mc:Choice xmlns:v="urn:schemas-microsoft-com:vml" Requires="v">
                <p:oleObj spid="_x0000_s3122" name="" r:id="rId3" imgW="330200" imgH="342900" progId="Equation.3">
                  <p:embed/>
                </p:oleObj>
              </mc:Choice>
              <mc:Fallback>
                <p:oleObj name="" r:id="rId3" imgW="330200" imgH="342900" progId="Equation.3">
                  <p:embed/>
                  <p:pic>
                    <p:nvPicPr>
                      <p:cNvPr id="0" name="图片 3121"/>
                      <p:cNvPicPr/>
                      <p:nvPr/>
                    </p:nvPicPr>
                    <p:blipFill>
                      <a:blip r:embed="rId4"/>
                      <a:stretch>
                        <a:fillRect/>
                      </a:stretch>
                    </p:blipFill>
                    <p:spPr>
                      <a:xfrm>
                        <a:off x="1835150" y="1628775"/>
                        <a:ext cx="769938" cy="792163"/>
                      </a:xfrm>
                      <a:prstGeom prst="rect">
                        <a:avLst/>
                      </a:prstGeom>
                      <a:noFill/>
                      <a:ln w="38100">
                        <a:noFill/>
                        <a:miter/>
                      </a:ln>
                    </p:spPr>
                  </p:pic>
                </p:oleObj>
              </mc:Fallback>
            </mc:AlternateContent>
          </a:graphicData>
        </a:graphic>
      </p:graphicFrame>
      <p:sp>
        <p:nvSpPr>
          <p:cNvPr id="96264" name="矩形 96263"/>
          <p:cNvSpPr/>
          <p:nvPr/>
        </p:nvSpPr>
        <p:spPr>
          <a:xfrm>
            <a:off x="0" y="0"/>
            <a:ext cx="9144000" cy="0"/>
          </a:xfrm>
          <a:prstGeom prst="rect">
            <a:avLst/>
          </a:prstGeom>
          <a:noFill/>
          <a:ln w="9525">
            <a:noFill/>
          </a:ln>
        </p:spPr>
        <p:txBody>
          <a:bodyPr/>
          <a:p>
            <a:endParaRPr lang="zh-CN" altLang="en-US"/>
          </a:p>
        </p:txBody>
      </p:sp>
      <p:sp>
        <p:nvSpPr>
          <p:cNvPr id="96266" name="矩形 96265"/>
          <p:cNvSpPr/>
          <p:nvPr/>
        </p:nvSpPr>
        <p:spPr>
          <a:xfrm>
            <a:off x="0" y="0"/>
            <a:ext cx="9144000" cy="0"/>
          </a:xfrm>
          <a:prstGeom prst="rect">
            <a:avLst/>
          </a:prstGeom>
          <a:noFill/>
          <a:ln w="9525">
            <a:noFill/>
          </a:ln>
        </p:spPr>
        <p:txBody>
          <a:bodyPr/>
          <a:p>
            <a:endParaRPr lang="zh-CN" altLang="en-US"/>
          </a:p>
        </p:txBody>
      </p:sp>
      <p:graphicFrame>
        <p:nvGraphicFramePr>
          <p:cNvPr id="96265" name="对象 96264"/>
          <p:cNvGraphicFramePr/>
          <p:nvPr/>
        </p:nvGraphicFramePr>
        <p:xfrm>
          <a:off x="3708400" y="3141663"/>
          <a:ext cx="720725" cy="501650"/>
        </p:xfrm>
        <a:graphic>
          <a:graphicData uri="http://schemas.openxmlformats.org/presentationml/2006/ole">
            <mc:AlternateContent xmlns:mc="http://schemas.openxmlformats.org/markup-compatibility/2006">
              <mc:Choice xmlns:v="urn:schemas-microsoft-com:vml" Requires="v">
                <p:oleObj spid="_x0000_s3123" name="" r:id="rId5" imgW="316865" imgH="215900" progId="Equation.3">
                  <p:embed/>
                </p:oleObj>
              </mc:Choice>
              <mc:Fallback>
                <p:oleObj name="" r:id="rId5" imgW="316865" imgH="215900" progId="Equation.3">
                  <p:embed/>
                  <p:pic>
                    <p:nvPicPr>
                      <p:cNvPr id="0" name="图片 3122"/>
                      <p:cNvPicPr/>
                      <p:nvPr/>
                    </p:nvPicPr>
                    <p:blipFill>
                      <a:blip r:embed="rId2"/>
                      <a:stretch>
                        <a:fillRect/>
                      </a:stretch>
                    </p:blipFill>
                    <p:spPr>
                      <a:xfrm>
                        <a:off x="3708400" y="3141663"/>
                        <a:ext cx="720725" cy="501650"/>
                      </a:xfrm>
                      <a:prstGeom prst="rect">
                        <a:avLst/>
                      </a:prstGeom>
                      <a:noFill/>
                      <a:ln w="38100">
                        <a:noFill/>
                        <a:miter/>
                      </a:ln>
                    </p:spPr>
                  </p:pic>
                </p:oleObj>
              </mc:Fallback>
            </mc:AlternateContent>
          </a:graphicData>
        </a:graphic>
      </p:graphicFrame>
      <p:sp>
        <p:nvSpPr>
          <p:cNvPr id="96267" name="矩形 96266"/>
          <p:cNvSpPr/>
          <p:nvPr/>
        </p:nvSpPr>
        <p:spPr>
          <a:xfrm>
            <a:off x="0" y="219075"/>
            <a:ext cx="9144000" cy="0"/>
          </a:xfrm>
          <a:prstGeom prst="rect">
            <a:avLst/>
          </a:prstGeom>
          <a:noFill/>
          <a:ln w="9525">
            <a:noFill/>
          </a:ln>
        </p:spPr>
        <p:txBody>
          <a:bodyPr/>
          <a:p>
            <a:endParaRPr lang="zh-CN" altLang="en-US"/>
          </a:p>
        </p:txBody>
      </p:sp>
      <p:sp>
        <p:nvSpPr>
          <p:cNvPr id="96269" name="矩形 96268"/>
          <p:cNvSpPr/>
          <p:nvPr/>
        </p:nvSpPr>
        <p:spPr>
          <a:xfrm>
            <a:off x="0" y="0"/>
            <a:ext cx="9144000" cy="0"/>
          </a:xfrm>
          <a:prstGeom prst="rect">
            <a:avLst/>
          </a:prstGeom>
          <a:noFill/>
          <a:ln w="9525">
            <a:noFill/>
          </a:ln>
        </p:spPr>
        <p:txBody>
          <a:bodyPr/>
          <a:p>
            <a:endParaRPr lang="zh-CN" altLang="en-US"/>
          </a:p>
        </p:txBody>
      </p:sp>
      <p:graphicFrame>
        <p:nvGraphicFramePr>
          <p:cNvPr id="96268" name="对象 96267"/>
          <p:cNvGraphicFramePr/>
          <p:nvPr/>
        </p:nvGraphicFramePr>
        <p:xfrm>
          <a:off x="2843213" y="4292600"/>
          <a:ext cx="701675" cy="720725"/>
        </p:xfrm>
        <a:graphic>
          <a:graphicData uri="http://schemas.openxmlformats.org/presentationml/2006/ole">
            <mc:AlternateContent xmlns:mc="http://schemas.openxmlformats.org/markup-compatibility/2006">
              <mc:Choice xmlns:v="urn:schemas-microsoft-com:vml" Requires="v">
                <p:oleObj spid="_x0000_s3124" name="" r:id="rId6" imgW="330200" imgH="342900" progId="Equation.3">
                  <p:embed/>
                </p:oleObj>
              </mc:Choice>
              <mc:Fallback>
                <p:oleObj name="" r:id="rId6" imgW="330200" imgH="342900" progId="Equation.3">
                  <p:embed/>
                  <p:pic>
                    <p:nvPicPr>
                      <p:cNvPr id="0" name="图片 3123"/>
                      <p:cNvPicPr/>
                      <p:nvPr/>
                    </p:nvPicPr>
                    <p:blipFill>
                      <a:blip r:embed="rId4"/>
                      <a:stretch>
                        <a:fillRect/>
                      </a:stretch>
                    </p:blipFill>
                    <p:spPr>
                      <a:xfrm>
                        <a:off x="2843213" y="4292600"/>
                        <a:ext cx="701675" cy="720725"/>
                      </a:xfrm>
                      <a:prstGeom prst="rect">
                        <a:avLst/>
                      </a:prstGeom>
                      <a:noFill/>
                      <a:ln w="38100">
                        <a:noFill/>
                        <a:miter/>
                      </a:ln>
                    </p:spPr>
                  </p:pic>
                </p:oleObj>
              </mc:Fallback>
            </mc:AlternateContent>
          </a:graphicData>
        </a:graphic>
      </p:graphicFrame>
      <p:sp>
        <p:nvSpPr>
          <p:cNvPr id="96271" name="矩形 96270"/>
          <p:cNvSpPr/>
          <p:nvPr/>
        </p:nvSpPr>
        <p:spPr>
          <a:xfrm>
            <a:off x="0" y="0"/>
            <a:ext cx="9144000" cy="0"/>
          </a:xfrm>
          <a:prstGeom prst="rect">
            <a:avLst/>
          </a:prstGeom>
          <a:noFill/>
          <a:ln w="9525">
            <a:noFill/>
          </a:ln>
        </p:spPr>
        <p:txBody>
          <a:bodyPr/>
          <a:p>
            <a:endParaRPr lang="zh-CN" altLang="en-US"/>
          </a:p>
        </p:txBody>
      </p:sp>
      <p:graphicFrame>
        <p:nvGraphicFramePr>
          <p:cNvPr id="96270" name="对象 96269"/>
          <p:cNvGraphicFramePr/>
          <p:nvPr/>
        </p:nvGraphicFramePr>
        <p:xfrm>
          <a:off x="4716463" y="2997200"/>
          <a:ext cx="1079500" cy="850900"/>
        </p:xfrm>
        <a:graphic>
          <a:graphicData uri="http://schemas.openxmlformats.org/presentationml/2006/ole">
            <mc:AlternateContent xmlns:mc="http://schemas.openxmlformats.org/markup-compatibility/2006">
              <mc:Choice xmlns:v="urn:schemas-microsoft-com:vml" Requires="v">
                <p:oleObj spid="_x0000_s3125" name="" r:id="rId7" imgW="495300" imgH="393700" progId="Equation.3">
                  <p:embed/>
                </p:oleObj>
              </mc:Choice>
              <mc:Fallback>
                <p:oleObj name="" r:id="rId7" imgW="495300" imgH="393700" progId="Equation.3">
                  <p:embed/>
                  <p:pic>
                    <p:nvPicPr>
                      <p:cNvPr id="0" name="图片 3124"/>
                      <p:cNvPicPr/>
                      <p:nvPr/>
                    </p:nvPicPr>
                    <p:blipFill>
                      <a:blip r:embed="rId8"/>
                      <a:stretch>
                        <a:fillRect/>
                      </a:stretch>
                    </p:blipFill>
                    <p:spPr>
                      <a:xfrm>
                        <a:off x="4716463" y="2997200"/>
                        <a:ext cx="1079500" cy="850900"/>
                      </a:xfrm>
                      <a:prstGeom prst="rect">
                        <a:avLst/>
                      </a:prstGeom>
                      <a:noFill/>
                      <a:ln w="38100">
                        <a:noFill/>
                        <a:miter/>
                      </a:ln>
                    </p:spPr>
                  </p:pic>
                </p:oleObj>
              </mc:Fallback>
            </mc:AlternateContent>
          </a:graphicData>
        </a:graphic>
      </p:graphicFrame>
      <p:sp>
        <p:nvSpPr>
          <p:cNvPr id="96272" name="矩形 96271"/>
          <p:cNvSpPr/>
          <p:nvPr/>
        </p:nvSpPr>
        <p:spPr>
          <a:xfrm>
            <a:off x="4427538" y="3284538"/>
            <a:ext cx="574675" cy="366712"/>
          </a:xfrm>
          <a:prstGeom prst="rect">
            <a:avLst/>
          </a:prstGeom>
          <a:noFill/>
          <a:ln w="9525">
            <a:noFill/>
          </a:ln>
        </p:spPr>
        <p:txBody>
          <a:bodyPr anchor="ctr">
            <a:spAutoFit/>
          </a:bodyPr>
          <a:p>
            <a:r>
              <a:rPr lang="en-US" altLang="zh-CN">
                <a:latin typeface="Arial" panose="020B0604020202020204" pitchFamily="34" charset="0"/>
              </a:rPr>
              <a:t>× </a:t>
            </a:r>
            <a:endParaRPr lang="en-US" altLang="zh-CN">
              <a:latin typeface="Arial" panose="020B0604020202020204" pitchFamily="34" charset="0"/>
            </a:endParaRPr>
          </a:p>
        </p:txBody>
      </p:sp>
      <p:sp>
        <p:nvSpPr>
          <p:cNvPr id="96273" name="矩形 96272"/>
          <p:cNvSpPr/>
          <p:nvPr/>
        </p:nvSpPr>
        <p:spPr>
          <a:xfrm>
            <a:off x="5795963" y="3284538"/>
            <a:ext cx="381000" cy="366712"/>
          </a:xfrm>
          <a:prstGeom prst="rect">
            <a:avLst/>
          </a:prstGeom>
          <a:noFill/>
          <a:ln w="9525">
            <a:noFill/>
          </a:ln>
        </p:spPr>
        <p:txBody>
          <a:bodyPr wrap="none" anchor="ctr">
            <a:spAutoFit/>
          </a:bodyPr>
          <a:p>
            <a:r>
              <a:rPr lang="en-US" altLang="zh-CN">
                <a:latin typeface="Arial" panose="020B0604020202020204" pitchFamily="34" charset="0"/>
              </a:rPr>
              <a:t>= </a:t>
            </a:r>
            <a:endParaRPr lang="en-US" altLang="zh-CN">
              <a:latin typeface="Arial" panose="020B0604020202020204" pitchFamily="34" charset="0"/>
            </a:endParaRPr>
          </a:p>
        </p:txBody>
      </p:sp>
      <p:sp>
        <p:nvSpPr>
          <p:cNvPr id="96275" name="矩形 96274"/>
          <p:cNvSpPr/>
          <p:nvPr/>
        </p:nvSpPr>
        <p:spPr>
          <a:xfrm>
            <a:off x="0" y="3319463"/>
            <a:ext cx="9144000" cy="0"/>
          </a:xfrm>
          <a:prstGeom prst="rect">
            <a:avLst/>
          </a:prstGeom>
          <a:noFill/>
          <a:ln w="9525">
            <a:noFill/>
          </a:ln>
        </p:spPr>
        <p:txBody>
          <a:bodyPr/>
          <a:p>
            <a:endParaRPr lang="zh-CN" altLang="en-US"/>
          </a:p>
        </p:txBody>
      </p:sp>
      <p:graphicFrame>
        <p:nvGraphicFramePr>
          <p:cNvPr id="96274" name="对象 96273"/>
          <p:cNvGraphicFramePr/>
          <p:nvPr/>
        </p:nvGraphicFramePr>
        <p:xfrm>
          <a:off x="6084888" y="3213100"/>
          <a:ext cx="590550" cy="457200"/>
        </p:xfrm>
        <a:graphic>
          <a:graphicData uri="http://schemas.openxmlformats.org/presentationml/2006/ole">
            <mc:AlternateContent xmlns:mc="http://schemas.openxmlformats.org/markup-compatibility/2006">
              <mc:Choice xmlns:v="urn:schemas-microsoft-com:vml" Requires="v">
                <p:oleObj spid="_x0000_s3126" name="" r:id="rId9" imgW="304800" imgH="228600" progId="Equation.3">
                  <p:embed/>
                </p:oleObj>
              </mc:Choice>
              <mc:Fallback>
                <p:oleObj name="" r:id="rId9" imgW="304800" imgH="228600" progId="Equation.3">
                  <p:embed/>
                  <p:pic>
                    <p:nvPicPr>
                      <p:cNvPr id="0" name="图片 3125"/>
                      <p:cNvPicPr/>
                      <p:nvPr/>
                    </p:nvPicPr>
                    <p:blipFill>
                      <a:blip r:embed="rId10"/>
                      <a:stretch>
                        <a:fillRect/>
                      </a:stretch>
                    </p:blipFill>
                    <p:spPr>
                      <a:xfrm>
                        <a:off x="6084888" y="3213100"/>
                        <a:ext cx="590550" cy="457200"/>
                      </a:xfrm>
                      <a:prstGeom prst="rect">
                        <a:avLst/>
                      </a:prstGeom>
                      <a:noFill/>
                      <a:ln w="38100">
                        <a:noFill/>
                        <a:miter/>
                      </a:ln>
                    </p:spPr>
                  </p:pic>
                </p:oleObj>
              </mc:Fallback>
            </mc:AlternateContent>
          </a:graphicData>
        </a:graphic>
      </p:graphicFrame>
      <p:sp>
        <p:nvSpPr>
          <p:cNvPr id="96277" name="矩形 96276"/>
          <p:cNvSpPr/>
          <p:nvPr/>
        </p:nvSpPr>
        <p:spPr>
          <a:xfrm>
            <a:off x="0" y="3328988"/>
            <a:ext cx="9144000" cy="0"/>
          </a:xfrm>
          <a:prstGeom prst="rect">
            <a:avLst/>
          </a:prstGeom>
          <a:noFill/>
          <a:ln w="9525">
            <a:noFill/>
          </a:ln>
        </p:spPr>
        <p:txBody>
          <a:bodyPr/>
          <a:p>
            <a:endParaRPr lang="zh-CN" altLang="en-US"/>
          </a:p>
        </p:txBody>
      </p:sp>
      <p:graphicFrame>
        <p:nvGraphicFramePr>
          <p:cNvPr id="96276" name="对象 96275"/>
          <p:cNvGraphicFramePr/>
          <p:nvPr/>
        </p:nvGraphicFramePr>
        <p:xfrm>
          <a:off x="2700338" y="5084763"/>
          <a:ext cx="576262" cy="525462"/>
        </p:xfrm>
        <a:graphic>
          <a:graphicData uri="http://schemas.openxmlformats.org/presentationml/2006/ole">
            <mc:AlternateContent xmlns:mc="http://schemas.openxmlformats.org/markup-compatibility/2006">
              <mc:Choice xmlns:v="urn:schemas-microsoft-com:vml" Requires="v">
                <p:oleObj spid="_x0000_s3127" name="" r:id="rId11" imgW="215900" imgH="203200" progId="Equation.3">
                  <p:embed/>
                </p:oleObj>
              </mc:Choice>
              <mc:Fallback>
                <p:oleObj name="" r:id="rId11" imgW="215900" imgH="203200" progId="Equation.3">
                  <p:embed/>
                  <p:pic>
                    <p:nvPicPr>
                      <p:cNvPr id="0" name="图片 3126"/>
                      <p:cNvPicPr/>
                      <p:nvPr/>
                    </p:nvPicPr>
                    <p:blipFill>
                      <a:blip r:embed="rId12"/>
                      <a:stretch>
                        <a:fillRect/>
                      </a:stretch>
                    </p:blipFill>
                    <p:spPr>
                      <a:xfrm>
                        <a:off x="2700338" y="5084763"/>
                        <a:ext cx="576262" cy="525462"/>
                      </a:xfrm>
                      <a:prstGeom prst="rect">
                        <a:avLst/>
                      </a:prstGeom>
                      <a:noFill/>
                      <a:ln w="38100">
                        <a:noFill/>
                        <a:miter/>
                      </a:ln>
                    </p:spPr>
                  </p:pic>
                </p:oleObj>
              </mc:Fallback>
            </mc:AlternateContent>
          </a:graphicData>
        </a:graphic>
      </p:graphicFrame>
      <p:sp>
        <p:nvSpPr>
          <p:cNvPr id="96279" name="矩形 96278"/>
          <p:cNvSpPr/>
          <p:nvPr/>
        </p:nvSpPr>
        <p:spPr>
          <a:xfrm>
            <a:off x="0" y="3284538"/>
            <a:ext cx="9144000" cy="0"/>
          </a:xfrm>
          <a:prstGeom prst="rect">
            <a:avLst/>
          </a:prstGeom>
          <a:noFill/>
          <a:ln w="9525">
            <a:noFill/>
          </a:ln>
        </p:spPr>
        <p:txBody>
          <a:bodyPr/>
          <a:p>
            <a:endParaRPr lang="zh-CN" altLang="en-US"/>
          </a:p>
        </p:txBody>
      </p:sp>
      <p:graphicFrame>
        <p:nvGraphicFramePr>
          <p:cNvPr id="96278" name="对象 96277"/>
          <p:cNvGraphicFramePr/>
          <p:nvPr/>
        </p:nvGraphicFramePr>
        <p:xfrm>
          <a:off x="4356100" y="5734050"/>
          <a:ext cx="719138" cy="501650"/>
        </p:xfrm>
        <a:graphic>
          <a:graphicData uri="http://schemas.openxmlformats.org/presentationml/2006/ole">
            <mc:AlternateContent xmlns:mc="http://schemas.openxmlformats.org/markup-compatibility/2006">
              <mc:Choice xmlns:v="urn:schemas-microsoft-com:vml" Requires="v">
                <p:oleObj spid="_x0000_s3128" name="" r:id="rId13" imgW="316865" imgH="215900" progId="Equation.3">
                  <p:embed/>
                </p:oleObj>
              </mc:Choice>
              <mc:Fallback>
                <p:oleObj name="" r:id="rId13" imgW="316865" imgH="215900" progId="Equation.3">
                  <p:embed/>
                  <p:pic>
                    <p:nvPicPr>
                      <p:cNvPr id="0" name="图片 3127"/>
                      <p:cNvPicPr/>
                      <p:nvPr/>
                    </p:nvPicPr>
                    <p:blipFill>
                      <a:blip r:embed="rId2"/>
                      <a:stretch>
                        <a:fillRect/>
                      </a:stretch>
                    </p:blipFill>
                    <p:spPr>
                      <a:xfrm>
                        <a:off x="4356100" y="5734050"/>
                        <a:ext cx="719138" cy="501650"/>
                      </a:xfrm>
                      <a:prstGeom prst="rect">
                        <a:avLst/>
                      </a:prstGeom>
                      <a:noFill/>
                      <a:ln w="38100">
                        <a:noFill/>
                        <a:miter/>
                      </a:ln>
                    </p:spPr>
                  </p:pic>
                </p:oleObj>
              </mc:Fallback>
            </mc:AlternateContent>
          </a:graphicData>
        </a:graphic>
      </p:graphicFrame>
      <p:sp>
        <p:nvSpPr>
          <p:cNvPr id="96280" name="矩形 96279"/>
          <p:cNvSpPr/>
          <p:nvPr/>
        </p:nvSpPr>
        <p:spPr>
          <a:xfrm>
            <a:off x="5003800" y="5805488"/>
            <a:ext cx="1225550" cy="366712"/>
          </a:xfrm>
          <a:prstGeom prst="rect">
            <a:avLst/>
          </a:prstGeom>
          <a:noFill/>
          <a:ln w="9525">
            <a:noFill/>
          </a:ln>
        </p:spPr>
        <p:txBody>
          <a:bodyPr anchor="ctr">
            <a:spAutoFit/>
          </a:bodyPr>
          <a:p>
            <a:r>
              <a:rPr lang="en-US" altLang="zh-CN" dirty="0">
                <a:latin typeface="Arial" panose="020B0604020202020204" pitchFamily="34" charset="0"/>
              </a:rPr>
              <a:t>≤</a:t>
            </a:r>
            <a:r>
              <a:rPr lang="en-US" altLang="zh-CN">
                <a:latin typeface="Arial" panose="020B0604020202020204" pitchFamily="34" charset="0"/>
              </a:rPr>
              <a:t>V≤15 </a:t>
            </a:r>
            <a:endParaRPr lang="en-US" altLang="zh-CN">
              <a:latin typeface="Arial" panose="020B0604020202020204" pitchFamily="34" charset="0"/>
            </a:endParaRPr>
          </a:p>
        </p:txBody>
      </p:sp>
      <p:graphicFrame>
        <p:nvGraphicFramePr>
          <p:cNvPr id="96281" name="对象 96280"/>
          <p:cNvGraphicFramePr/>
          <p:nvPr/>
        </p:nvGraphicFramePr>
        <p:xfrm>
          <a:off x="6011863" y="5734050"/>
          <a:ext cx="504825" cy="460375"/>
        </p:xfrm>
        <a:graphic>
          <a:graphicData uri="http://schemas.openxmlformats.org/presentationml/2006/ole">
            <mc:AlternateContent xmlns:mc="http://schemas.openxmlformats.org/markup-compatibility/2006">
              <mc:Choice xmlns:v="urn:schemas-microsoft-com:vml" Requires="v">
                <p:oleObj spid="_x0000_s3129" name="" r:id="rId14" imgW="215900" imgH="203200" progId="Equation.3">
                  <p:embed/>
                </p:oleObj>
              </mc:Choice>
              <mc:Fallback>
                <p:oleObj name="" r:id="rId14" imgW="215900" imgH="203200" progId="Equation.3">
                  <p:embed/>
                  <p:pic>
                    <p:nvPicPr>
                      <p:cNvPr id="0" name="图片 3128"/>
                      <p:cNvPicPr/>
                      <p:nvPr/>
                    </p:nvPicPr>
                    <p:blipFill>
                      <a:blip r:embed="rId15"/>
                      <a:stretch>
                        <a:fillRect/>
                      </a:stretch>
                    </p:blipFill>
                    <p:spPr>
                      <a:xfrm>
                        <a:off x="6011863" y="5734050"/>
                        <a:ext cx="504825" cy="460375"/>
                      </a:xfrm>
                      <a:prstGeom prst="rect">
                        <a:avLst/>
                      </a:prstGeom>
                      <a:noFill/>
                      <a:ln w="38100">
                        <a:noFill/>
                        <a:miter/>
                      </a:ln>
                    </p:spPr>
                  </p:pic>
                </p:oleObj>
              </mc:Fallback>
            </mc:AlternateContent>
          </a:graphicData>
        </a:graphic>
      </p:graphicFrame>
      <p:sp>
        <p:nvSpPr>
          <p:cNvPr id="96283" name="文本框 96282"/>
          <p:cNvSpPr txBox="1"/>
          <p:nvPr/>
        </p:nvSpPr>
        <p:spPr>
          <a:xfrm>
            <a:off x="539750" y="476250"/>
            <a:ext cx="7723188" cy="2227263"/>
          </a:xfrm>
          <a:prstGeom prst="rect">
            <a:avLst/>
          </a:prstGeom>
          <a:noFill/>
          <a:ln w="9525">
            <a:noFill/>
          </a:ln>
        </p:spPr>
        <p:txBody>
          <a:bodyPr wrap="none" anchor="t">
            <a:spAutoFit/>
          </a:bodyPr>
          <a:p>
            <a:pPr>
              <a:buClr>
                <a:schemeClr val="bg1"/>
              </a:buClr>
            </a:pPr>
            <a:r>
              <a:rPr lang="zh-CN" altLang="en-US" sz="2800" b="1" dirty="0">
                <a:solidFill>
                  <a:schemeClr val="accent2"/>
                </a:solidFill>
                <a:latin typeface="Arial" panose="020B0604020202020204" pitchFamily="34" charset="0"/>
              </a:rPr>
              <a:t>解析：（</a:t>
            </a:r>
            <a:r>
              <a:rPr lang="en-US" altLang="zh-CN" sz="2800" b="1" dirty="0">
                <a:solidFill>
                  <a:schemeClr val="accent2"/>
                </a:solidFill>
                <a:latin typeface="Arial" panose="020B0604020202020204" pitchFamily="34" charset="0"/>
              </a:rPr>
              <a:t>1</a:t>
            </a:r>
            <a:r>
              <a:rPr lang="zh-CN" altLang="en-US" sz="2800" b="1" dirty="0">
                <a:solidFill>
                  <a:schemeClr val="accent2"/>
                </a:solidFill>
                <a:latin typeface="Arial" panose="020B0604020202020204" pitchFamily="34" charset="0"/>
              </a:rPr>
              <a:t>）要使球在速度较小时不触网，则有  </a:t>
            </a:r>
            <a:endParaRPr lang="zh-CN" altLang="en-US" sz="2800" b="1" dirty="0">
              <a:solidFill>
                <a:schemeClr val="accent2"/>
              </a:solidFill>
              <a:latin typeface="Arial" panose="020B0604020202020204" pitchFamily="34" charset="0"/>
            </a:endParaRPr>
          </a:p>
          <a:p>
            <a:pPr>
              <a:buClr>
                <a:schemeClr val="bg1"/>
              </a:buClr>
            </a:pPr>
            <a:r>
              <a:rPr lang="en-US" altLang="zh-CN" sz="2800" b="1">
                <a:solidFill>
                  <a:schemeClr val="accent2"/>
                </a:solidFill>
                <a:latin typeface="Arial" panose="020B0604020202020204" pitchFamily="34" charset="0"/>
              </a:rPr>
              <a:t>V</a:t>
            </a:r>
            <a:r>
              <a:rPr lang="en-US" altLang="zh-CN" sz="2800" b="1" baseline="-25000">
                <a:solidFill>
                  <a:schemeClr val="accent2"/>
                </a:solidFill>
                <a:latin typeface="Arial" panose="020B0604020202020204" pitchFamily="34" charset="0"/>
              </a:rPr>
              <a:t>01</a:t>
            </a:r>
            <a:r>
              <a:rPr lang="en-US" altLang="zh-CN" sz="2800" b="1">
                <a:solidFill>
                  <a:schemeClr val="accent2"/>
                </a:solidFill>
                <a:latin typeface="Arial" panose="020B0604020202020204" pitchFamily="34" charset="0"/>
              </a:rPr>
              <a:t>t=3     </a:t>
            </a:r>
            <a:endParaRPr lang="en-US" altLang="zh-CN" sz="2800" b="1">
              <a:solidFill>
                <a:schemeClr val="accent2"/>
              </a:solidFill>
              <a:latin typeface="Arial" panose="020B0604020202020204" pitchFamily="34" charset="0"/>
            </a:endParaRPr>
          </a:p>
          <a:p>
            <a:pPr>
              <a:buClr>
                <a:schemeClr val="bg1"/>
              </a:buClr>
            </a:pPr>
            <a:r>
              <a:rPr lang="en-US" altLang="zh-CN" sz="2800" b="1">
                <a:solidFill>
                  <a:schemeClr val="accent2"/>
                </a:solidFill>
                <a:latin typeface="Arial" panose="020B0604020202020204" pitchFamily="34" charset="0"/>
              </a:rPr>
              <a:t>  </a:t>
            </a:r>
            <a:endParaRPr lang="en-US" altLang="zh-CN" sz="2800" b="1">
              <a:solidFill>
                <a:schemeClr val="accent2"/>
              </a:solidFill>
              <a:latin typeface="Arial" panose="020B0604020202020204" pitchFamily="34" charset="0"/>
            </a:endParaRPr>
          </a:p>
          <a:p>
            <a:pPr>
              <a:buClr>
                <a:schemeClr val="bg1"/>
              </a:buClr>
            </a:pPr>
            <a:r>
              <a:rPr lang="en-US" altLang="zh-CN" sz="2800" b="1">
                <a:solidFill>
                  <a:schemeClr val="accent2"/>
                </a:solidFill>
                <a:latin typeface="Arial" panose="020B0604020202020204" pitchFamily="34" charset="0"/>
              </a:rPr>
              <a:t>H-h≥ </a:t>
            </a:r>
            <a:endParaRPr lang="en-US" altLang="zh-CN" sz="2800" b="1">
              <a:solidFill>
                <a:schemeClr val="accent2"/>
              </a:solidFill>
              <a:latin typeface="Arial" panose="020B0604020202020204" pitchFamily="34" charset="0"/>
            </a:endParaRPr>
          </a:p>
          <a:p>
            <a:pPr>
              <a:buClr>
                <a:schemeClr val="bg1"/>
              </a:buClr>
            </a:pPr>
            <a:endParaRPr lang="en-US" altLang="zh-CN" sz="2800" dirty="0">
              <a:latin typeface="Arial" panose="020B0604020202020204" pitchFamily="34" charset="0"/>
            </a:endParaRPr>
          </a:p>
        </p:txBody>
      </p:sp>
      <p:sp>
        <p:nvSpPr>
          <p:cNvPr id="96284" name="文本框 96283"/>
          <p:cNvSpPr txBox="1"/>
          <p:nvPr/>
        </p:nvSpPr>
        <p:spPr>
          <a:xfrm>
            <a:off x="611188" y="2349500"/>
            <a:ext cx="3529012" cy="1146175"/>
          </a:xfrm>
          <a:prstGeom prst="rect">
            <a:avLst/>
          </a:prstGeom>
          <a:noFill/>
          <a:ln w="9525">
            <a:noFill/>
          </a:ln>
        </p:spPr>
        <p:txBody>
          <a:bodyPr>
            <a:spAutoFit/>
          </a:bodyPr>
          <a:p>
            <a:pPr>
              <a:lnSpc>
                <a:spcPct val="150000"/>
              </a:lnSpc>
              <a:buClr>
                <a:schemeClr val="bg1"/>
              </a:buClr>
            </a:pPr>
            <a:r>
              <a:rPr lang="zh-CN" altLang="en-US" sz="2800" b="1" dirty="0">
                <a:solidFill>
                  <a:schemeClr val="accent2"/>
                </a:solidFill>
                <a:latin typeface="Arial" panose="020B0604020202020204" pitchFamily="34" charset="0"/>
              </a:rPr>
              <a:t>解得</a:t>
            </a:r>
            <a:r>
              <a:rPr lang="en-US" altLang="zh-CN" sz="2800" b="1">
                <a:solidFill>
                  <a:schemeClr val="accent2"/>
                </a:solidFill>
                <a:latin typeface="Arial" panose="020B0604020202020204" pitchFamily="34" charset="0"/>
              </a:rPr>
              <a:t>V01≥</a:t>
            </a:r>
            <a:endParaRPr lang="en-US" altLang="zh-CN" sz="2800" b="1">
              <a:solidFill>
                <a:schemeClr val="accent2"/>
              </a:solidFill>
              <a:latin typeface="Arial" panose="020B0604020202020204" pitchFamily="34" charset="0"/>
            </a:endParaRPr>
          </a:p>
          <a:p>
            <a:pPr>
              <a:spcBef>
                <a:spcPct val="50000"/>
              </a:spcBef>
              <a:buClr>
                <a:schemeClr val="bg1"/>
              </a:buClr>
            </a:pPr>
            <a:endParaRPr lang="en-US" altLang="zh-CN" dirty="0">
              <a:latin typeface="Arial" panose="020B0604020202020204" pitchFamily="34" charset="0"/>
            </a:endParaRPr>
          </a:p>
        </p:txBody>
      </p:sp>
      <p:sp>
        <p:nvSpPr>
          <p:cNvPr id="96285" name="文本框 96284"/>
          <p:cNvSpPr txBox="1"/>
          <p:nvPr/>
        </p:nvSpPr>
        <p:spPr>
          <a:xfrm>
            <a:off x="3419475" y="1484313"/>
            <a:ext cx="3384550" cy="457200"/>
          </a:xfrm>
          <a:prstGeom prst="rect">
            <a:avLst/>
          </a:prstGeom>
          <a:noFill/>
          <a:ln w="9525">
            <a:noFill/>
          </a:ln>
        </p:spPr>
        <p:txBody>
          <a:bodyPr>
            <a:spAutoFit/>
          </a:bodyPr>
          <a:p>
            <a:pPr>
              <a:spcBef>
                <a:spcPct val="50000"/>
              </a:spcBef>
              <a:buClr>
                <a:schemeClr val="bg1"/>
              </a:buClr>
            </a:pPr>
            <a:r>
              <a:rPr lang="zh-CN" altLang="en-US" sz="2400" b="1" dirty="0">
                <a:solidFill>
                  <a:srgbClr val="FF0000"/>
                </a:solidFill>
                <a:latin typeface="Arial" panose="020B0604020202020204" pitchFamily="34" charset="0"/>
              </a:rPr>
              <a:t>临界条件</a:t>
            </a:r>
            <a:endParaRPr lang="zh-CN" altLang="en-US" sz="2400" b="1"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2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628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6285"/>
                                        </p:tgtEl>
                                        <p:attrNameLst>
                                          <p:attrName>style.visibility</p:attrName>
                                        </p:attrNameLst>
                                      </p:cBhvr>
                                      <p:to>
                                        <p:strVal val="visible"/>
                                      </p:to>
                                    </p:set>
                                    <p:anim calcmode="lin" valueType="num">
                                      <p:cBhvr additive="base">
                                        <p:cTn id="13" dur="500" fill="hold"/>
                                        <p:tgtEl>
                                          <p:spTgt spid="96285"/>
                                        </p:tgtEl>
                                        <p:attrNameLst>
                                          <p:attrName>ppt_x</p:attrName>
                                        </p:attrNameLst>
                                      </p:cBhvr>
                                      <p:tavLst>
                                        <p:tav tm="0">
                                          <p:val>
                                            <p:strVal val="1+#ppt_w/2"/>
                                          </p:val>
                                        </p:tav>
                                        <p:tav tm="100000">
                                          <p:val>
                                            <p:strVal val="#ppt_x"/>
                                          </p:val>
                                        </p:tav>
                                      </p:tavLst>
                                    </p:anim>
                                    <p:anim calcmode="lin" valueType="num">
                                      <p:cBhvr additive="base">
                                        <p:cTn id="14" dur="500" fill="hold"/>
                                        <p:tgtEl>
                                          <p:spTgt spid="9628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62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628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626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27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627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62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27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627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626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627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9627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628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6281"/>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9628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6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0" grpId="0"/>
      <p:bldP spid="96272" grpId="0"/>
      <p:bldP spid="96273" grpId="0"/>
      <p:bldP spid="96280" grpId="0"/>
      <p:bldP spid="96283" grpId="0"/>
      <p:bldP spid="96284" grpId="0"/>
      <p:bldP spid="96284" grpId="1"/>
      <p:bldP spid="9628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91" name="文本框 97290"/>
          <p:cNvSpPr txBox="1"/>
          <p:nvPr/>
        </p:nvSpPr>
        <p:spPr>
          <a:xfrm>
            <a:off x="827088" y="1125538"/>
            <a:ext cx="2160587" cy="366712"/>
          </a:xfrm>
          <a:prstGeom prst="rect">
            <a:avLst/>
          </a:prstGeom>
          <a:noFill/>
          <a:ln w="9525">
            <a:noFill/>
          </a:ln>
        </p:spPr>
        <p:txBody>
          <a:bodyPr>
            <a:spAutoFit/>
          </a:bodyPr>
          <a:p>
            <a:pPr>
              <a:spcBef>
                <a:spcPct val="50000"/>
              </a:spcBef>
              <a:buClr>
                <a:schemeClr val="bg1"/>
              </a:buClr>
            </a:pPr>
            <a:endParaRPr dirty="0">
              <a:latin typeface="Arial" panose="020B0604020202020204" pitchFamily="34" charset="0"/>
            </a:endParaRPr>
          </a:p>
        </p:txBody>
      </p:sp>
      <p:sp>
        <p:nvSpPr>
          <p:cNvPr id="97292" name="文本框 97291"/>
          <p:cNvSpPr txBox="1"/>
          <p:nvPr/>
        </p:nvSpPr>
        <p:spPr>
          <a:xfrm>
            <a:off x="611188" y="549275"/>
            <a:ext cx="6265862" cy="822325"/>
          </a:xfrm>
          <a:prstGeom prst="rect">
            <a:avLst/>
          </a:prstGeom>
          <a:noFill/>
          <a:ln w="9525">
            <a:noFill/>
          </a:ln>
        </p:spPr>
        <p:txBody>
          <a:bodyPr>
            <a:spAutoFit/>
          </a:bodyPr>
          <a:p>
            <a:pPr>
              <a:buClr>
                <a:schemeClr val="bg1"/>
              </a:buClr>
            </a:pPr>
            <a:r>
              <a:rPr lang="zh-CN" altLang="en-US" sz="2400" dirty="0">
                <a:latin typeface="Arial" panose="020B0604020202020204" pitchFamily="34" charset="0"/>
              </a:rPr>
              <a:t>（</a:t>
            </a:r>
            <a:r>
              <a:rPr lang="en-US" altLang="zh-CN" sz="2400" dirty="0">
                <a:latin typeface="Arial" panose="020B0604020202020204" pitchFamily="34" charset="0"/>
              </a:rPr>
              <a:t>2</a:t>
            </a:r>
            <a:r>
              <a:rPr lang="zh-CN" altLang="en-US" sz="2400" dirty="0">
                <a:latin typeface="Arial" panose="020B0604020202020204" pitchFamily="34" charset="0"/>
              </a:rPr>
              <a:t>）</a:t>
            </a:r>
            <a:r>
              <a:rPr lang="zh-CN" altLang="en-US" sz="2400" dirty="0">
                <a:solidFill>
                  <a:srgbClr val="0000FF"/>
                </a:solidFill>
                <a:latin typeface="Arial" panose="020B0604020202020204" pitchFamily="34" charset="0"/>
              </a:rPr>
              <a:t>球既不触网又不越界时，轨迹如图所示。则有 </a:t>
            </a:r>
            <a:endParaRPr lang="zh-CN" altLang="en-US" sz="2400" dirty="0">
              <a:solidFill>
                <a:srgbClr val="0000FF"/>
              </a:solidFill>
              <a:latin typeface="Arial" panose="020B0604020202020204" pitchFamily="34" charset="0"/>
            </a:endParaRPr>
          </a:p>
        </p:txBody>
      </p:sp>
      <p:sp>
        <p:nvSpPr>
          <p:cNvPr id="97294" name="矩形 97293"/>
          <p:cNvSpPr/>
          <p:nvPr/>
        </p:nvSpPr>
        <p:spPr>
          <a:xfrm>
            <a:off x="2482850" y="1109663"/>
            <a:ext cx="1296988" cy="519112"/>
          </a:xfrm>
          <a:prstGeom prst="rect">
            <a:avLst/>
          </a:prstGeom>
          <a:noFill/>
          <a:ln w="9525">
            <a:noFill/>
          </a:ln>
        </p:spPr>
        <p:txBody>
          <a:bodyPr anchor="ctr">
            <a:spAutoFit/>
          </a:bodyPr>
          <a:p>
            <a:r>
              <a:rPr lang="en-US" altLang="zh-CN" sz="2800">
                <a:latin typeface="Arial" panose="020B0604020202020204" pitchFamily="34" charset="0"/>
                <a:cs typeface="Times New Roman" panose="02020603050405020304" pitchFamily="18" charset="0"/>
              </a:rPr>
              <a:t>H=</a:t>
            </a:r>
            <a:endParaRPr lang="en-US" altLang="zh-CN" sz="2800">
              <a:latin typeface="Arial" panose="020B0604020202020204" pitchFamily="34" charset="0"/>
            </a:endParaRPr>
          </a:p>
        </p:txBody>
      </p:sp>
      <p:graphicFrame>
        <p:nvGraphicFramePr>
          <p:cNvPr id="97293" name="对象 97292"/>
          <p:cNvGraphicFramePr/>
          <p:nvPr/>
        </p:nvGraphicFramePr>
        <p:xfrm>
          <a:off x="3132138" y="908050"/>
          <a:ext cx="768350" cy="790575"/>
        </p:xfrm>
        <a:graphic>
          <a:graphicData uri="http://schemas.openxmlformats.org/presentationml/2006/ole">
            <mc:AlternateContent xmlns:mc="http://schemas.openxmlformats.org/markup-compatibility/2006">
              <mc:Choice xmlns:v="urn:schemas-microsoft-com:vml" Requires="v">
                <p:oleObj spid="_x0000_s3130" name="" r:id="rId1" imgW="330200" imgH="342900" progId="Equation.3">
                  <p:embed/>
                </p:oleObj>
              </mc:Choice>
              <mc:Fallback>
                <p:oleObj name="" r:id="rId1" imgW="330200" imgH="342900" progId="Equation.3">
                  <p:embed/>
                  <p:pic>
                    <p:nvPicPr>
                      <p:cNvPr id="0" name="图片 3129"/>
                      <p:cNvPicPr/>
                      <p:nvPr/>
                    </p:nvPicPr>
                    <p:blipFill>
                      <a:blip r:embed="rId2"/>
                      <a:stretch>
                        <a:fillRect/>
                      </a:stretch>
                    </p:blipFill>
                    <p:spPr>
                      <a:xfrm>
                        <a:off x="3132138" y="908050"/>
                        <a:ext cx="768350" cy="790575"/>
                      </a:xfrm>
                      <a:prstGeom prst="rect">
                        <a:avLst/>
                      </a:prstGeom>
                      <a:noFill/>
                      <a:ln w="38100">
                        <a:noFill/>
                        <a:miter/>
                      </a:ln>
                    </p:spPr>
                  </p:pic>
                </p:oleObj>
              </mc:Fallback>
            </mc:AlternateContent>
          </a:graphicData>
        </a:graphic>
      </p:graphicFrame>
      <p:sp>
        <p:nvSpPr>
          <p:cNvPr id="97295" name="矩形 97294"/>
          <p:cNvSpPr/>
          <p:nvPr/>
        </p:nvSpPr>
        <p:spPr>
          <a:xfrm>
            <a:off x="4067175" y="1125538"/>
            <a:ext cx="1182688" cy="457200"/>
          </a:xfrm>
          <a:prstGeom prst="rect">
            <a:avLst/>
          </a:prstGeom>
          <a:noFill/>
          <a:ln w="9525">
            <a:noFill/>
          </a:ln>
        </p:spPr>
        <p:txBody>
          <a:bodyPr wrap="none" anchor="ctr">
            <a:spAutoFit/>
          </a:bodyPr>
          <a:p>
            <a:r>
              <a:rPr lang="en-US" altLang="zh-CN" sz="2400">
                <a:latin typeface="宋体" panose="02010600030101010101" pitchFamily="2" charset="-122"/>
                <a:ea typeface="华文新魏" pitchFamily="2" charset="-122"/>
              </a:rPr>
              <a:t>……</a:t>
            </a:r>
            <a:r>
              <a:rPr lang="en-US" altLang="zh-CN" sz="2400">
                <a:latin typeface="Arial" panose="020B0604020202020204" pitchFamily="34" charset="0"/>
                <a:ea typeface="华文新魏" pitchFamily="2" charset="-122"/>
              </a:rPr>
              <a:t>① </a:t>
            </a:r>
            <a:endParaRPr lang="en-US" altLang="zh-CN" sz="2400">
              <a:latin typeface="Arial" panose="020B0604020202020204" pitchFamily="34" charset="0"/>
              <a:ea typeface="华文新魏" pitchFamily="2" charset="-122"/>
            </a:endParaRPr>
          </a:p>
        </p:txBody>
      </p:sp>
      <p:pic>
        <p:nvPicPr>
          <p:cNvPr id="97296" name="图片 97295"/>
          <p:cNvPicPr>
            <a:picLocks noChangeAspect="1"/>
          </p:cNvPicPr>
          <p:nvPr/>
        </p:nvPicPr>
        <p:blipFill>
          <a:blip r:embed="rId3"/>
          <a:stretch>
            <a:fillRect/>
          </a:stretch>
        </p:blipFill>
        <p:spPr>
          <a:xfrm>
            <a:off x="6084888" y="1557338"/>
            <a:ext cx="2663825" cy="1198562"/>
          </a:xfrm>
          <a:prstGeom prst="rect">
            <a:avLst/>
          </a:prstGeom>
          <a:noFill/>
          <a:ln w="9525">
            <a:noFill/>
          </a:ln>
        </p:spPr>
      </p:pic>
      <p:sp>
        <p:nvSpPr>
          <p:cNvPr id="97297" name="矩形 97296"/>
          <p:cNvSpPr/>
          <p:nvPr/>
        </p:nvSpPr>
        <p:spPr>
          <a:xfrm>
            <a:off x="827088" y="1728788"/>
            <a:ext cx="4899025" cy="457200"/>
          </a:xfrm>
          <a:prstGeom prst="rect">
            <a:avLst/>
          </a:prstGeom>
          <a:noFill/>
          <a:ln w="9525">
            <a:noFill/>
          </a:ln>
        </p:spPr>
        <p:txBody>
          <a:bodyPr wrap="none" anchor="ctr">
            <a:spAutoFit/>
          </a:bodyPr>
          <a:p>
            <a:r>
              <a:rPr lang="en-US" altLang="zh-CN" dirty="0">
                <a:latin typeface="Arial" panose="020B0604020202020204" pitchFamily="34" charset="0"/>
              </a:rPr>
              <a:t> </a:t>
            </a:r>
            <a:r>
              <a:rPr lang="en-US" altLang="zh-CN" sz="2400">
                <a:latin typeface="Arial" panose="020B0604020202020204" pitchFamily="34" charset="0"/>
              </a:rPr>
              <a:t>12=V</a:t>
            </a:r>
            <a:r>
              <a:rPr lang="en-US" altLang="zh-CN" sz="2400" baseline="-25000">
                <a:latin typeface="Arial" panose="020B0604020202020204" pitchFamily="34" charset="0"/>
              </a:rPr>
              <a:t>0</a:t>
            </a:r>
            <a:r>
              <a:rPr lang="en-US" altLang="zh-CN" sz="2400">
                <a:latin typeface="Arial" panose="020B0604020202020204" pitchFamily="34" charset="0"/>
              </a:rPr>
              <a:t>t</a:t>
            </a:r>
            <a:r>
              <a:rPr lang="en-US" altLang="zh-CN" sz="2400" baseline="-25000">
                <a:latin typeface="Arial" panose="020B0604020202020204" pitchFamily="34" charset="0"/>
              </a:rPr>
              <a:t>  </a:t>
            </a:r>
            <a:r>
              <a:rPr lang="en-US" altLang="zh-CN" sz="2400" dirty="0">
                <a:latin typeface="Arial" panose="020B0604020202020204" pitchFamily="34" charset="0"/>
              </a:rPr>
              <a:t>(</a:t>
            </a:r>
            <a:r>
              <a:rPr lang="zh-CN" altLang="en-US" sz="2400" dirty="0">
                <a:latin typeface="Arial" panose="020B0604020202020204" pitchFamily="34" charset="0"/>
              </a:rPr>
              <a:t>不越界的临界条件</a:t>
            </a:r>
            <a:r>
              <a:rPr lang="en-US" altLang="zh-CN" sz="2400">
                <a:latin typeface="Arial" panose="020B0604020202020204" pitchFamily="34" charset="0"/>
              </a:rPr>
              <a:t>)……②</a:t>
            </a:r>
            <a:r>
              <a:rPr lang="en-US" altLang="zh-CN">
                <a:latin typeface="Arial" panose="020B0604020202020204" pitchFamily="34" charset="0"/>
              </a:rPr>
              <a:t> </a:t>
            </a:r>
            <a:endParaRPr lang="en-US" altLang="zh-CN">
              <a:latin typeface="Arial" panose="020B0604020202020204" pitchFamily="34" charset="0"/>
            </a:endParaRPr>
          </a:p>
        </p:txBody>
      </p:sp>
      <p:sp>
        <p:nvSpPr>
          <p:cNvPr id="97298" name="矩形 97297"/>
          <p:cNvSpPr/>
          <p:nvPr/>
        </p:nvSpPr>
        <p:spPr>
          <a:xfrm>
            <a:off x="755650" y="2232025"/>
            <a:ext cx="2381250" cy="457200"/>
          </a:xfrm>
          <a:prstGeom prst="rect">
            <a:avLst/>
          </a:prstGeom>
          <a:noFill/>
          <a:ln w="9525">
            <a:noFill/>
          </a:ln>
        </p:spPr>
        <p:txBody>
          <a:bodyPr wrap="none" anchor="ctr">
            <a:spAutoFit/>
          </a:bodyPr>
          <a:p>
            <a:r>
              <a:rPr lang="zh-CN" altLang="en-US" sz="2400" dirty="0">
                <a:solidFill>
                  <a:schemeClr val="tx2"/>
                </a:solidFill>
                <a:latin typeface="Arial" panose="020B0604020202020204" pitchFamily="34" charset="0"/>
              </a:rPr>
              <a:t>不触网的条件是</a:t>
            </a:r>
            <a:r>
              <a:rPr lang="zh-CN" altLang="en-US" dirty="0">
                <a:solidFill>
                  <a:schemeClr val="tx2"/>
                </a:solidFill>
                <a:latin typeface="Arial" panose="020B0604020202020204" pitchFamily="34" charset="0"/>
              </a:rPr>
              <a:t> </a:t>
            </a:r>
            <a:endParaRPr lang="zh-CN" altLang="en-US" dirty="0">
              <a:solidFill>
                <a:schemeClr val="tx2"/>
              </a:solidFill>
              <a:latin typeface="Arial" panose="020B0604020202020204" pitchFamily="34" charset="0"/>
            </a:endParaRPr>
          </a:p>
        </p:txBody>
      </p:sp>
      <p:sp>
        <p:nvSpPr>
          <p:cNvPr id="97300" name="矩形 97299"/>
          <p:cNvSpPr/>
          <p:nvPr/>
        </p:nvSpPr>
        <p:spPr>
          <a:xfrm>
            <a:off x="3059113" y="2276475"/>
            <a:ext cx="1038225" cy="457200"/>
          </a:xfrm>
          <a:prstGeom prst="rect">
            <a:avLst/>
          </a:prstGeom>
          <a:noFill/>
          <a:ln w="9525">
            <a:noFill/>
          </a:ln>
        </p:spPr>
        <p:txBody>
          <a:bodyPr wrap="none" anchor="ctr">
            <a:spAutoFit/>
          </a:bodyPr>
          <a:p>
            <a:r>
              <a:rPr lang="en-US" altLang="zh-CN" sz="2400">
                <a:latin typeface="宋体" panose="02010600030101010101" pitchFamily="2" charset="-122"/>
                <a:cs typeface="Times New Roman" panose="02020603050405020304" pitchFamily="18" charset="0"/>
              </a:rPr>
              <a:t>H-2=</a:t>
            </a:r>
            <a:endParaRPr lang="en-US" altLang="zh-CN" sz="2400">
              <a:latin typeface="Arial" panose="020B0604020202020204" pitchFamily="34" charset="0"/>
            </a:endParaRPr>
          </a:p>
        </p:txBody>
      </p:sp>
      <p:graphicFrame>
        <p:nvGraphicFramePr>
          <p:cNvPr id="97299" name="对象 97298"/>
          <p:cNvGraphicFramePr/>
          <p:nvPr/>
        </p:nvGraphicFramePr>
        <p:xfrm>
          <a:off x="4067175" y="2133600"/>
          <a:ext cx="693738" cy="639763"/>
        </p:xfrm>
        <a:graphic>
          <a:graphicData uri="http://schemas.openxmlformats.org/presentationml/2006/ole">
            <mc:AlternateContent xmlns:mc="http://schemas.openxmlformats.org/markup-compatibility/2006">
              <mc:Choice xmlns:v="urn:schemas-microsoft-com:vml" Requires="v">
                <p:oleObj spid="_x0000_s3131" name="" r:id="rId4" imgW="368300" imgH="342900" progId="Equation.3">
                  <p:embed/>
                </p:oleObj>
              </mc:Choice>
              <mc:Fallback>
                <p:oleObj name="" r:id="rId4" imgW="368300" imgH="342900" progId="Equation.3">
                  <p:embed/>
                  <p:pic>
                    <p:nvPicPr>
                      <p:cNvPr id="0" name="图片 3130"/>
                      <p:cNvPicPr/>
                      <p:nvPr/>
                    </p:nvPicPr>
                    <p:blipFill>
                      <a:blip r:embed="rId5"/>
                      <a:stretch>
                        <a:fillRect/>
                      </a:stretch>
                    </p:blipFill>
                    <p:spPr>
                      <a:xfrm>
                        <a:off x="4067175" y="2133600"/>
                        <a:ext cx="693738" cy="639763"/>
                      </a:xfrm>
                      <a:prstGeom prst="rect">
                        <a:avLst/>
                      </a:prstGeom>
                      <a:noFill/>
                      <a:ln w="38100">
                        <a:noFill/>
                        <a:miter/>
                      </a:ln>
                    </p:spPr>
                  </p:pic>
                </p:oleObj>
              </mc:Fallback>
            </mc:AlternateContent>
          </a:graphicData>
        </a:graphic>
      </p:graphicFrame>
      <p:sp>
        <p:nvSpPr>
          <p:cNvPr id="97301" name="矩形 97300"/>
          <p:cNvSpPr/>
          <p:nvPr/>
        </p:nvSpPr>
        <p:spPr>
          <a:xfrm>
            <a:off x="4500563" y="2276475"/>
            <a:ext cx="1343025" cy="609600"/>
          </a:xfrm>
          <a:prstGeom prst="rect">
            <a:avLst/>
          </a:prstGeom>
          <a:noFill/>
          <a:ln w="9525">
            <a:noFill/>
          </a:ln>
        </p:spPr>
        <p:txBody>
          <a:bodyPr wrap="none" anchor="ctr">
            <a:spAutoFit/>
          </a:bodyPr>
          <a:p>
            <a:pPr indent="244475"/>
            <a:r>
              <a:rPr lang="en-US" altLang="zh-CN" sz="2400">
                <a:latin typeface="宋体" panose="02010600030101010101" pitchFamily="2" charset="-122"/>
                <a:cs typeface="Times New Roman" panose="02020603050405020304" pitchFamily="18" charset="0"/>
              </a:rPr>
              <a:t>……③</a:t>
            </a:r>
            <a:endParaRPr lang="en-US" altLang="zh-CN" sz="2400">
              <a:latin typeface="Arial" panose="020B0604020202020204" pitchFamily="34" charset="0"/>
            </a:endParaRPr>
          </a:p>
          <a:p>
            <a:pPr indent="244475" eaLnBrk="0" hangingPunct="0"/>
            <a:r>
              <a:rPr lang="en-US" altLang="zh-CN" sz="1000">
                <a:latin typeface="宋体" panose="02010600030101010101" pitchFamily="2" charset="-122"/>
                <a:cs typeface="Times New Roman" panose="02020603050405020304" pitchFamily="18" charset="0"/>
              </a:rPr>
              <a:t>              </a:t>
            </a:r>
            <a:endParaRPr lang="en-US" altLang="zh-CN">
              <a:latin typeface="Arial" panose="020B0604020202020204" pitchFamily="34" charset="0"/>
            </a:endParaRPr>
          </a:p>
        </p:txBody>
      </p:sp>
      <p:sp>
        <p:nvSpPr>
          <p:cNvPr id="97303" name="矩形 97302"/>
          <p:cNvSpPr/>
          <p:nvPr/>
        </p:nvSpPr>
        <p:spPr>
          <a:xfrm>
            <a:off x="3279775" y="2852738"/>
            <a:ext cx="2660650" cy="457200"/>
          </a:xfrm>
          <a:prstGeom prst="rect">
            <a:avLst/>
          </a:prstGeom>
          <a:noFill/>
          <a:ln w="9525">
            <a:noFill/>
          </a:ln>
        </p:spPr>
        <p:txBody>
          <a:bodyPr wrap="none" anchor="ctr">
            <a:spAutoFit/>
          </a:bodyPr>
          <a:p>
            <a:r>
              <a:rPr lang="en-US" altLang="zh-CN" dirty="0">
                <a:latin typeface="Arial" panose="020B0604020202020204" pitchFamily="34" charset="0"/>
              </a:rPr>
              <a:t> </a:t>
            </a:r>
            <a:r>
              <a:rPr lang="en-US" altLang="zh-CN" sz="2400">
                <a:latin typeface="Arial" panose="020B0604020202020204" pitchFamily="34" charset="0"/>
              </a:rPr>
              <a:t>3=V0t′………④ </a:t>
            </a:r>
            <a:endParaRPr lang="en-US" altLang="zh-CN" sz="2400">
              <a:latin typeface="Arial" panose="020B0604020202020204" pitchFamily="34" charset="0"/>
            </a:endParaRPr>
          </a:p>
        </p:txBody>
      </p:sp>
      <p:sp>
        <p:nvSpPr>
          <p:cNvPr id="97304" name="矩形 97303"/>
          <p:cNvSpPr/>
          <p:nvPr/>
        </p:nvSpPr>
        <p:spPr>
          <a:xfrm>
            <a:off x="971550" y="3429000"/>
            <a:ext cx="4752975" cy="457200"/>
          </a:xfrm>
          <a:prstGeom prst="rect">
            <a:avLst/>
          </a:prstGeom>
          <a:noFill/>
          <a:ln w="9525">
            <a:noFill/>
          </a:ln>
        </p:spPr>
        <p:txBody>
          <a:bodyPr wrap="none" anchor="ctr">
            <a:spAutoFit/>
          </a:bodyPr>
          <a:p>
            <a:pPr defTabSz="0">
              <a:buAutoNum type="circleNumDbPlain"/>
              <a:tabLst>
                <a:tab pos="473075" algn="l"/>
              </a:tabLst>
            </a:pPr>
            <a:r>
              <a:rPr lang="zh-CN" altLang="en-US" sz="2400" dirty="0">
                <a:latin typeface="Arial" panose="020B0604020202020204" pitchFamily="34" charset="0"/>
              </a:rPr>
              <a:t>－</a:t>
            </a:r>
            <a:r>
              <a:rPr lang="en-US" altLang="zh-CN" sz="2400" dirty="0">
                <a:latin typeface="Arial" panose="020B0604020202020204" pitchFamily="34" charset="0"/>
              </a:rPr>
              <a:t>③</a:t>
            </a:r>
            <a:r>
              <a:rPr lang="zh-CN" altLang="en-US" sz="2400" dirty="0">
                <a:latin typeface="Arial" panose="020B0604020202020204" pitchFamily="34" charset="0"/>
              </a:rPr>
              <a:t>得</a:t>
            </a:r>
            <a:r>
              <a:rPr lang="en-US" altLang="zh-CN" sz="2400" dirty="0">
                <a:latin typeface="Arial" panose="020B0604020202020204" pitchFamily="34" charset="0"/>
              </a:rPr>
              <a:t>2=5</a:t>
            </a:r>
            <a:r>
              <a:rPr lang="zh-CN" altLang="en-US" sz="2400" dirty="0">
                <a:latin typeface="Arial" panose="020B0604020202020204" pitchFamily="34" charset="0"/>
              </a:rPr>
              <a:t>（</a:t>
            </a:r>
            <a:r>
              <a:rPr lang="en-US" altLang="zh-CN" sz="2400">
                <a:latin typeface="Arial" panose="020B0604020202020204" pitchFamily="34" charset="0"/>
              </a:rPr>
              <a:t>t</a:t>
            </a:r>
            <a:r>
              <a:rPr lang="en-US" altLang="zh-CN" sz="2400" baseline="30000">
                <a:latin typeface="Arial" panose="020B0604020202020204" pitchFamily="34" charset="0"/>
              </a:rPr>
              <a:t>2</a:t>
            </a:r>
            <a:r>
              <a:rPr lang="zh-CN" altLang="en-US" sz="2400" dirty="0">
                <a:latin typeface="Arial" panose="020B0604020202020204" pitchFamily="34" charset="0"/>
              </a:rPr>
              <a:t>－</a:t>
            </a:r>
            <a:r>
              <a:rPr lang="en-US" altLang="zh-CN" sz="2400">
                <a:latin typeface="Arial" panose="020B0604020202020204" pitchFamily="34" charset="0"/>
              </a:rPr>
              <a:t>t′</a:t>
            </a:r>
            <a:r>
              <a:rPr lang="en-US" altLang="zh-CN" sz="2400" baseline="30000">
                <a:latin typeface="Arial" panose="020B0604020202020204" pitchFamily="34" charset="0"/>
              </a:rPr>
              <a:t>2</a:t>
            </a:r>
            <a:r>
              <a:rPr lang="zh-CN" altLang="en-US" sz="2400" dirty="0">
                <a:latin typeface="Arial" panose="020B0604020202020204" pitchFamily="34" charset="0"/>
              </a:rPr>
              <a:t>）</a:t>
            </a:r>
            <a:r>
              <a:rPr lang="en-US" altLang="zh-CN" sz="2400">
                <a:latin typeface="Arial" panose="020B0604020202020204" pitchFamily="34" charset="0"/>
              </a:rPr>
              <a:t>………⑤</a:t>
            </a:r>
            <a:endParaRPr lang="en-US" altLang="zh-CN" sz="2400">
              <a:latin typeface="Arial" panose="020B0604020202020204" pitchFamily="34" charset="0"/>
            </a:endParaRPr>
          </a:p>
        </p:txBody>
      </p:sp>
      <p:sp>
        <p:nvSpPr>
          <p:cNvPr id="97306" name="矩形 97305"/>
          <p:cNvSpPr/>
          <p:nvPr/>
        </p:nvSpPr>
        <p:spPr>
          <a:xfrm>
            <a:off x="1042988" y="4005263"/>
            <a:ext cx="2486025" cy="457200"/>
          </a:xfrm>
          <a:prstGeom prst="rect">
            <a:avLst/>
          </a:prstGeom>
          <a:noFill/>
          <a:ln w="9525">
            <a:noFill/>
          </a:ln>
        </p:spPr>
        <p:txBody>
          <a:bodyPr wrap="none" anchor="ctr">
            <a:spAutoFit/>
          </a:bodyPr>
          <a:p>
            <a:r>
              <a:rPr lang="en-US" altLang="zh-CN" sz="2400" dirty="0">
                <a:latin typeface="Arial" panose="020B0604020202020204" pitchFamily="34" charset="0"/>
              </a:rPr>
              <a:t>①/④</a:t>
            </a:r>
            <a:r>
              <a:rPr lang="zh-CN" altLang="en-US" sz="2400" dirty="0">
                <a:latin typeface="Arial" panose="020B0604020202020204" pitchFamily="34" charset="0"/>
              </a:rPr>
              <a:t>平方后，得 </a:t>
            </a:r>
            <a:endParaRPr lang="zh-CN" altLang="en-US" sz="2400" dirty="0">
              <a:latin typeface="Arial" panose="020B0604020202020204" pitchFamily="34" charset="0"/>
            </a:endParaRPr>
          </a:p>
        </p:txBody>
      </p:sp>
      <p:sp>
        <p:nvSpPr>
          <p:cNvPr id="97308" name="矩形 97307"/>
          <p:cNvSpPr/>
          <p:nvPr/>
        </p:nvSpPr>
        <p:spPr>
          <a:xfrm>
            <a:off x="0" y="3233738"/>
            <a:ext cx="9144000" cy="0"/>
          </a:xfrm>
          <a:prstGeom prst="rect">
            <a:avLst/>
          </a:prstGeom>
          <a:noFill/>
          <a:ln w="9525">
            <a:noFill/>
          </a:ln>
        </p:spPr>
        <p:txBody>
          <a:bodyPr/>
          <a:p>
            <a:endParaRPr lang="zh-CN" altLang="en-US"/>
          </a:p>
        </p:txBody>
      </p:sp>
      <p:graphicFrame>
        <p:nvGraphicFramePr>
          <p:cNvPr id="97307" name="对象 97306"/>
          <p:cNvGraphicFramePr/>
          <p:nvPr/>
        </p:nvGraphicFramePr>
        <p:xfrm>
          <a:off x="3492500" y="3860800"/>
          <a:ext cx="1079500" cy="903288"/>
        </p:xfrm>
        <a:graphic>
          <a:graphicData uri="http://schemas.openxmlformats.org/presentationml/2006/ole">
            <mc:AlternateContent xmlns:mc="http://schemas.openxmlformats.org/markup-compatibility/2006">
              <mc:Choice xmlns:v="urn:schemas-microsoft-com:vml" Requires="v">
                <p:oleObj spid="_x0000_s3132" name="" r:id="rId6" imgW="469900" imgH="393700" progId="Equation.3">
                  <p:embed/>
                </p:oleObj>
              </mc:Choice>
              <mc:Fallback>
                <p:oleObj name="" r:id="rId6" imgW="469900" imgH="393700" progId="Equation.3">
                  <p:embed/>
                  <p:pic>
                    <p:nvPicPr>
                      <p:cNvPr id="0" name="图片 3131"/>
                      <p:cNvPicPr/>
                      <p:nvPr/>
                    </p:nvPicPr>
                    <p:blipFill>
                      <a:blip r:embed="rId7"/>
                      <a:stretch>
                        <a:fillRect/>
                      </a:stretch>
                    </p:blipFill>
                    <p:spPr>
                      <a:xfrm>
                        <a:off x="3492500" y="3860800"/>
                        <a:ext cx="1079500" cy="903288"/>
                      </a:xfrm>
                      <a:prstGeom prst="rect">
                        <a:avLst/>
                      </a:prstGeom>
                      <a:noFill/>
                      <a:ln w="38100">
                        <a:noFill/>
                        <a:miter/>
                      </a:ln>
                    </p:spPr>
                  </p:pic>
                </p:oleObj>
              </mc:Fallback>
            </mc:AlternateContent>
          </a:graphicData>
        </a:graphic>
      </p:graphicFrame>
      <p:sp>
        <p:nvSpPr>
          <p:cNvPr id="97309" name="矩形 97308"/>
          <p:cNvSpPr/>
          <p:nvPr/>
        </p:nvSpPr>
        <p:spPr>
          <a:xfrm>
            <a:off x="0" y="3624263"/>
            <a:ext cx="9144000" cy="0"/>
          </a:xfrm>
          <a:prstGeom prst="rect">
            <a:avLst/>
          </a:prstGeom>
          <a:noFill/>
          <a:ln w="9525">
            <a:noFill/>
          </a:ln>
        </p:spPr>
        <p:txBody>
          <a:bodyPr/>
          <a:p>
            <a:endParaRPr lang="zh-CN" altLang="en-US"/>
          </a:p>
        </p:txBody>
      </p:sp>
      <p:sp>
        <p:nvSpPr>
          <p:cNvPr id="97310" name="矩形 97309"/>
          <p:cNvSpPr/>
          <p:nvPr/>
        </p:nvSpPr>
        <p:spPr>
          <a:xfrm>
            <a:off x="4643438" y="4051300"/>
            <a:ext cx="1466850" cy="457200"/>
          </a:xfrm>
          <a:prstGeom prst="rect">
            <a:avLst/>
          </a:prstGeom>
          <a:noFill/>
          <a:ln w="9525">
            <a:noFill/>
          </a:ln>
        </p:spPr>
        <p:txBody>
          <a:bodyPr wrap="none" anchor="ctr">
            <a:spAutoFit/>
          </a:bodyPr>
          <a:p>
            <a:r>
              <a:rPr lang="en-US" altLang="zh-CN" sz="2400">
                <a:latin typeface="Arial" panose="020B0604020202020204" pitchFamily="34" charset="0"/>
              </a:rPr>
              <a:t>………⑥</a:t>
            </a:r>
            <a:r>
              <a:rPr lang="en-US" altLang="zh-CN">
                <a:latin typeface="Arial" panose="020B0604020202020204" pitchFamily="34" charset="0"/>
              </a:rPr>
              <a:t> </a:t>
            </a:r>
            <a:endParaRPr lang="en-US" altLang="zh-CN">
              <a:latin typeface="Arial" panose="020B0604020202020204" pitchFamily="34" charset="0"/>
            </a:endParaRPr>
          </a:p>
        </p:txBody>
      </p:sp>
      <p:sp>
        <p:nvSpPr>
          <p:cNvPr id="97311" name="矩形 97310"/>
          <p:cNvSpPr/>
          <p:nvPr/>
        </p:nvSpPr>
        <p:spPr>
          <a:xfrm>
            <a:off x="1547813" y="4797425"/>
            <a:ext cx="2139950" cy="457200"/>
          </a:xfrm>
          <a:prstGeom prst="rect">
            <a:avLst/>
          </a:prstGeom>
          <a:noFill/>
          <a:ln w="9525">
            <a:noFill/>
          </a:ln>
        </p:spPr>
        <p:txBody>
          <a:bodyPr wrap="none" anchor="ctr">
            <a:spAutoFit/>
          </a:bodyPr>
          <a:p>
            <a:r>
              <a:rPr lang="en-US" altLang="zh-CN" dirty="0">
                <a:latin typeface="Arial" panose="020B0604020202020204" pitchFamily="34" charset="0"/>
              </a:rPr>
              <a:t> </a:t>
            </a:r>
            <a:r>
              <a:rPr lang="zh-CN" altLang="en-US" sz="2400" dirty="0">
                <a:latin typeface="Arial" panose="020B0604020202020204" pitchFamily="34" charset="0"/>
              </a:rPr>
              <a:t>联立</a:t>
            </a:r>
            <a:r>
              <a:rPr lang="en-US" altLang="zh-CN" sz="2400" dirty="0">
                <a:latin typeface="Arial" panose="020B0604020202020204" pitchFamily="34" charset="0"/>
              </a:rPr>
              <a:t>⑤⑥</a:t>
            </a:r>
            <a:r>
              <a:rPr lang="zh-CN" altLang="en-US" sz="2400" dirty="0">
                <a:latin typeface="Arial" panose="020B0604020202020204" pitchFamily="34" charset="0"/>
              </a:rPr>
              <a:t>解得</a:t>
            </a:r>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97313" name="矩形 97312"/>
          <p:cNvSpPr/>
          <p:nvPr/>
        </p:nvSpPr>
        <p:spPr>
          <a:xfrm>
            <a:off x="3924300" y="4797425"/>
            <a:ext cx="582613" cy="457200"/>
          </a:xfrm>
          <a:prstGeom prst="rect">
            <a:avLst/>
          </a:prstGeom>
          <a:noFill/>
          <a:ln w="9525">
            <a:noFill/>
          </a:ln>
        </p:spPr>
        <p:txBody>
          <a:bodyPr wrap="none" anchor="ctr">
            <a:spAutoFit/>
          </a:bodyPr>
          <a:p>
            <a:r>
              <a:rPr lang="en-US" altLang="zh-CN" sz="2400">
                <a:latin typeface="Arial" panose="020B0604020202020204" pitchFamily="34" charset="0"/>
                <a:cs typeface="Times New Roman" panose="02020603050405020304" pitchFamily="18" charset="0"/>
              </a:rPr>
              <a:t>H=</a:t>
            </a:r>
            <a:endParaRPr lang="en-US" altLang="zh-CN" sz="2400">
              <a:latin typeface="Arial" panose="020B0604020202020204" pitchFamily="34" charset="0"/>
            </a:endParaRPr>
          </a:p>
        </p:txBody>
      </p:sp>
      <p:graphicFrame>
        <p:nvGraphicFramePr>
          <p:cNvPr id="97312" name="对象 97311"/>
          <p:cNvGraphicFramePr/>
          <p:nvPr/>
        </p:nvGraphicFramePr>
        <p:xfrm>
          <a:off x="4500563" y="4652963"/>
          <a:ext cx="403225" cy="712787"/>
        </p:xfrm>
        <a:graphic>
          <a:graphicData uri="http://schemas.openxmlformats.org/presentationml/2006/ole">
            <mc:AlternateContent xmlns:mc="http://schemas.openxmlformats.org/markup-compatibility/2006">
              <mc:Choice xmlns:v="urn:schemas-microsoft-com:vml" Requires="v">
                <p:oleObj spid="_x0000_s3133" name="" r:id="rId8" imgW="203200" imgH="355600" progId="Equation.3">
                  <p:embed/>
                </p:oleObj>
              </mc:Choice>
              <mc:Fallback>
                <p:oleObj name="" r:id="rId8" imgW="203200" imgH="355600" progId="Equation.3">
                  <p:embed/>
                  <p:pic>
                    <p:nvPicPr>
                      <p:cNvPr id="0" name="图片 3132"/>
                      <p:cNvPicPr/>
                      <p:nvPr/>
                    </p:nvPicPr>
                    <p:blipFill>
                      <a:blip r:embed="rId9"/>
                      <a:stretch>
                        <a:fillRect/>
                      </a:stretch>
                    </p:blipFill>
                    <p:spPr>
                      <a:xfrm>
                        <a:off x="4500563" y="4652963"/>
                        <a:ext cx="403225" cy="712787"/>
                      </a:xfrm>
                      <a:prstGeom prst="rect">
                        <a:avLst/>
                      </a:prstGeom>
                      <a:noFill/>
                      <a:ln w="38100">
                        <a:noFill/>
                        <a:miter/>
                      </a:ln>
                    </p:spPr>
                  </p:pic>
                </p:oleObj>
              </mc:Fallback>
            </mc:AlternateContent>
          </a:graphicData>
        </a:graphic>
      </p:graphicFrame>
      <p:sp>
        <p:nvSpPr>
          <p:cNvPr id="97314" name="矩形 97313"/>
          <p:cNvSpPr/>
          <p:nvPr/>
        </p:nvSpPr>
        <p:spPr>
          <a:xfrm>
            <a:off x="4397375" y="3605213"/>
            <a:ext cx="311150" cy="244475"/>
          </a:xfrm>
          <a:prstGeom prst="rect">
            <a:avLst/>
          </a:prstGeom>
          <a:noFill/>
          <a:ln w="9525">
            <a:noFill/>
          </a:ln>
        </p:spPr>
        <p:txBody>
          <a:bodyPr wrap="none" anchor="ctr">
            <a:spAutoFit/>
          </a:bodyPr>
          <a:p>
            <a:r>
              <a:rPr lang="en-US" altLang="zh-CN" sz="1000">
                <a:latin typeface="宋体" panose="02010600030101010101" pitchFamily="2" charset="-122"/>
                <a:cs typeface="Times New Roman" panose="02020603050405020304" pitchFamily="18" charset="0"/>
              </a:rPr>
              <a:t>m </a:t>
            </a:r>
            <a:endParaRPr lang="en-US" altLang="zh-CN">
              <a:latin typeface="Arial" panose="020B0604020202020204" pitchFamily="34" charset="0"/>
            </a:endParaRPr>
          </a:p>
        </p:txBody>
      </p:sp>
      <p:sp>
        <p:nvSpPr>
          <p:cNvPr id="97316" name="矩形 97315"/>
          <p:cNvSpPr/>
          <p:nvPr/>
        </p:nvSpPr>
        <p:spPr>
          <a:xfrm>
            <a:off x="827088" y="5338763"/>
            <a:ext cx="2927350" cy="457200"/>
          </a:xfrm>
          <a:prstGeom prst="rect">
            <a:avLst/>
          </a:prstGeom>
          <a:noFill/>
          <a:ln w="9525">
            <a:noFill/>
          </a:ln>
        </p:spPr>
        <p:txBody>
          <a:bodyPr wrap="none" anchor="ctr">
            <a:spAutoFit/>
          </a:bodyPr>
          <a:p>
            <a:r>
              <a:rPr lang="zh-CN" altLang="en-US" sz="2400" dirty="0">
                <a:solidFill>
                  <a:srgbClr val="CC0000"/>
                </a:solidFill>
                <a:latin typeface="宋体" panose="02010600030101010101" pitchFamily="2" charset="-122"/>
                <a:cs typeface="Times New Roman" panose="02020603050405020304" pitchFamily="18" charset="0"/>
              </a:rPr>
              <a:t>即，击球点的高度</a:t>
            </a:r>
            <a:r>
              <a:rPr lang="en-US" altLang="zh-CN" sz="2400">
                <a:solidFill>
                  <a:srgbClr val="CC0000"/>
                </a:solidFill>
                <a:latin typeface="宋体" panose="02010600030101010101" pitchFamily="2" charset="-122"/>
                <a:cs typeface="Times New Roman" panose="02020603050405020304" pitchFamily="18" charset="0"/>
              </a:rPr>
              <a:t>H=</a:t>
            </a:r>
            <a:endParaRPr lang="en-US" altLang="zh-CN" sz="2400">
              <a:solidFill>
                <a:srgbClr val="CC0000"/>
              </a:solidFill>
              <a:latin typeface="Arial" panose="020B0604020202020204" pitchFamily="34" charset="0"/>
            </a:endParaRPr>
          </a:p>
        </p:txBody>
      </p:sp>
      <p:graphicFrame>
        <p:nvGraphicFramePr>
          <p:cNvPr id="97315" name="对象 97314"/>
          <p:cNvGraphicFramePr/>
          <p:nvPr/>
        </p:nvGraphicFramePr>
        <p:xfrm>
          <a:off x="3708400" y="5300663"/>
          <a:ext cx="327025" cy="576262"/>
        </p:xfrm>
        <a:graphic>
          <a:graphicData uri="http://schemas.openxmlformats.org/presentationml/2006/ole">
            <mc:AlternateContent xmlns:mc="http://schemas.openxmlformats.org/markup-compatibility/2006">
              <mc:Choice xmlns:v="urn:schemas-microsoft-com:vml" Requires="v">
                <p:oleObj spid="_x0000_s3134" name="" r:id="rId10" imgW="203200" imgH="355600" progId="Equation.3">
                  <p:embed/>
                </p:oleObj>
              </mc:Choice>
              <mc:Fallback>
                <p:oleObj name="" r:id="rId10" imgW="203200" imgH="355600" progId="Equation.3">
                  <p:embed/>
                  <p:pic>
                    <p:nvPicPr>
                      <p:cNvPr id="0" name="图片 3133"/>
                      <p:cNvPicPr/>
                      <p:nvPr/>
                    </p:nvPicPr>
                    <p:blipFill>
                      <a:blip r:embed="rId9"/>
                      <a:stretch>
                        <a:fillRect/>
                      </a:stretch>
                    </p:blipFill>
                    <p:spPr>
                      <a:xfrm>
                        <a:off x="3708400" y="5300663"/>
                        <a:ext cx="327025" cy="576262"/>
                      </a:xfrm>
                      <a:prstGeom prst="rect">
                        <a:avLst/>
                      </a:prstGeom>
                      <a:noFill/>
                      <a:ln w="38100">
                        <a:noFill/>
                        <a:miter/>
                      </a:ln>
                    </p:spPr>
                  </p:pic>
                </p:oleObj>
              </mc:Fallback>
            </mc:AlternateContent>
          </a:graphicData>
        </a:graphic>
      </p:graphicFrame>
      <p:sp>
        <p:nvSpPr>
          <p:cNvPr id="97317" name="矩形 97316"/>
          <p:cNvSpPr/>
          <p:nvPr/>
        </p:nvSpPr>
        <p:spPr>
          <a:xfrm>
            <a:off x="3995738" y="5300663"/>
            <a:ext cx="4603750" cy="457200"/>
          </a:xfrm>
          <a:prstGeom prst="rect">
            <a:avLst/>
          </a:prstGeom>
          <a:noFill/>
          <a:ln w="9525">
            <a:noFill/>
          </a:ln>
        </p:spPr>
        <p:txBody>
          <a:bodyPr wrap="none" anchor="ctr">
            <a:spAutoFit/>
          </a:bodyPr>
          <a:p>
            <a:r>
              <a:rPr lang="en-US" altLang="zh-CN" sz="2400" dirty="0">
                <a:solidFill>
                  <a:srgbClr val="CC0000"/>
                </a:solidFill>
                <a:latin typeface="宋体" panose="02010600030101010101" pitchFamily="2" charset="-122"/>
                <a:cs typeface="Times New Roman" panose="02020603050405020304" pitchFamily="18" charset="0"/>
              </a:rPr>
              <a:t>m</a:t>
            </a:r>
            <a:r>
              <a:rPr lang="zh-CN" altLang="en-US" sz="2400" dirty="0">
                <a:solidFill>
                  <a:srgbClr val="CC0000"/>
                </a:solidFill>
                <a:latin typeface="宋体" panose="02010600030101010101" pitchFamily="2" charset="-122"/>
                <a:cs typeface="Times New Roman" panose="02020603050405020304" pitchFamily="18" charset="0"/>
              </a:rPr>
              <a:t>时，无论水平击球的速度多大，</a:t>
            </a:r>
            <a:endParaRPr lang="zh-CN" altLang="en-US" sz="2400" dirty="0">
              <a:solidFill>
                <a:srgbClr val="CC0000"/>
              </a:solidFill>
              <a:latin typeface="Arial" panose="020B0604020202020204" pitchFamily="34" charset="0"/>
            </a:endParaRPr>
          </a:p>
        </p:txBody>
      </p:sp>
      <p:sp>
        <p:nvSpPr>
          <p:cNvPr id="97318" name="文本框 97317"/>
          <p:cNvSpPr txBox="1"/>
          <p:nvPr/>
        </p:nvSpPr>
        <p:spPr>
          <a:xfrm>
            <a:off x="827088" y="5799138"/>
            <a:ext cx="5329237" cy="869950"/>
          </a:xfrm>
          <a:prstGeom prst="rect">
            <a:avLst/>
          </a:prstGeom>
          <a:noFill/>
          <a:ln w="9525">
            <a:noFill/>
          </a:ln>
        </p:spPr>
        <p:txBody>
          <a:bodyPr>
            <a:spAutoFit/>
          </a:bodyPr>
          <a:p>
            <a:r>
              <a:rPr lang="zh-CN" altLang="en-US" sz="2400" dirty="0">
                <a:solidFill>
                  <a:srgbClr val="CC3300"/>
                </a:solidFill>
                <a:latin typeface="Arial" panose="020B0604020202020204" pitchFamily="34" charset="0"/>
              </a:rPr>
              <a:t>球不是触网就是越界。</a:t>
            </a:r>
            <a:endParaRPr lang="zh-CN" altLang="en-US" sz="2400" dirty="0">
              <a:solidFill>
                <a:srgbClr val="CC3300"/>
              </a:solidFill>
              <a:latin typeface="Arial" panose="020B0604020202020204" pitchFamily="34" charset="0"/>
            </a:endParaRPr>
          </a:p>
          <a:p>
            <a:pPr>
              <a:spcBef>
                <a:spcPct val="50000"/>
              </a:spcBef>
              <a:buClr>
                <a:schemeClr val="bg1"/>
              </a:buClr>
            </a:pPr>
            <a:endParaRPr lang="zh-CN" altLang="en-US" dirty="0">
              <a:latin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8" name="文本框 98307"/>
          <p:cNvSpPr txBox="1"/>
          <p:nvPr/>
        </p:nvSpPr>
        <p:spPr>
          <a:xfrm>
            <a:off x="611188" y="703263"/>
            <a:ext cx="8135937" cy="2654300"/>
          </a:xfrm>
          <a:prstGeom prst="rect">
            <a:avLst/>
          </a:prstGeom>
          <a:noFill/>
          <a:ln w="9525">
            <a:noFill/>
          </a:ln>
        </p:spPr>
        <p:txBody>
          <a:bodyPr>
            <a:spAutoFit/>
          </a:bodyPr>
          <a:p>
            <a:pPr>
              <a:spcBef>
                <a:spcPct val="50000"/>
              </a:spcBef>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2  </a:t>
            </a:r>
            <a:r>
              <a:rPr lang="zh-CN" altLang="en-US" sz="2800" b="1" dirty="0">
                <a:solidFill>
                  <a:srgbClr val="A50021"/>
                </a:solidFill>
                <a:latin typeface="Arial" panose="020B0604020202020204" pitchFamily="34" charset="0"/>
              </a:rPr>
              <a:t>在水平推力（    ）的作用下，一辆质量为</a:t>
            </a:r>
            <a:r>
              <a:rPr lang="en-US" altLang="zh-CN" sz="2800" b="1" dirty="0">
                <a:solidFill>
                  <a:srgbClr val="A50021"/>
                </a:solidFill>
                <a:latin typeface="Arial" panose="020B0604020202020204" pitchFamily="34" charset="0"/>
              </a:rPr>
              <a:t>M</a:t>
            </a:r>
            <a:r>
              <a:rPr lang="zh-CN" altLang="en-US" sz="2800" b="1" dirty="0">
                <a:solidFill>
                  <a:srgbClr val="A50021"/>
                </a:solidFill>
                <a:latin typeface="Arial" panose="020B0604020202020204" pitchFamily="34" charset="0"/>
              </a:rPr>
              <a:t>、倾角为的斜面小车从静止开始沿水平地面运动；车上有一个质量为</a:t>
            </a:r>
            <a:r>
              <a:rPr lang="en-US" altLang="zh-CN" sz="2800" b="1" dirty="0">
                <a:solidFill>
                  <a:srgbClr val="A50021"/>
                </a:solidFill>
                <a:latin typeface="Arial" panose="020B0604020202020204" pitchFamily="34" charset="0"/>
              </a:rPr>
              <a:t>m</a:t>
            </a:r>
            <a:r>
              <a:rPr lang="zh-CN" altLang="en-US" sz="2800" b="1" dirty="0">
                <a:solidFill>
                  <a:srgbClr val="A50021"/>
                </a:solidFill>
                <a:latin typeface="Arial" panose="020B0604020202020204" pitchFamily="34" charset="0"/>
              </a:rPr>
              <a:t>的滑块，其受力及相应的合力（</a:t>
            </a:r>
            <a:r>
              <a:rPr lang="en-US" altLang="zh-CN" sz="2800" b="1" dirty="0">
                <a:solidFill>
                  <a:srgbClr val="A50021"/>
                </a:solidFill>
                <a:latin typeface="Arial" panose="020B0604020202020204" pitchFamily="34" charset="0"/>
              </a:rPr>
              <a:t>∑</a:t>
            </a:r>
            <a:r>
              <a:rPr lang="zh-CN" altLang="en-US" sz="2800" b="1" dirty="0">
                <a:solidFill>
                  <a:srgbClr val="A50021"/>
                </a:solidFill>
                <a:latin typeface="Arial" panose="020B0604020202020204" pitchFamily="34" charset="0"/>
              </a:rPr>
              <a:t>）如图所示．不计一切摩擦，试分析和比较各种情况下水平推力的大小关系，哪种情况不可能实现？（   ） </a:t>
            </a:r>
            <a:endParaRPr lang="zh-CN" altLang="en-US" sz="2800" b="1" dirty="0">
              <a:solidFill>
                <a:srgbClr val="A50021"/>
              </a:solidFill>
              <a:latin typeface="Arial" panose="020B0604020202020204" pitchFamily="34" charset="0"/>
            </a:endParaRPr>
          </a:p>
        </p:txBody>
      </p:sp>
      <p:sp>
        <p:nvSpPr>
          <p:cNvPr id="98310" name="矩形 98309"/>
          <p:cNvSpPr/>
          <p:nvPr/>
        </p:nvSpPr>
        <p:spPr>
          <a:xfrm>
            <a:off x="0" y="0"/>
            <a:ext cx="9144000" cy="0"/>
          </a:xfrm>
          <a:prstGeom prst="rect">
            <a:avLst/>
          </a:prstGeom>
          <a:noFill/>
          <a:ln w="9525">
            <a:noFill/>
          </a:ln>
        </p:spPr>
        <p:txBody>
          <a:bodyPr/>
          <a:p>
            <a:endParaRPr lang="zh-CN" altLang="en-US"/>
          </a:p>
        </p:txBody>
      </p:sp>
      <p:graphicFrame>
        <p:nvGraphicFramePr>
          <p:cNvPr id="98309" name="对象 98308"/>
          <p:cNvGraphicFramePr/>
          <p:nvPr/>
        </p:nvGraphicFramePr>
        <p:xfrm>
          <a:off x="3635375" y="765175"/>
          <a:ext cx="377825" cy="431800"/>
        </p:xfrm>
        <a:graphic>
          <a:graphicData uri="http://schemas.openxmlformats.org/presentationml/2006/ole">
            <mc:AlternateContent xmlns:mc="http://schemas.openxmlformats.org/markup-compatibility/2006">
              <mc:Choice xmlns:v="urn:schemas-microsoft-com:vml" Requires="v">
                <p:oleObj spid="_x0000_s3135" name="" r:id="rId1" imgW="203200" imgH="228600" progId="Equation.DSMT4">
                  <p:embed/>
                </p:oleObj>
              </mc:Choice>
              <mc:Fallback>
                <p:oleObj name="" r:id="rId1" imgW="203200" imgH="228600" progId="Equation.DSMT4">
                  <p:embed/>
                  <p:pic>
                    <p:nvPicPr>
                      <p:cNvPr id="0" name="图片 3134"/>
                      <p:cNvPicPr/>
                      <p:nvPr/>
                    </p:nvPicPr>
                    <p:blipFill>
                      <a:blip r:embed="rId2"/>
                      <a:stretch>
                        <a:fillRect/>
                      </a:stretch>
                    </p:blipFill>
                    <p:spPr>
                      <a:xfrm>
                        <a:off x="3635375" y="765175"/>
                        <a:ext cx="377825" cy="431800"/>
                      </a:xfrm>
                      <a:prstGeom prst="rect">
                        <a:avLst/>
                      </a:prstGeom>
                      <a:noFill/>
                      <a:ln w="38100">
                        <a:noFill/>
                        <a:miter/>
                      </a:ln>
                    </p:spPr>
                  </p:pic>
                </p:oleObj>
              </mc:Fallback>
            </mc:AlternateContent>
          </a:graphicData>
        </a:graphic>
      </p:graphicFrame>
      <p:pic>
        <p:nvPicPr>
          <p:cNvPr id="98311" name="图片 98310"/>
          <p:cNvPicPr>
            <a:picLocks noChangeAspect="1"/>
          </p:cNvPicPr>
          <p:nvPr/>
        </p:nvPicPr>
        <p:blipFill>
          <a:blip r:embed="rId3"/>
          <a:stretch>
            <a:fillRect/>
          </a:stretch>
        </p:blipFill>
        <p:spPr>
          <a:xfrm>
            <a:off x="827088" y="3789363"/>
            <a:ext cx="7704137" cy="1871662"/>
          </a:xfrm>
          <a:prstGeom prst="rect">
            <a:avLst/>
          </a:prstGeom>
          <a:noFill/>
          <a:ln w="9525">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标题 105473"/>
          <p:cNvSpPr>
            <a:spLocks noGrp="1"/>
          </p:cNvSpPr>
          <p:nvPr>
            <p:ph type="title"/>
          </p:nvPr>
        </p:nvSpPr>
        <p:spPr>
          <a:ln/>
        </p:spPr>
        <p:txBody>
          <a:bodyPr/>
          <a:p>
            <a:r>
              <a:rPr lang="zh-CN" altLang="en-US" b="1" dirty="0"/>
              <a:t>§</a:t>
            </a:r>
            <a:r>
              <a:rPr lang="en-US" altLang="zh-CN" b="1" dirty="0"/>
              <a:t>8 </a:t>
            </a:r>
            <a:r>
              <a:rPr lang="zh-CN" altLang="en-US" b="1" dirty="0"/>
              <a:t>对称法</a:t>
            </a:r>
            <a:endParaRPr lang="zh-CN" altLang="en-US" b="1" dirty="0"/>
          </a:p>
        </p:txBody>
      </p:sp>
      <p:sp>
        <p:nvSpPr>
          <p:cNvPr id="105475" name="文本占位符 105474"/>
          <p:cNvSpPr>
            <a:spLocks noGrp="1"/>
          </p:cNvSpPr>
          <p:nvPr>
            <p:ph type="body" idx="1"/>
          </p:nvPr>
        </p:nvSpPr>
        <p:spPr>
          <a:ln/>
        </p:spPr>
        <p:txBody>
          <a:bodyPr/>
          <a:p>
            <a:r>
              <a:rPr lang="zh-CN" altLang="en-US" sz="3200" b="1" dirty="0">
                <a:solidFill>
                  <a:srgbClr val="CC3399"/>
                </a:solidFill>
              </a:rPr>
              <a:t>物理问题中有一些</a:t>
            </a:r>
            <a:r>
              <a:rPr lang="zh-CN" altLang="en-US" sz="3200" b="1" dirty="0">
                <a:solidFill>
                  <a:schemeClr val="accent2"/>
                </a:solidFill>
              </a:rPr>
              <a:t>物理过程或是物理图形是具有对称性的</a:t>
            </a:r>
            <a:r>
              <a:rPr lang="zh-CN" altLang="en-US" sz="3200" b="1" dirty="0">
                <a:solidFill>
                  <a:srgbClr val="CC3399"/>
                </a:solidFill>
              </a:rPr>
              <a:t>。利用物理问题的这一特点求解，可使问题简单化。要认识到一个物理过程，一旦对称</a:t>
            </a:r>
            <a:r>
              <a:rPr lang="en-US" altLang="zh-CN" sz="3200" b="1" dirty="0">
                <a:solidFill>
                  <a:srgbClr val="CC3399"/>
                </a:solidFill>
              </a:rPr>
              <a:t>,</a:t>
            </a:r>
            <a:r>
              <a:rPr lang="zh-CN" altLang="en-US" sz="3200" b="1" dirty="0">
                <a:solidFill>
                  <a:srgbClr val="CC3399"/>
                </a:solidFill>
              </a:rPr>
              <a:t>则相当一部分物理量（如时间、速度、位移、加速度等）是对称的。</a:t>
            </a:r>
            <a:endParaRPr lang="zh-CN" altLang="en-US" sz="3200" b="1" dirty="0">
              <a:solidFill>
                <a:srgbClr val="CC339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500" name="文本框 106499"/>
          <p:cNvSpPr txBox="1"/>
          <p:nvPr/>
        </p:nvSpPr>
        <p:spPr>
          <a:xfrm>
            <a:off x="684213" y="620713"/>
            <a:ext cx="7920037" cy="1800225"/>
          </a:xfrm>
          <a:prstGeom prst="rect">
            <a:avLst/>
          </a:prstGeom>
          <a:noFill/>
          <a:ln w="9525">
            <a:noFill/>
          </a:ln>
        </p:spPr>
        <p:txBody>
          <a:bodyPr>
            <a:spAutoFit/>
          </a:bodyPr>
          <a:p>
            <a:pPr>
              <a:spcBef>
                <a:spcPct val="50000"/>
              </a:spcBef>
              <a:buClr>
                <a:schemeClr val="bg1"/>
              </a:buClr>
            </a:pPr>
            <a:r>
              <a:rPr lang="zh-CN" altLang="en-US" sz="2800" b="1" dirty="0">
                <a:solidFill>
                  <a:srgbClr val="008000"/>
                </a:solidFill>
                <a:latin typeface="Arial" panose="020B0604020202020204" pitchFamily="34" charset="0"/>
              </a:rPr>
              <a:t>例</a:t>
            </a:r>
            <a:r>
              <a:rPr lang="en-US" altLang="zh-CN" sz="2800" b="1" dirty="0">
                <a:solidFill>
                  <a:srgbClr val="008000"/>
                </a:solidFill>
                <a:latin typeface="Arial" panose="020B0604020202020204" pitchFamily="34" charset="0"/>
              </a:rPr>
              <a:t>1  </a:t>
            </a:r>
            <a:r>
              <a:rPr lang="zh-CN" altLang="en-US" sz="2800" b="1" dirty="0">
                <a:solidFill>
                  <a:srgbClr val="008000"/>
                </a:solidFill>
                <a:latin typeface="Arial" panose="020B0604020202020204" pitchFamily="34" charset="0"/>
              </a:rPr>
              <a:t>以</a:t>
            </a:r>
            <a:r>
              <a:rPr lang="en-US" altLang="zh-CN" sz="2800" b="1" dirty="0">
                <a:solidFill>
                  <a:srgbClr val="008000"/>
                </a:solidFill>
                <a:latin typeface="Arial" panose="020B0604020202020204" pitchFamily="34" charset="0"/>
              </a:rPr>
              <a:t>V0=20m/s</a:t>
            </a:r>
            <a:r>
              <a:rPr lang="zh-CN" altLang="en-US" sz="2800" b="1" dirty="0">
                <a:solidFill>
                  <a:srgbClr val="008000"/>
                </a:solidFill>
                <a:latin typeface="Arial" panose="020B0604020202020204" pitchFamily="34" charset="0"/>
              </a:rPr>
              <a:t>的速度竖直向上抛出一小球，两秒后以相同的初速度在同一点竖直向上抛出另一小球，</a:t>
            </a:r>
            <a:r>
              <a:rPr lang="en-US" altLang="zh-CN" sz="2800" b="1" dirty="0">
                <a:solidFill>
                  <a:srgbClr val="008000"/>
                </a:solidFill>
                <a:latin typeface="Arial" panose="020B0604020202020204" pitchFamily="34" charset="0"/>
              </a:rPr>
              <a:t>g=10m/s2</a:t>
            </a:r>
            <a:r>
              <a:rPr lang="zh-CN" altLang="en-US" sz="2800" b="1" dirty="0">
                <a:solidFill>
                  <a:srgbClr val="008000"/>
                </a:solidFill>
                <a:latin typeface="Arial" panose="020B0604020202020204" pitchFamily="34" charset="0"/>
              </a:rPr>
              <a:t>，则两球相碰处离出发点的高度是多少？</a:t>
            </a:r>
            <a:endParaRPr lang="zh-CN" altLang="en-US" sz="2800" b="1" dirty="0">
              <a:solidFill>
                <a:srgbClr val="008000"/>
              </a:solidFill>
              <a:latin typeface="Arial" panose="020B0604020202020204" pitchFamily="34" charset="0"/>
            </a:endParaRPr>
          </a:p>
        </p:txBody>
      </p:sp>
      <p:sp>
        <p:nvSpPr>
          <p:cNvPr id="106501" name="文本框 106500"/>
          <p:cNvSpPr txBox="1"/>
          <p:nvPr/>
        </p:nvSpPr>
        <p:spPr>
          <a:xfrm>
            <a:off x="755650" y="2393950"/>
            <a:ext cx="7902575" cy="2973388"/>
          </a:xfrm>
          <a:prstGeom prst="rect">
            <a:avLst/>
          </a:prstGeom>
          <a:noFill/>
          <a:ln w="9525">
            <a:noFill/>
          </a:ln>
        </p:spPr>
        <p:txBody>
          <a:bodyPr wrap="none" anchor="t">
            <a:spAutoFit/>
          </a:bodyPr>
          <a:p>
            <a:pPr>
              <a:lnSpc>
                <a:spcPct val="135000"/>
              </a:lnSpc>
              <a:buClr>
                <a:schemeClr val="bg1"/>
              </a:buClr>
            </a:pPr>
            <a:r>
              <a:rPr lang="zh-CN" altLang="en-US" sz="2800" b="1" dirty="0">
                <a:solidFill>
                  <a:srgbClr val="FF0000"/>
                </a:solidFill>
                <a:latin typeface="Arial" panose="020B0604020202020204" pitchFamily="34" charset="0"/>
              </a:rPr>
              <a:t>解析</a:t>
            </a:r>
            <a:r>
              <a:rPr lang="en-US" altLang="zh-CN" sz="2800" b="1" dirty="0">
                <a:solidFill>
                  <a:srgbClr val="FF0000"/>
                </a:solidFill>
                <a:latin typeface="Arial" panose="020B0604020202020204" pitchFamily="34" charset="0"/>
              </a:rPr>
              <a:t>:</a:t>
            </a:r>
            <a:r>
              <a:rPr lang="zh-CN" altLang="en-US" sz="2800" b="1" dirty="0">
                <a:solidFill>
                  <a:srgbClr val="FF0000"/>
                </a:solidFill>
                <a:latin typeface="Arial" panose="020B0604020202020204" pitchFamily="34" charset="0"/>
              </a:rPr>
              <a:t>竖直上抛运动是对称性运动</a:t>
            </a:r>
            <a:r>
              <a:rPr lang="en-US" altLang="zh-CN" sz="2800" b="1" dirty="0">
                <a:solidFill>
                  <a:srgbClr val="FF0000"/>
                </a:solidFill>
                <a:latin typeface="Arial" panose="020B0604020202020204" pitchFamily="34" charset="0"/>
              </a:rPr>
              <a:t>.</a:t>
            </a:r>
            <a:r>
              <a:rPr lang="zh-CN" altLang="en-US" sz="2800" b="1" dirty="0">
                <a:solidFill>
                  <a:srgbClr val="FF0000"/>
                </a:solidFill>
                <a:latin typeface="Arial" panose="020B0604020202020204" pitchFamily="34" charset="0"/>
              </a:rPr>
              <a:t>上升过程跟下降</a:t>
            </a:r>
            <a:endParaRPr lang="zh-CN" altLang="en-US" sz="2800" b="1" dirty="0">
              <a:solidFill>
                <a:srgbClr val="FF0000"/>
              </a:solidFill>
              <a:latin typeface="Arial" panose="020B0604020202020204" pitchFamily="34" charset="0"/>
            </a:endParaRPr>
          </a:p>
          <a:p>
            <a:pPr>
              <a:lnSpc>
                <a:spcPct val="135000"/>
              </a:lnSpc>
              <a:buClr>
                <a:schemeClr val="bg1"/>
              </a:buClr>
            </a:pPr>
            <a:r>
              <a:rPr lang="zh-CN" altLang="en-US" sz="2800" b="1" dirty="0">
                <a:solidFill>
                  <a:srgbClr val="FF0000"/>
                </a:solidFill>
                <a:latin typeface="Arial" panose="020B0604020202020204" pitchFamily="34" charset="0"/>
              </a:rPr>
              <a:t>过程关于最高点对称</a:t>
            </a:r>
            <a:r>
              <a:rPr lang="en-US" altLang="zh-CN" sz="2800" b="1">
                <a:solidFill>
                  <a:srgbClr val="FF0000"/>
                </a:solidFill>
                <a:latin typeface="Arial" panose="020B0604020202020204" pitchFamily="34" charset="0"/>
              </a:rPr>
              <a:t>.</a:t>
            </a:r>
            <a:endParaRPr lang="en-US" altLang="zh-CN" sz="2800" b="1">
              <a:solidFill>
                <a:srgbClr val="FF0000"/>
              </a:solidFill>
              <a:latin typeface="Arial" panose="020B0604020202020204" pitchFamily="34" charset="0"/>
            </a:endParaRPr>
          </a:p>
          <a:p>
            <a:pPr>
              <a:lnSpc>
                <a:spcPct val="135000"/>
              </a:lnSpc>
              <a:buClr>
                <a:schemeClr val="bg1"/>
              </a:buClr>
            </a:pPr>
            <a:r>
              <a:rPr lang="zh-CN" altLang="en-US" sz="2800" b="1" dirty="0">
                <a:solidFill>
                  <a:srgbClr val="FF0000"/>
                </a:solidFill>
                <a:latin typeface="Arial" panose="020B0604020202020204" pitchFamily="34" charset="0"/>
              </a:rPr>
              <a:t>据速度对称性</a:t>
            </a:r>
            <a:r>
              <a:rPr lang="en-US" altLang="zh-CN" sz="2800" b="1" dirty="0">
                <a:solidFill>
                  <a:srgbClr val="FF0000"/>
                </a:solidFill>
                <a:latin typeface="Arial" panose="020B0604020202020204" pitchFamily="34" charset="0"/>
              </a:rPr>
              <a:t>,</a:t>
            </a:r>
            <a:r>
              <a:rPr lang="zh-CN" altLang="en-US" sz="2800" b="1" dirty="0">
                <a:solidFill>
                  <a:srgbClr val="FF0000"/>
                </a:solidFill>
                <a:latin typeface="Arial" panose="020B0604020202020204" pitchFamily="34" charset="0"/>
              </a:rPr>
              <a:t>有</a:t>
            </a:r>
            <a:endParaRPr lang="zh-CN" altLang="en-US" sz="2800" b="1" dirty="0">
              <a:solidFill>
                <a:srgbClr val="FF0000"/>
              </a:solidFill>
              <a:latin typeface="Arial" panose="020B0604020202020204" pitchFamily="34" charset="0"/>
            </a:endParaRPr>
          </a:p>
          <a:p>
            <a:pPr>
              <a:lnSpc>
                <a:spcPct val="135000"/>
              </a:lnSpc>
              <a:buClr>
                <a:schemeClr val="bg1"/>
              </a:buClr>
            </a:pPr>
            <a:r>
              <a:rPr lang="zh-CN" altLang="en-US" sz="2800" b="1" dirty="0">
                <a:solidFill>
                  <a:srgbClr val="FF0000"/>
                </a:solidFill>
                <a:latin typeface="Arial" panose="020B0604020202020204" pitchFamily="34" charset="0"/>
              </a:rPr>
              <a:t>解得</a:t>
            </a:r>
            <a:r>
              <a:rPr lang="en-US" altLang="zh-CN" sz="2800" b="1">
                <a:solidFill>
                  <a:srgbClr val="FF0000"/>
                </a:solidFill>
                <a:latin typeface="Arial" panose="020B0604020202020204" pitchFamily="34" charset="0"/>
              </a:rPr>
              <a:t>t=1s </a:t>
            </a:r>
            <a:endParaRPr lang="en-US" altLang="zh-CN" sz="2800" b="1">
              <a:solidFill>
                <a:srgbClr val="FF0000"/>
              </a:solidFill>
              <a:latin typeface="Arial" panose="020B0604020202020204" pitchFamily="34" charset="0"/>
            </a:endParaRPr>
          </a:p>
          <a:p>
            <a:pPr>
              <a:lnSpc>
                <a:spcPct val="135000"/>
              </a:lnSpc>
              <a:buClr>
                <a:schemeClr val="bg1"/>
              </a:buClr>
            </a:pPr>
            <a:r>
              <a:rPr lang="en-US" altLang="zh-CN" sz="2800" b="1" dirty="0">
                <a:solidFill>
                  <a:srgbClr val="FF0000"/>
                </a:solidFill>
                <a:latin typeface="Arial" panose="020B0604020202020204" pitchFamily="34" charset="0"/>
              </a:rPr>
              <a:t> </a:t>
            </a:r>
            <a:r>
              <a:rPr lang="zh-CN" altLang="en-US" sz="2800" b="1" dirty="0">
                <a:solidFill>
                  <a:srgbClr val="FF0000"/>
                </a:solidFill>
                <a:latin typeface="Arial" panose="020B0604020202020204" pitchFamily="34" charset="0"/>
              </a:rPr>
              <a:t>代入位移公式得</a:t>
            </a:r>
            <a:r>
              <a:rPr lang="en-US" altLang="zh-CN" sz="2800" b="1">
                <a:solidFill>
                  <a:srgbClr val="FF0000"/>
                </a:solidFill>
                <a:latin typeface="Arial" panose="020B0604020202020204" pitchFamily="34" charset="0"/>
              </a:rPr>
              <a:t>h=15m</a:t>
            </a:r>
            <a:endParaRPr lang="en-US" altLang="zh-CN" sz="2800" b="1">
              <a:solidFill>
                <a:srgbClr val="FF0000"/>
              </a:solidFill>
              <a:latin typeface="Arial" panose="020B0604020202020204" pitchFamily="34" charset="0"/>
            </a:endParaRPr>
          </a:p>
        </p:txBody>
      </p:sp>
      <p:sp>
        <p:nvSpPr>
          <p:cNvPr id="106503" name="矩形 106502"/>
          <p:cNvSpPr/>
          <p:nvPr/>
        </p:nvSpPr>
        <p:spPr>
          <a:xfrm>
            <a:off x="0" y="3338513"/>
            <a:ext cx="9144000" cy="0"/>
          </a:xfrm>
          <a:prstGeom prst="rect">
            <a:avLst/>
          </a:prstGeom>
          <a:noFill/>
          <a:ln w="9525">
            <a:noFill/>
          </a:ln>
        </p:spPr>
        <p:txBody>
          <a:bodyPr/>
          <a:p>
            <a:endParaRPr lang="zh-CN" altLang="en-US"/>
          </a:p>
        </p:txBody>
      </p:sp>
      <p:graphicFrame>
        <p:nvGraphicFramePr>
          <p:cNvPr id="106502" name="对象 106501"/>
          <p:cNvGraphicFramePr/>
          <p:nvPr/>
        </p:nvGraphicFramePr>
        <p:xfrm>
          <a:off x="3635375" y="3644900"/>
          <a:ext cx="2808288" cy="493713"/>
        </p:xfrm>
        <a:graphic>
          <a:graphicData uri="http://schemas.openxmlformats.org/presentationml/2006/ole">
            <mc:AlternateContent xmlns:mc="http://schemas.openxmlformats.org/markup-compatibility/2006">
              <mc:Choice xmlns:v="urn:schemas-microsoft-com:vml" Requires="v">
                <p:oleObj spid="_x0000_s3136" name="" r:id="rId1" imgW="1028065" imgH="177800" progId="Equation.3">
                  <p:embed/>
                </p:oleObj>
              </mc:Choice>
              <mc:Fallback>
                <p:oleObj name="" r:id="rId1" imgW="1028065" imgH="177800" progId="Equation.3">
                  <p:embed/>
                  <p:pic>
                    <p:nvPicPr>
                      <p:cNvPr id="0" name="图片 3135"/>
                      <p:cNvPicPr/>
                      <p:nvPr/>
                    </p:nvPicPr>
                    <p:blipFill>
                      <a:blip r:embed="rId2"/>
                      <a:stretch>
                        <a:fillRect/>
                      </a:stretch>
                    </p:blipFill>
                    <p:spPr>
                      <a:xfrm>
                        <a:off x="3635375" y="3644900"/>
                        <a:ext cx="2808288" cy="493713"/>
                      </a:xfrm>
                      <a:prstGeom prst="rect">
                        <a:avLst/>
                      </a:prstGeom>
                      <a:noFill/>
                      <a:ln w="38100">
                        <a:noFill/>
                        <a:miter/>
                      </a:ln>
                    </p:spPr>
                  </p:pic>
                </p:oleObj>
              </mc:Fallback>
            </mc:AlternateContent>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4" name="文本框 107523"/>
          <p:cNvSpPr txBox="1"/>
          <p:nvPr/>
        </p:nvSpPr>
        <p:spPr>
          <a:xfrm>
            <a:off x="468313" y="549275"/>
            <a:ext cx="8064500" cy="5643563"/>
          </a:xfrm>
          <a:prstGeom prst="rect">
            <a:avLst/>
          </a:prstGeom>
          <a:noFill/>
          <a:ln w="9525">
            <a:noFill/>
          </a:ln>
        </p:spPr>
        <p:txBody>
          <a:bodyPr>
            <a:spAutoFit/>
          </a:bodyPr>
          <a:p>
            <a:pPr>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2   </a:t>
            </a:r>
            <a:r>
              <a:rPr lang="zh-CN" altLang="en-US" sz="2800" b="1" dirty="0">
                <a:solidFill>
                  <a:srgbClr val="008000"/>
                </a:solidFill>
                <a:latin typeface="Arial" panose="020B0604020202020204" pitchFamily="34" charset="0"/>
              </a:rPr>
              <a:t>如图所示匀强电场</a:t>
            </a:r>
            <a:r>
              <a:rPr lang="en-US" altLang="zh-CN" sz="2800" b="1" i="1">
                <a:solidFill>
                  <a:srgbClr val="008000"/>
                </a:solidFill>
                <a:latin typeface="Arial" panose="020B0604020202020204" pitchFamily="34" charset="0"/>
              </a:rPr>
              <a:t>E</a:t>
            </a:r>
            <a:r>
              <a:rPr lang="zh-CN" altLang="en-US" sz="2800" b="1" dirty="0">
                <a:solidFill>
                  <a:srgbClr val="008000"/>
                </a:solidFill>
                <a:latin typeface="Arial" panose="020B0604020202020204" pitchFamily="34" charset="0"/>
              </a:rPr>
              <a:t>的区域内，在</a:t>
            </a:r>
            <a:r>
              <a:rPr lang="en-US" altLang="zh-CN" sz="2800" b="1" i="1">
                <a:solidFill>
                  <a:srgbClr val="008000"/>
                </a:solidFill>
                <a:latin typeface="Arial" panose="020B0604020202020204" pitchFamily="34" charset="0"/>
              </a:rPr>
              <a:t>O</a:t>
            </a:r>
            <a:r>
              <a:rPr lang="zh-CN" altLang="en-US" sz="2800" b="1" dirty="0">
                <a:solidFill>
                  <a:srgbClr val="008000"/>
                </a:solidFill>
                <a:latin typeface="Arial" panose="020B0604020202020204" pitchFamily="34" charset="0"/>
              </a:rPr>
              <a:t>点处放置一点电荷</a:t>
            </a:r>
            <a:r>
              <a:rPr lang="en-US" altLang="zh-CN" sz="2800" b="1">
                <a:solidFill>
                  <a:srgbClr val="008000"/>
                </a:solidFill>
                <a:latin typeface="Arial" panose="020B0604020202020204" pitchFamily="34" charset="0"/>
              </a:rPr>
              <a:t>+</a:t>
            </a:r>
            <a:r>
              <a:rPr lang="en-US" altLang="zh-CN" sz="2800" b="1" i="1">
                <a:solidFill>
                  <a:srgbClr val="008000"/>
                </a:solidFill>
                <a:latin typeface="Arial" panose="020B0604020202020204" pitchFamily="34" charset="0"/>
              </a:rPr>
              <a:t>Q</a:t>
            </a:r>
            <a:r>
              <a:rPr lang="zh-CN" altLang="en-US" sz="2800" b="1" dirty="0">
                <a:solidFill>
                  <a:srgbClr val="008000"/>
                </a:solidFill>
                <a:latin typeface="Arial" panose="020B0604020202020204" pitchFamily="34" charset="0"/>
              </a:rPr>
              <a:t>，</a:t>
            </a:r>
            <a:r>
              <a:rPr lang="en-US" altLang="zh-CN" sz="2800" b="1" i="1" dirty="0">
                <a:solidFill>
                  <a:srgbClr val="008000"/>
                </a:solidFill>
                <a:latin typeface="Arial" panose="020B0604020202020204" pitchFamily="34" charset="0"/>
              </a:rPr>
              <a:t>a</a:t>
            </a:r>
            <a:r>
              <a:rPr lang="zh-CN" altLang="en-US" sz="2800" b="1" i="1" dirty="0">
                <a:solidFill>
                  <a:srgbClr val="008000"/>
                </a:solidFill>
                <a:latin typeface="Arial" panose="020B0604020202020204" pitchFamily="34" charset="0"/>
              </a:rPr>
              <a:t>、</a:t>
            </a:r>
            <a:r>
              <a:rPr lang="en-US" altLang="zh-CN" sz="2800" b="1" i="1" dirty="0">
                <a:solidFill>
                  <a:srgbClr val="008000"/>
                </a:solidFill>
                <a:latin typeface="Arial" panose="020B0604020202020204" pitchFamily="34" charset="0"/>
              </a:rPr>
              <a:t>b</a:t>
            </a:r>
            <a:r>
              <a:rPr lang="zh-CN" altLang="en-US" sz="2800" b="1" i="1" dirty="0">
                <a:solidFill>
                  <a:srgbClr val="008000"/>
                </a:solidFill>
                <a:latin typeface="Arial" panose="020B0604020202020204" pitchFamily="34" charset="0"/>
              </a:rPr>
              <a:t>、</a:t>
            </a:r>
            <a:r>
              <a:rPr lang="en-US" altLang="zh-CN" sz="2800" b="1" i="1" dirty="0">
                <a:solidFill>
                  <a:srgbClr val="008000"/>
                </a:solidFill>
                <a:latin typeface="Arial" panose="020B0604020202020204" pitchFamily="34" charset="0"/>
              </a:rPr>
              <a:t>c</a:t>
            </a:r>
            <a:r>
              <a:rPr lang="zh-CN" altLang="en-US" sz="2800" b="1" i="1" dirty="0">
                <a:solidFill>
                  <a:srgbClr val="008000"/>
                </a:solidFill>
                <a:latin typeface="Arial" panose="020B0604020202020204" pitchFamily="34" charset="0"/>
              </a:rPr>
              <a:t>、</a:t>
            </a:r>
            <a:r>
              <a:rPr lang="en-US" altLang="zh-CN" sz="2800" b="1" i="1" dirty="0">
                <a:solidFill>
                  <a:srgbClr val="008000"/>
                </a:solidFill>
                <a:latin typeface="Arial" panose="020B0604020202020204" pitchFamily="34" charset="0"/>
              </a:rPr>
              <a:t>d</a:t>
            </a:r>
            <a:r>
              <a:rPr lang="zh-CN" altLang="en-US" sz="2800" b="1" i="1" dirty="0">
                <a:solidFill>
                  <a:srgbClr val="008000"/>
                </a:solidFill>
                <a:latin typeface="Arial" panose="020B0604020202020204" pitchFamily="34" charset="0"/>
              </a:rPr>
              <a:t>、</a:t>
            </a:r>
            <a:r>
              <a:rPr lang="en-US" altLang="zh-CN" sz="2800" b="1" i="1" dirty="0">
                <a:solidFill>
                  <a:srgbClr val="008000"/>
                </a:solidFill>
                <a:latin typeface="Arial" panose="020B0604020202020204" pitchFamily="34" charset="0"/>
              </a:rPr>
              <a:t>e</a:t>
            </a:r>
            <a:r>
              <a:rPr lang="zh-CN" altLang="en-US" sz="2800" b="1" i="1" dirty="0">
                <a:solidFill>
                  <a:srgbClr val="008000"/>
                </a:solidFill>
                <a:latin typeface="Arial" panose="020B0604020202020204" pitchFamily="34" charset="0"/>
              </a:rPr>
              <a:t>、</a:t>
            </a:r>
            <a:r>
              <a:rPr lang="en-US" altLang="zh-CN" sz="2800" b="1" i="1">
                <a:solidFill>
                  <a:srgbClr val="008000"/>
                </a:solidFill>
                <a:latin typeface="Arial" panose="020B0604020202020204" pitchFamily="34" charset="0"/>
              </a:rPr>
              <a:t>f</a:t>
            </a:r>
            <a:r>
              <a:rPr lang="zh-CN" altLang="en-US" sz="2800" b="1" dirty="0">
                <a:solidFill>
                  <a:srgbClr val="008000"/>
                </a:solidFill>
                <a:latin typeface="Arial" panose="020B0604020202020204" pitchFamily="34" charset="0"/>
              </a:rPr>
              <a:t>为以</a:t>
            </a:r>
            <a:r>
              <a:rPr lang="en-US" altLang="zh-CN" sz="2800" b="1" i="1">
                <a:solidFill>
                  <a:srgbClr val="008000"/>
                </a:solidFill>
                <a:latin typeface="Arial" panose="020B0604020202020204" pitchFamily="34" charset="0"/>
              </a:rPr>
              <a:t>O</a:t>
            </a:r>
            <a:r>
              <a:rPr lang="zh-CN" altLang="en-US" sz="2800" b="1" dirty="0">
                <a:solidFill>
                  <a:srgbClr val="008000"/>
                </a:solidFill>
                <a:latin typeface="Arial" panose="020B0604020202020204" pitchFamily="34" charset="0"/>
              </a:rPr>
              <a:t>点为球心的球面上的点，</a:t>
            </a:r>
            <a:r>
              <a:rPr lang="en-US" altLang="zh-CN" sz="2800" b="1" i="1" dirty="0" err="1">
                <a:solidFill>
                  <a:srgbClr val="008000"/>
                </a:solidFill>
                <a:latin typeface="Arial" panose="020B0604020202020204" pitchFamily="34" charset="0"/>
              </a:rPr>
              <a:t>aecf</a:t>
            </a:r>
            <a:r>
              <a:rPr lang="zh-CN" altLang="en-US" sz="2800" b="1" dirty="0">
                <a:solidFill>
                  <a:srgbClr val="008000"/>
                </a:solidFill>
                <a:latin typeface="Arial" panose="020B0604020202020204" pitchFamily="34" charset="0"/>
              </a:rPr>
              <a:t>平面与电场线平行，</a:t>
            </a:r>
            <a:r>
              <a:rPr lang="en-US" altLang="zh-CN" sz="2800" b="1" i="1" dirty="0" err="1">
                <a:solidFill>
                  <a:srgbClr val="008000"/>
                </a:solidFill>
                <a:latin typeface="Arial" panose="020B0604020202020204" pitchFamily="34" charset="0"/>
              </a:rPr>
              <a:t>bedf</a:t>
            </a:r>
            <a:r>
              <a:rPr lang="zh-CN" altLang="en-US" sz="2800" b="1" dirty="0">
                <a:solidFill>
                  <a:srgbClr val="008000"/>
                </a:solidFill>
                <a:latin typeface="Arial" panose="020B0604020202020204" pitchFamily="34" charset="0"/>
              </a:rPr>
              <a:t>平面与电场线垂直，则下列说法中正确的是</a:t>
            </a:r>
            <a:r>
              <a:rPr lang="en-US" altLang="zh-CN" sz="2800" b="1">
                <a:latin typeface="Arial" panose="020B0604020202020204" pitchFamily="34" charset="0"/>
              </a:rPr>
              <a:t>(     )</a:t>
            </a:r>
            <a:endParaRPr lang="en-US" altLang="zh-CN" sz="2800" b="1">
              <a:latin typeface="Arial" panose="020B0604020202020204" pitchFamily="34" charset="0"/>
            </a:endParaRPr>
          </a:p>
          <a:p>
            <a:pPr>
              <a:buClr>
                <a:schemeClr val="bg1"/>
              </a:buClr>
            </a:pPr>
            <a:r>
              <a:rPr lang="en-US" altLang="zh-CN" sz="2800" b="1">
                <a:solidFill>
                  <a:srgbClr val="FF0000"/>
                </a:solidFill>
                <a:latin typeface="Arial" panose="020B0604020202020204" pitchFamily="34" charset="0"/>
              </a:rPr>
              <a:t>A</a:t>
            </a:r>
            <a:r>
              <a:rPr lang="zh-CN" altLang="en-US" sz="2800" b="1" dirty="0">
                <a:latin typeface="Arial" panose="020B0604020202020204" pitchFamily="34" charset="0"/>
              </a:rPr>
              <a:t>．</a:t>
            </a:r>
            <a:r>
              <a:rPr lang="en-US" altLang="zh-CN" sz="2800" b="1" i="1" dirty="0">
                <a:solidFill>
                  <a:srgbClr val="0000FF"/>
                </a:solidFill>
                <a:latin typeface="Arial" panose="020B0604020202020204" pitchFamily="34" charset="0"/>
              </a:rPr>
              <a:t>b</a:t>
            </a:r>
            <a:r>
              <a:rPr lang="zh-CN" altLang="en-US" sz="2800" b="1" i="1" dirty="0">
                <a:solidFill>
                  <a:srgbClr val="0000FF"/>
                </a:solidFill>
                <a:latin typeface="Arial" panose="020B0604020202020204" pitchFamily="34" charset="0"/>
              </a:rPr>
              <a:t>、</a:t>
            </a:r>
            <a:r>
              <a:rPr lang="en-US" altLang="zh-CN" sz="2800" b="1" i="1">
                <a:solidFill>
                  <a:srgbClr val="0000FF"/>
                </a:solidFill>
                <a:latin typeface="Arial" panose="020B0604020202020204" pitchFamily="34" charset="0"/>
              </a:rPr>
              <a:t>d</a:t>
            </a:r>
            <a:r>
              <a:rPr lang="zh-CN" altLang="en-US" sz="2800" b="1" dirty="0">
                <a:solidFill>
                  <a:srgbClr val="0000FF"/>
                </a:solidFill>
                <a:latin typeface="Arial" panose="020B0604020202020204" pitchFamily="34" charset="0"/>
              </a:rPr>
              <a:t>两点的电场强度相同</a:t>
            </a:r>
            <a:endParaRPr lang="zh-CN" altLang="en-US" sz="2800" b="1" dirty="0">
              <a:solidFill>
                <a:srgbClr val="0000FF"/>
              </a:solidFill>
              <a:latin typeface="Arial" panose="020B0604020202020204" pitchFamily="34" charset="0"/>
            </a:endParaRPr>
          </a:p>
          <a:p>
            <a:pPr>
              <a:buClr>
                <a:schemeClr val="bg1"/>
              </a:buClr>
            </a:pPr>
            <a:r>
              <a:rPr lang="en-US" altLang="zh-CN" sz="2800" b="1">
                <a:solidFill>
                  <a:srgbClr val="FF0000"/>
                </a:solidFill>
                <a:latin typeface="Arial" panose="020B0604020202020204" pitchFamily="34" charset="0"/>
              </a:rPr>
              <a:t>B</a:t>
            </a:r>
            <a:r>
              <a:rPr lang="zh-CN" altLang="en-US" sz="2800" b="1" dirty="0">
                <a:latin typeface="Arial" panose="020B0604020202020204" pitchFamily="34" charset="0"/>
              </a:rPr>
              <a:t>．</a:t>
            </a:r>
            <a:r>
              <a:rPr lang="en-US" altLang="zh-CN" sz="2800" b="1" i="1">
                <a:solidFill>
                  <a:srgbClr val="0000FF"/>
                </a:solidFill>
                <a:latin typeface="Arial" panose="020B0604020202020204" pitchFamily="34" charset="0"/>
              </a:rPr>
              <a:t>a</a:t>
            </a:r>
            <a:r>
              <a:rPr lang="zh-CN" altLang="en-US" sz="2800" b="1" dirty="0">
                <a:solidFill>
                  <a:srgbClr val="0000FF"/>
                </a:solidFill>
                <a:latin typeface="Arial" panose="020B0604020202020204" pitchFamily="34" charset="0"/>
              </a:rPr>
              <a:t>点的电势等于</a:t>
            </a:r>
            <a:r>
              <a:rPr lang="en-US" altLang="zh-CN" sz="2800" b="1" i="1">
                <a:solidFill>
                  <a:srgbClr val="0000FF"/>
                </a:solidFill>
                <a:latin typeface="Arial" panose="020B0604020202020204" pitchFamily="34" charset="0"/>
              </a:rPr>
              <a:t>f</a:t>
            </a:r>
            <a:r>
              <a:rPr lang="zh-CN" altLang="en-US" sz="2800" b="1" dirty="0">
                <a:solidFill>
                  <a:srgbClr val="0000FF"/>
                </a:solidFill>
                <a:latin typeface="Arial" panose="020B0604020202020204" pitchFamily="34" charset="0"/>
              </a:rPr>
              <a:t>点的电势</a:t>
            </a:r>
            <a:endParaRPr lang="zh-CN" altLang="en-US" sz="2800" b="1" dirty="0">
              <a:solidFill>
                <a:srgbClr val="0000FF"/>
              </a:solidFill>
              <a:latin typeface="Arial" panose="020B0604020202020204" pitchFamily="34" charset="0"/>
            </a:endParaRPr>
          </a:p>
          <a:p>
            <a:pPr>
              <a:buClr>
                <a:schemeClr val="bg1"/>
              </a:buClr>
            </a:pPr>
            <a:r>
              <a:rPr lang="en-US" altLang="zh-CN" sz="2800" b="1">
                <a:solidFill>
                  <a:srgbClr val="FF0000"/>
                </a:solidFill>
                <a:latin typeface="Arial" panose="020B0604020202020204" pitchFamily="34" charset="0"/>
              </a:rPr>
              <a:t>C</a:t>
            </a:r>
            <a:r>
              <a:rPr lang="zh-CN" altLang="en-US" sz="2800" b="1" dirty="0">
                <a:latin typeface="Arial" panose="020B0604020202020204" pitchFamily="34" charset="0"/>
              </a:rPr>
              <a:t>．</a:t>
            </a:r>
            <a:r>
              <a:rPr lang="zh-CN" altLang="en-US" sz="2800" b="1" dirty="0">
                <a:solidFill>
                  <a:srgbClr val="0000FF"/>
                </a:solidFill>
                <a:latin typeface="Arial" panose="020B0604020202020204" pitchFamily="34" charset="0"/>
              </a:rPr>
              <a:t>点电荷</a:t>
            </a:r>
            <a:r>
              <a:rPr lang="en-US" altLang="zh-CN" sz="2800" b="1">
                <a:solidFill>
                  <a:srgbClr val="0000FF"/>
                </a:solidFill>
                <a:latin typeface="Arial" panose="020B0604020202020204" pitchFamily="34" charset="0"/>
              </a:rPr>
              <a:t>+</a:t>
            </a:r>
            <a:r>
              <a:rPr lang="en-US" altLang="zh-CN" sz="2800" b="1" i="1">
                <a:solidFill>
                  <a:srgbClr val="0000FF"/>
                </a:solidFill>
                <a:latin typeface="Arial" panose="020B0604020202020204" pitchFamily="34" charset="0"/>
              </a:rPr>
              <a:t>q</a:t>
            </a:r>
            <a:r>
              <a:rPr lang="zh-CN" altLang="en-US" sz="2800" b="1" dirty="0">
                <a:solidFill>
                  <a:srgbClr val="0000FF"/>
                </a:solidFill>
                <a:latin typeface="Arial" panose="020B0604020202020204" pitchFamily="34" charset="0"/>
              </a:rPr>
              <a:t>在球面上任意</a:t>
            </a:r>
            <a:endParaRPr lang="zh-CN" altLang="en-US" sz="2800" b="1" dirty="0">
              <a:solidFill>
                <a:srgbClr val="0000FF"/>
              </a:solidFill>
              <a:latin typeface="Arial" panose="020B0604020202020204" pitchFamily="34" charset="0"/>
            </a:endParaRPr>
          </a:p>
          <a:p>
            <a:pPr>
              <a:buClr>
                <a:schemeClr val="bg1"/>
              </a:buClr>
            </a:pPr>
            <a:r>
              <a:rPr lang="zh-CN" altLang="en-US" sz="2800" b="1" dirty="0">
                <a:solidFill>
                  <a:srgbClr val="0000FF"/>
                </a:solidFill>
                <a:latin typeface="Arial" panose="020B0604020202020204" pitchFamily="34" charset="0"/>
              </a:rPr>
              <a:t>两点之间移动时，电</a:t>
            </a:r>
            <a:endParaRPr lang="zh-CN" altLang="en-US" sz="2800" b="1" dirty="0">
              <a:solidFill>
                <a:srgbClr val="0000FF"/>
              </a:solidFill>
              <a:latin typeface="Arial" panose="020B0604020202020204" pitchFamily="34" charset="0"/>
            </a:endParaRPr>
          </a:p>
          <a:p>
            <a:pPr>
              <a:buClr>
                <a:schemeClr val="bg1"/>
              </a:buClr>
            </a:pPr>
            <a:r>
              <a:rPr lang="zh-CN" altLang="en-US" sz="2800" b="1" dirty="0">
                <a:solidFill>
                  <a:srgbClr val="0000FF"/>
                </a:solidFill>
                <a:latin typeface="Arial" panose="020B0604020202020204" pitchFamily="34" charset="0"/>
              </a:rPr>
              <a:t>场力一定不做功</a:t>
            </a:r>
            <a:endParaRPr lang="zh-CN" altLang="en-US" sz="2800" b="1" dirty="0">
              <a:solidFill>
                <a:srgbClr val="0000FF"/>
              </a:solidFill>
              <a:latin typeface="Arial" panose="020B0604020202020204" pitchFamily="34" charset="0"/>
            </a:endParaRPr>
          </a:p>
          <a:p>
            <a:pPr>
              <a:buClr>
                <a:schemeClr val="bg1"/>
              </a:buClr>
            </a:pPr>
            <a:r>
              <a:rPr lang="en-US" altLang="zh-CN" sz="2800" b="1">
                <a:solidFill>
                  <a:srgbClr val="FF0000"/>
                </a:solidFill>
                <a:latin typeface="Arial" panose="020B0604020202020204" pitchFamily="34" charset="0"/>
              </a:rPr>
              <a:t>D</a:t>
            </a:r>
            <a:r>
              <a:rPr lang="zh-CN" altLang="en-US" sz="2800" b="1" dirty="0">
                <a:latin typeface="Arial" panose="020B0604020202020204" pitchFamily="34" charset="0"/>
              </a:rPr>
              <a:t>．</a:t>
            </a:r>
            <a:r>
              <a:rPr lang="zh-CN" altLang="en-US" sz="2800" b="1" dirty="0">
                <a:solidFill>
                  <a:srgbClr val="0000FF"/>
                </a:solidFill>
                <a:latin typeface="Arial" panose="020B0604020202020204" pitchFamily="34" charset="0"/>
              </a:rPr>
              <a:t>将点电荷</a:t>
            </a:r>
            <a:r>
              <a:rPr lang="en-US" altLang="zh-CN" sz="2800" b="1">
                <a:solidFill>
                  <a:srgbClr val="0000FF"/>
                </a:solidFill>
                <a:latin typeface="Arial" panose="020B0604020202020204" pitchFamily="34" charset="0"/>
              </a:rPr>
              <a:t>+</a:t>
            </a:r>
            <a:r>
              <a:rPr lang="en-US" altLang="zh-CN" sz="2800" b="1" i="1">
                <a:solidFill>
                  <a:srgbClr val="0000FF"/>
                </a:solidFill>
                <a:latin typeface="Arial" panose="020B0604020202020204" pitchFamily="34" charset="0"/>
              </a:rPr>
              <a:t>q</a:t>
            </a:r>
            <a:r>
              <a:rPr lang="zh-CN" altLang="en-US" sz="2800" b="1" dirty="0">
                <a:solidFill>
                  <a:srgbClr val="0000FF"/>
                </a:solidFill>
                <a:latin typeface="Arial" panose="020B0604020202020204" pitchFamily="34" charset="0"/>
              </a:rPr>
              <a:t>在</a:t>
            </a:r>
            <a:endParaRPr lang="zh-CN" altLang="en-US" sz="2800" b="1" dirty="0">
              <a:solidFill>
                <a:srgbClr val="0000FF"/>
              </a:solidFill>
              <a:latin typeface="Arial" panose="020B0604020202020204" pitchFamily="34" charset="0"/>
            </a:endParaRPr>
          </a:p>
          <a:p>
            <a:pPr>
              <a:buClr>
                <a:schemeClr val="bg1"/>
              </a:buClr>
            </a:pPr>
            <a:r>
              <a:rPr lang="zh-CN" altLang="en-US" sz="2800" b="1" dirty="0">
                <a:solidFill>
                  <a:srgbClr val="0000FF"/>
                </a:solidFill>
                <a:latin typeface="Arial" panose="020B0604020202020204" pitchFamily="34" charset="0"/>
              </a:rPr>
              <a:t>球面上任意两点之</a:t>
            </a:r>
            <a:endParaRPr lang="zh-CN" altLang="en-US" sz="2800" b="1" dirty="0">
              <a:solidFill>
                <a:srgbClr val="0000FF"/>
              </a:solidFill>
              <a:latin typeface="Arial" panose="020B0604020202020204" pitchFamily="34" charset="0"/>
            </a:endParaRPr>
          </a:p>
          <a:p>
            <a:pPr>
              <a:buClr>
                <a:schemeClr val="bg1"/>
              </a:buClr>
            </a:pPr>
            <a:r>
              <a:rPr lang="zh-CN" altLang="en-US" sz="2800" b="1" dirty="0">
                <a:solidFill>
                  <a:srgbClr val="0000FF"/>
                </a:solidFill>
                <a:latin typeface="Arial" panose="020B0604020202020204" pitchFamily="34" charset="0"/>
              </a:rPr>
              <a:t>间移动，从球面上</a:t>
            </a:r>
            <a:endParaRPr lang="zh-CN" altLang="en-US" sz="2800" b="1" dirty="0">
              <a:solidFill>
                <a:srgbClr val="0000FF"/>
              </a:solidFill>
              <a:latin typeface="Arial" panose="020B0604020202020204" pitchFamily="34" charset="0"/>
            </a:endParaRPr>
          </a:p>
          <a:p>
            <a:pPr>
              <a:buClr>
                <a:schemeClr val="bg1"/>
              </a:buClr>
            </a:pPr>
            <a:r>
              <a:rPr lang="en-US" altLang="zh-CN" sz="2800" b="1" i="1">
                <a:solidFill>
                  <a:srgbClr val="0000FF"/>
                </a:solidFill>
                <a:latin typeface="Arial" panose="020B0604020202020204" pitchFamily="34" charset="0"/>
              </a:rPr>
              <a:t>a</a:t>
            </a:r>
            <a:r>
              <a:rPr lang="zh-CN" altLang="en-US" sz="2800" b="1" dirty="0">
                <a:solidFill>
                  <a:srgbClr val="0000FF"/>
                </a:solidFill>
                <a:latin typeface="Arial" panose="020B0604020202020204" pitchFamily="34" charset="0"/>
              </a:rPr>
              <a:t>点移动到</a:t>
            </a:r>
            <a:r>
              <a:rPr lang="en-US" altLang="zh-CN" sz="2800" b="1" i="1">
                <a:solidFill>
                  <a:srgbClr val="0000FF"/>
                </a:solidFill>
                <a:latin typeface="Arial" panose="020B0604020202020204" pitchFamily="34" charset="0"/>
              </a:rPr>
              <a:t>c</a:t>
            </a:r>
            <a:r>
              <a:rPr lang="zh-CN" altLang="en-US" sz="2800" b="1" dirty="0">
                <a:solidFill>
                  <a:srgbClr val="0000FF"/>
                </a:solidFill>
                <a:latin typeface="Arial" panose="020B0604020202020204" pitchFamily="34" charset="0"/>
              </a:rPr>
              <a:t>点的电势能变化量最大</a:t>
            </a:r>
            <a:endParaRPr lang="zh-CN" altLang="en-US" sz="2800" b="1" dirty="0">
              <a:solidFill>
                <a:srgbClr val="0000FF"/>
              </a:solidFill>
              <a:latin typeface="Arial" panose="020B0604020202020204" pitchFamily="34" charset="0"/>
            </a:endParaRPr>
          </a:p>
        </p:txBody>
      </p:sp>
      <p:grpSp>
        <p:nvGrpSpPr>
          <p:cNvPr id="107525" name="组合 107524" descr="学科网(Zxxk.Com)"/>
          <p:cNvGrpSpPr/>
          <p:nvPr/>
        </p:nvGrpSpPr>
        <p:grpSpPr>
          <a:xfrm>
            <a:off x="5148263" y="2708275"/>
            <a:ext cx="3095625" cy="2767013"/>
            <a:chOff x="6189" y="3310"/>
            <a:chExt cx="3432" cy="2925"/>
          </a:xfrm>
        </p:grpSpPr>
        <p:sp>
          <p:nvSpPr>
            <p:cNvPr id="107526" name="椭圆 107525"/>
            <p:cNvSpPr/>
            <p:nvPr/>
          </p:nvSpPr>
          <p:spPr>
            <a:xfrm>
              <a:off x="6816" y="3667"/>
              <a:ext cx="2154" cy="2154"/>
            </a:xfrm>
            <a:prstGeom prst="ellipse">
              <a:avLst/>
            </a:prstGeom>
            <a:solidFill>
              <a:srgbClr val="FFFFFF"/>
            </a:solidFill>
            <a:ln w="9525" cap="flat" cmpd="sng">
              <a:solidFill>
                <a:srgbClr val="000000"/>
              </a:solidFill>
              <a:prstDash val="lgDash"/>
              <a:headEnd type="none" w="med" len="med"/>
              <a:tailEnd type="none" w="med" len="med"/>
            </a:ln>
          </p:spPr>
          <p:txBody>
            <a:bodyPr/>
            <a:p>
              <a:endParaRPr lang="zh-CN" altLang="en-US"/>
            </a:p>
          </p:txBody>
        </p:sp>
        <p:sp>
          <p:nvSpPr>
            <p:cNvPr id="107527" name="椭圆 107526"/>
            <p:cNvSpPr/>
            <p:nvPr/>
          </p:nvSpPr>
          <p:spPr>
            <a:xfrm>
              <a:off x="6816" y="4444"/>
              <a:ext cx="2154" cy="624"/>
            </a:xfrm>
            <a:prstGeom prst="ellipse">
              <a:avLst/>
            </a:prstGeom>
            <a:solidFill>
              <a:srgbClr val="FFFFFF"/>
            </a:solidFill>
            <a:ln w="9525" cap="flat" cmpd="sng">
              <a:solidFill>
                <a:srgbClr val="000000"/>
              </a:solidFill>
              <a:prstDash val="lgDash"/>
              <a:headEnd type="none" w="med" len="med"/>
              <a:tailEnd type="none" w="med" len="med"/>
            </a:ln>
          </p:spPr>
          <p:txBody>
            <a:bodyPr/>
            <a:p>
              <a:endParaRPr lang="zh-CN" altLang="en-US"/>
            </a:p>
          </p:txBody>
        </p:sp>
        <p:sp>
          <p:nvSpPr>
            <p:cNvPr id="107528" name="任意多边形 107527"/>
            <p:cNvSpPr/>
            <p:nvPr/>
          </p:nvSpPr>
          <p:spPr>
            <a:xfrm>
              <a:off x="7926" y="3667"/>
              <a:ext cx="306" cy="2153"/>
            </a:xfrm>
            <a:custGeom>
              <a:avLst/>
              <a:gdLst/>
              <a:ahLst/>
              <a:cxnLst/>
              <a:pathLst>
                <a:path w="306" h="2153">
                  <a:moveTo>
                    <a:pt x="0" y="0"/>
                  </a:moveTo>
                  <a:lnTo>
                    <a:pt x="51" y="21"/>
                  </a:lnTo>
                  <a:lnTo>
                    <a:pt x="96" y="63"/>
                  </a:lnTo>
                  <a:lnTo>
                    <a:pt x="135" y="105"/>
                  </a:lnTo>
                  <a:lnTo>
                    <a:pt x="168" y="171"/>
                  </a:lnTo>
                  <a:lnTo>
                    <a:pt x="189" y="234"/>
                  </a:lnTo>
                  <a:lnTo>
                    <a:pt x="213" y="300"/>
                  </a:lnTo>
                  <a:lnTo>
                    <a:pt x="225" y="354"/>
                  </a:lnTo>
                  <a:lnTo>
                    <a:pt x="240" y="423"/>
                  </a:lnTo>
                  <a:lnTo>
                    <a:pt x="258" y="498"/>
                  </a:lnTo>
                  <a:lnTo>
                    <a:pt x="267" y="558"/>
                  </a:lnTo>
                  <a:lnTo>
                    <a:pt x="279" y="651"/>
                  </a:lnTo>
                  <a:lnTo>
                    <a:pt x="288" y="717"/>
                  </a:lnTo>
                  <a:lnTo>
                    <a:pt x="297" y="804"/>
                  </a:lnTo>
                  <a:lnTo>
                    <a:pt x="300" y="894"/>
                  </a:lnTo>
                  <a:lnTo>
                    <a:pt x="300" y="969"/>
                  </a:lnTo>
                  <a:lnTo>
                    <a:pt x="303" y="1047"/>
                  </a:lnTo>
                  <a:lnTo>
                    <a:pt x="306" y="1125"/>
                  </a:lnTo>
                  <a:lnTo>
                    <a:pt x="303" y="1194"/>
                  </a:lnTo>
                  <a:lnTo>
                    <a:pt x="300" y="1245"/>
                  </a:lnTo>
                  <a:lnTo>
                    <a:pt x="297" y="1299"/>
                  </a:lnTo>
                  <a:lnTo>
                    <a:pt x="294" y="1368"/>
                  </a:lnTo>
                  <a:lnTo>
                    <a:pt x="288" y="1431"/>
                  </a:lnTo>
                  <a:lnTo>
                    <a:pt x="282" y="1488"/>
                  </a:lnTo>
                  <a:lnTo>
                    <a:pt x="270" y="1577"/>
                  </a:lnTo>
                  <a:lnTo>
                    <a:pt x="258" y="1658"/>
                  </a:lnTo>
                  <a:lnTo>
                    <a:pt x="240" y="1739"/>
                  </a:lnTo>
                  <a:lnTo>
                    <a:pt x="222" y="1820"/>
                  </a:lnTo>
                  <a:lnTo>
                    <a:pt x="192" y="1913"/>
                  </a:lnTo>
                  <a:lnTo>
                    <a:pt x="168" y="1967"/>
                  </a:lnTo>
                  <a:lnTo>
                    <a:pt x="141" y="2024"/>
                  </a:lnTo>
                  <a:lnTo>
                    <a:pt x="114" y="2069"/>
                  </a:lnTo>
                  <a:lnTo>
                    <a:pt x="90" y="2099"/>
                  </a:lnTo>
                  <a:lnTo>
                    <a:pt x="60" y="2135"/>
                  </a:lnTo>
                  <a:lnTo>
                    <a:pt x="6" y="2153"/>
                  </a:lnTo>
                </a:path>
              </a:pathLst>
            </a:custGeom>
            <a:noFill/>
            <a:ln w="9525" cap="flat" cmpd="sng">
              <a:solidFill>
                <a:srgbClr val="000000"/>
              </a:solidFill>
              <a:prstDash val="lgDash"/>
              <a:headEnd type="none" w="med" len="med"/>
              <a:tailEnd type="none" w="med" len="med"/>
            </a:ln>
          </p:spPr>
          <p:txBody>
            <a:bodyPr/>
            <a:p>
              <a:endParaRPr lang="zh-CN" altLang="en-US"/>
            </a:p>
          </p:txBody>
        </p:sp>
        <p:sp>
          <p:nvSpPr>
            <p:cNvPr id="107529" name="任意多边形 107528"/>
            <p:cNvSpPr/>
            <p:nvPr/>
          </p:nvSpPr>
          <p:spPr>
            <a:xfrm flipH="1">
              <a:off x="7596" y="3682"/>
              <a:ext cx="306" cy="2153"/>
            </a:xfrm>
            <a:custGeom>
              <a:avLst/>
              <a:gdLst/>
              <a:ahLst/>
              <a:cxnLst/>
              <a:pathLst>
                <a:path w="306" h="2153">
                  <a:moveTo>
                    <a:pt x="0" y="0"/>
                  </a:moveTo>
                  <a:lnTo>
                    <a:pt x="51" y="21"/>
                  </a:lnTo>
                  <a:lnTo>
                    <a:pt x="96" y="63"/>
                  </a:lnTo>
                  <a:lnTo>
                    <a:pt x="135" y="105"/>
                  </a:lnTo>
                  <a:lnTo>
                    <a:pt x="168" y="171"/>
                  </a:lnTo>
                  <a:lnTo>
                    <a:pt x="189" y="234"/>
                  </a:lnTo>
                  <a:lnTo>
                    <a:pt x="213" y="300"/>
                  </a:lnTo>
                  <a:lnTo>
                    <a:pt x="225" y="354"/>
                  </a:lnTo>
                  <a:lnTo>
                    <a:pt x="240" y="423"/>
                  </a:lnTo>
                  <a:lnTo>
                    <a:pt x="258" y="498"/>
                  </a:lnTo>
                  <a:lnTo>
                    <a:pt x="267" y="558"/>
                  </a:lnTo>
                  <a:lnTo>
                    <a:pt x="279" y="651"/>
                  </a:lnTo>
                  <a:lnTo>
                    <a:pt x="288" y="717"/>
                  </a:lnTo>
                  <a:lnTo>
                    <a:pt x="297" y="804"/>
                  </a:lnTo>
                  <a:lnTo>
                    <a:pt x="300" y="894"/>
                  </a:lnTo>
                  <a:lnTo>
                    <a:pt x="300" y="969"/>
                  </a:lnTo>
                  <a:lnTo>
                    <a:pt x="303" y="1047"/>
                  </a:lnTo>
                  <a:lnTo>
                    <a:pt x="306" y="1125"/>
                  </a:lnTo>
                  <a:lnTo>
                    <a:pt x="303" y="1194"/>
                  </a:lnTo>
                  <a:lnTo>
                    <a:pt x="300" y="1245"/>
                  </a:lnTo>
                  <a:lnTo>
                    <a:pt x="297" y="1299"/>
                  </a:lnTo>
                  <a:lnTo>
                    <a:pt x="294" y="1368"/>
                  </a:lnTo>
                  <a:lnTo>
                    <a:pt x="288" y="1431"/>
                  </a:lnTo>
                  <a:lnTo>
                    <a:pt x="282" y="1488"/>
                  </a:lnTo>
                  <a:lnTo>
                    <a:pt x="270" y="1577"/>
                  </a:lnTo>
                  <a:lnTo>
                    <a:pt x="258" y="1658"/>
                  </a:lnTo>
                  <a:lnTo>
                    <a:pt x="240" y="1739"/>
                  </a:lnTo>
                  <a:lnTo>
                    <a:pt x="222" y="1820"/>
                  </a:lnTo>
                  <a:lnTo>
                    <a:pt x="192" y="1913"/>
                  </a:lnTo>
                  <a:lnTo>
                    <a:pt x="168" y="1967"/>
                  </a:lnTo>
                  <a:lnTo>
                    <a:pt x="141" y="2024"/>
                  </a:lnTo>
                  <a:lnTo>
                    <a:pt x="114" y="2069"/>
                  </a:lnTo>
                  <a:lnTo>
                    <a:pt x="90" y="2099"/>
                  </a:lnTo>
                  <a:lnTo>
                    <a:pt x="60" y="2135"/>
                  </a:lnTo>
                  <a:lnTo>
                    <a:pt x="6" y="2153"/>
                  </a:lnTo>
                </a:path>
              </a:pathLst>
            </a:custGeom>
            <a:noFill/>
            <a:ln w="9525" cap="flat" cmpd="sng">
              <a:solidFill>
                <a:srgbClr val="000000"/>
              </a:solidFill>
              <a:prstDash val="lgDash"/>
              <a:headEnd type="none" w="med" len="med"/>
              <a:tailEnd type="none" w="med" len="med"/>
            </a:ln>
          </p:spPr>
          <p:txBody>
            <a:bodyPr/>
            <a:p>
              <a:endParaRPr lang="zh-CN" altLang="en-US"/>
            </a:p>
          </p:txBody>
        </p:sp>
        <p:sp>
          <p:nvSpPr>
            <p:cNvPr id="107530" name="文本框 107529"/>
            <p:cNvSpPr txBox="1"/>
            <p:nvPr/>
          </p:nvSpPr>
          <p:spPr>
            <a:xfrm>
              <a:off x="7971" y="4240"/>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1" name="文本框 107530"/>
            <p:cNvSpPr txBox="1"/>
            <p:nvPr/>
          </p:nvSpPr>
          <p:spPr>
            <a:xfrm>
              <a:off x="7371" y="4849"/>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2" name="文本框 107531"/>
            <p:cNvSpPr txBox="1"/>
            <p:nvPr/>
          </p:nvSpPr>
          <p:spPr>
            <a:xfrm>
              <a:off x="8721" y="4567"/>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3" name="文本框 107532"/>
            <p:cNvSpPr txBox="1"/>
            <p:nvPr/>
          </p:nvSpPr>
          <p:spPr>
            <a:xfrm>
              <a:off x="7653" y="5611"/>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4" name="文本框 107533"/>
            <p:cNvSpPr txBox="1"/>
            <p:nvPr/>
          </p:nvSpPr>
          <p:spPr>
            <a:xfrm>
              <a:off x="7692" y="3430"/>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5" name="文本框 107534"/>
            <p:cNvSpPr txBox="1"/>
            <p:nvPr/>
          </p:nvSpPr>
          <p:spPr>
            <a:xfrm>
              <a:off x="6576" y="4543"/>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6" name="文本框 107535"/>
            <p:cNvSpPr txBox="1"/>
            <p:nvPr/>
          </p:nvSpPr>
          <p:spPr>
            <a:xfrm>
              <a:off x="7686" y="4561"/>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7537" name="直接连接符 107536"/>
            <p:cNvSpPr/>
            <p:nvPr/>
          </p:nvSpPr>
          <p:spPr>
            <a:xfrm>
              <a:off x="6561" y="3651"/>
              <a:ext cx="2880" cy="1"/>
            </a:xfrm>
            <a:prstGeom prst="line">
              <a:avLst/>
            </a:prstGeom>
            <a:ln w="9525" cap="flat" cmpd="sng">
              <a:solidFill>
                <a:srgbClr val="000000"/>
              </a:solidFill>
              <a:prstDash val="solid"/>
              <a:headEnd type="none" w="med" len="med"/>
              <a:tailEnd type="triangle" w="sm" len="lg"/>
            </a:ln>
          </p:spPr>
        </p:sp>
        <p:sp>
          <p:nvSpPr>
            <p:cNvPr id="107538" name="直接连接符 107537"/>
            <p:cNvSpPr/>
            <p:nvPr/>
          </p:nvSpPr>
          <p:spPr>
            <a:xfrm>
              <a:off x="6535" y="5830"/>
              <a:ext cx="2880" cy="1"/>
            </a:xfrm>
            <a:prstGeom prst="line">
              <a:avLst/>
            </a:prstGeom>
            <a:ln w="9525" cap="flat" cmpd="sng">
              <a:solidFill>
                <a:srgbClr val="000000"/>
              </a:solidFill>
              <a:prstDash val="solid"/>
              <a:headEnd type="none" w="med" len="med"/>
              <a:tailEnd type="triangle" w="sm" len="lg"/>
            </a:ln>
          </p:spPr>
        </p:sp>
        <p:sp>
          <p:nvSpPr>
            <p:cNvPr id="107539" name="文本框 107538"/>
            <p:cNvSpPr txBox="1"/>
            <p:nvPr/>
          </p:nvSpPr>
          <p:spPr>
            <a:xfrm>
              <a:off x="9043" y="4756"/>
              <a:ext cx="540" cy="624"/>
            </a:xfrm>
            <a:prstGeom prst="rect">
              <a:avLst/>
            </a:prstGeom>
            <a:noFill/>
            <a:ln w="9525">
              <a:noFill/>
            </a:ln>
          </p:spPr>
          <p:txBody>
            <a:bodyPr/>
            <a:p>
              <a:pPr algn="just">
                <a:buClr>
                  <a:schemeClr val="bg1"/>
                </a:buClr>
              </a:pPr>
              <a:r>
                <a:rPr lang="en-US" altLang="zh-CN" i="1">
                  <a:latin typeface="Times New Roman" panose="02020603050405020304" pitchFamily="18" charset="0"/>
                </a:rPr>
                <a:t>E</a:t>
              </a:r>
              <a:endParaRPr lang="en-US" altLang="zh-CN">
                <a:latin typeface="Arial" panose="020B0604020202020204" pitchFamily="34" charset="0"/>
              </a:endParaRPr>
            </a:p>
          </p:txBody>
        </p:sp>
        <p:sp>
          <p:nvSpPr>
            <p:cNvPr id="107540" name="文本框 107539"/>
            <p:cNvSpPr txBox="1"/>
            <p:nvPr/>
          </p:nvSpPr>
          <p:spPr>
            <a:xfrm>
              <a:off x="7617" y="4414"/>
              <a:ext cx="722" cy="467"/>
            </a:xfrm>
            <a:prstGeom prst="rect">
              <a:avLst/>
            </a:prstGeom>
            <a:noFill/>
            <a:ln w="9525">
              <a:noFill/>
            </a:ln>
          </p:spPr>
          <p:txBody>
            <a:bodyPr/>
            <a:p>
              <a:pPr algn="just">
                <a:buClr>
                  <a:schemeClr val="bg1"/>
                </a:buClr>
              </a:pPr>
              <a:r>
                <a:rPr lang="en-US" altLang="zh-CN">
                  <a:latin typeface="Times New Roman" panose="02020603050405020304" pitchFamily="18" charset="0"/>
                </a:rPr>
                <a:t>+</a:t>
              </a:r>
              <a:r>
                <a:rPr lang="en-US" altLang="zh-CN" i="1">
                  <a:latin typeface="Times New Roman" panose="02020603050405020304" pitchFamily="18" charset="0"/>
                </a:rPr>
                <a:t>Q</a:t>
              </a:r>
              <a:endParaRPr lang="en-US" altLang="zh-CN">
                <a:latin typeface="Arial" panose="020B0604020202020204" pitchFamily="34" charset="0"/>
              </a:endParaRPr>
            </a:p>
          </p:txBody>
        </p:sp>
        <p:sp>
          <p:nvSpPr>
            <p:cNvPr id="107541" name="直接连接符 107540"/>
            <p:cNvSpPr/>
            <p:nvPr/>
          </p:nvSpPr>
          <p:spPr>
            <a:xfrm>
              <a:off x="6501" y="4774"/>
              <a:ext cx="2880" cy="1"/>
            </a:xfrm>
            <a:prstGeom prst="line">
              <a:avLst/>
            </a:prstGeom>
            <a:ln w="9525" cap="flat" cmpd="sng">
              <a:solidFill>
                <a:srgbClr val="000000"/>
              </a:solidFill>
              <a:prstDash val="solid"/>
              <a:headEnd type="none" w="med" len="med"/>
              <a:tailEnd type="triangle" w="sm" len="lg"/>
            </a:ln>
          </p:spPr>
        </p:sp>
        <p:sp>
          <p:nvSpPr>
            <p:cNvPr id="107542" name="文本框 107541"/>
            <p:cNvSpPr txBox="1"/>
            <p:nvPr/>
          </p:nvSpPr>
          <p:spPr>
            <a:xfrm>
              <a:off x="7380" y="5734"/>
              <a:ext cx="1080" cy="390"/>
            </a:xfrm>
            <a:prstGeom prst="rect">
              <a:avLst/>
            </a:prstGeom>
            <a:noFill/>
            <a:ln w="9525">
              <a:noFill/>
            </a:ln>
          </p:spPr>
          <p:txBody>
            <a:bodyPr/>
            <a:p>
              <a:pPr algn="just">
                <a:buClr>
                  <a:schemeClr val="bg1"/>
                </a:buClr>
              </a:pPr>
              <a:r>
                <a:rPr lang="en-US" altLang="zh-CN" sz="1000" i="1" dirty="0">
                  <a:latin typeface="Times New Roman" panose="02020603050405020304" pitchFamily="18" charset="0"/>
                </a:rPr>
                <a:t> </a:t>
              </a:r>
              <a:r>
                <a:rPr lang="en-US" altLang="zh-CN" i="1" dirty="0">
                  <a:latin typeface="Times New Roman" panose="02020603050405020304" pitchFamily="18" charset="0"/>
                </a:rPr>
                <a:t> </a:t>
              </a:r>
              <a:r>
                <a:rPr lang="en-US" altLang="zh-CN"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d      </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7543" name="文本框 107542"/>
            <p:cNvSpPr txBox="1"/>
            <p:nvPr/>
          </p:nvSpPr>
          <p:spPr>
            <a:xfrm>
              <a:off x="8541" y="4642"/>
              <a:ext cx="1080" cy="624"/>
            </a:xfrm>
            <a:prstGeom prst="rect">
              <a:avLst/>
            </a:prstGeom>
            <a:noFill/>
            <a:ln w="9525">
              <a:noFill/>
            </a:ln>
          </p:spPr>
          <p:txBody>
            <a:bodyPr/>
            <a:p>
              <a:pPr algn="just">
                <a:buClr>
                  <a:schemeClr val="bg1"/>
                </a:buClr>
              </a:pPr>
              <a:r>
                <a:rPr lang="en-US" altLang="zh-CN" i="1" dirty="0">
                  <a:latin typeface="Times New Roman" panose="02020603050405020304" pitchFamily="18" charset="0"/>
                </a:rPr>
                <a:t>  </a:t>
              </a:r>
              <a:r>
                <a:rPr lang="en-US" altLang="zh-CN"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c</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7544" name="文本框 107543"/>
            <p:cNvSpPr txBox="1"/>
            <p:nvPr/>
          </p:nvSpPr>
          <p:spPr>
            <a:xfrm>
              <a:off x="6189" y="4618"/>
              <a:ext cx="1080" cy="624"/>
            </a:xfrm>
            <a:prstGeom prst="rect">
              <a:avLst/>
            </a:prstGeom>
            <a:noFill/>
            <a:ln w="9525">
              <a:noFill/>
            </a:ln>
          </p:spPr>
          <p:txBody>
            <a:bodyPr/>
            <a:p>
              <a:pPr algn="just">
                <a:buClr>
                  <a:schemeClr val="bg1"/>
                </a:buClr>
              </a:pPr>
              <a:r>
                <a:rPr lang="en-US" altLang="zh-CN" sz="1000" i="1" dirty="0">
                  <a:latin typeface="Times New Roman" panose="02020603050405020304" pitchFamily="18" charset="0"/>
                </a:rPr>
                <a:t>  </a:t>
              </a:r>
              <a:r>
                <a:rPr lang="en-US" altLang="zh-CN" sz="1000"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a    </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7545" name="文本框 107544"/>
            <p:cNvSpPr txBox="1"/>
            <p:nvPr/>
          </p:nvSpPr>
          <p:spPr>
            <a:xfrm>
              <a:off x="7761" y="3310"/>
              <a:ext cx="720" cy="624"/>
            </a:xfrm>
            <a:prstGeom prst="rect">
              <a:avLst/>
            </a:prstGeom>
            <a:noFill/>
            <a:ln w="9525">
              <a:noFill/>
            </a:ln>
          </p:spPr>
          <p:txBody>
            <a:bodyPr/>
            <a:p>
              <a:pPr algn="just">
                <a:buClr>
                  <a:schemeClr val="bg1"/>
                </a:buClr>
              </a:pPr>
              <a:r>
                <a:rPr lang="en-US" altLang="zh-CN" i="1">
                  <a:latin typeface="宋体" panose="02010600030101010101" pitchFamily="2" charset="-122"/>
                </a:rPr>
                <a:t>b</a:t>
              </a:r>
              <a:endParaRPr lang="en-US" altLang="zh-CN">
                <a:latin typeface="Arial" panose="020B0604020202020204" pitchFamily="34" charset="0"/>
              </a:endParaRPr>
            </a:p>
          </p:txBody>
        </p:sp>
        <p:sp>
          <p:nvSpPr>
            <p:cNvPr id="107546" name="文本框 107545"/>
            <p:cNvSpPr txBox="1"/>
            <p:nvPr/>
          </p:nvSpPr>
          <p:spPr>
            <a:xfrm>
              <a:off x="8121" y="4102"/>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 f</a:t>
              </a:r>
              <a:endParaRPr lang="en-US" altLang="zh-CN">
                <a:latin typeface="Arial" panose="020B0604020202020204" pitchFamily="34" charset="0"/>
              </a:endParaRPr>
            </a:p>
          </p:txBody>
        </p:sp>
        <p:sp>
          <p:nvSpPr>
            <p:cNvPr id="107547" name="文本框 107546"/>
            <p:cNvSpPr txBox="1"/>
            <p:nvPr/>
          </p:nvSpPr>
          <p:spPr>
            <a:xfrm>
              <a:off x="7509" y="4930"/>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 e  </a:t>
              </a:r>
              <a:endParaRPr lang="en-US" altLang="zh-CN">
                <a:latin typeface="Arial" panose="020B0604020202020204" pitchFamily="34" charset="0"/>
              </a:endParaRPr>
            </a:p>
          </p:txBody>
        </p:sp>
        <p:sp>
          <p:nvSpPr>
            <p:cNvPr id="107548" name="文本框 107547"/>
            <p:cNvSpPr txBox="1"/>
            <p:nvPr/>
          </p:nvSpPr>
          <p:spPr>
            <a:xfrm>
              <a:off x="7701" y="4669"/>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O</a:t>
              </a:r>
              <a:endParaRPr lang="en-US" altLang="zh-CN">
                <a:latin typeface="Arial" panose="020B0604020202020204" pitchFamily="34" charset="0"/>
              </a:endParaRPr>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8548" name="组合 108547" descr="学科网(Zxxk.Com)"/>
          <p:cNvGrpSpPr/>
          <p:nvPr/>
        </p:nvGrpSpPr>
        <p:grpSpPr>
          <a:xfrm>
            <a:off x="5076825" y="2781300"/>
            <a:ext cx="3095625" cy="2767013"/>
            <a:chOff x="6189" y="3310"/>
            <a:chExt cx="3432" cy="2925"/>
          </a:xfrm>
        </p:grpSpPr>
        <p:sp>
          <p:nvSpPr>
            <p:cNvPr id="108549" name="椭圆 108548"/>
            <p:cNvSpPr/>
            <p:nvPr/>
          </p:nvSpPr>
          <p:spPr>
            <a:xfrm>
              <a:off x="6816" y="3667"/>
              <a:ext cx="2154" cy="2154"/>
            </a:xfrm>
            <a:prstGeom prst="ellipse">
              <a:avLst/>
            </a:prstGeom>
            <a:solidFill>
              <a:srgbClr val="FFFFFF"/>
            </a:solidFill>
            <a:ln w="9525" cap="flat" cmpd="sng">
              <a:solidFill>
                <a:srgbClr val="000000"/>
              </a:solidFill>
              <a:prstDash val="lgDash"/>
              <a:headEnd type="none" w="med" len="med"/>
              <a:tailEnd type="none" w="med" len="med"/>
            </a:ln>
          </p:spPr>
          <p:txBody>
            <a:bodyPr/>
            <a:p>
              <a:endParaRPr lang="zh-CN" altLang="en-US"/>
            </a:p>
          </p:txBody>
        </p:sp>
        <p:sp>
          <p:nvSpPr>
            <p:cNvPr id="108550" name="椭圆 108549"/>
            <p:cNvSpPr/>
            <p:nvPr/>
          </p:nvSpPr>
          <p:spPr>
            <a:xfrm>
              <a:off x="6816" y="4444"/>
              <a:ext cx="2154" cy="624"/>
            </a:xfrm>
            <a:prstGeom prst="ellipse">
              <a:avLst/>
            </a:prstGeom>
            <a:solidFill>
              <a:srgbClr val="FFFFFF"/>
            </a:solidFill>
            <a:ln w="9525" cap="flat" cmpd="sng">
              <a:solidFill>
                <a:srgbClr val="000000"/>
              </a:solidFill>
              <a:prstDash val="lgDash"/>
              <a:headEnd type="none" w="med" len="med"/>
              <a:tailEnd type="none" w="med" len="med"/>
            </a:ln>
          </p:spPr>
          <p:txBody>
            <a:bodyPr/>
            <a:p>
              <a:endParaRPr lang="zh-CN" altLang="en-US"/>
            </a:p>
          </p:txBody>
        </p:sp>
        <p:sp>
          <p:nvSpPr>
            <p:cNvPr id="108551" name="任意多边形 108550"/>
            <p:cNvSpPr/>
            <p:nvPr/>
          </p:nvSpPr>
          <p:spPr>
            <a:xfrm>
              <a:off x="7926" y="3667"/>
              <a:ext cx="306" cy="2153"/>
            </a:xfrm>
            <a:custGeom>
              <a:avLst/>
              <a:gdLst/>
              <a:ahLst/>
              <a:cxnLst/>
              <a:pathLst>
                <a:path w="306" h="2153">
                  <a:moveTo>
                    <a:pt x="0" y="0"/>
                  </a:moveTo>
                  <a:lnTo>
                    <a:pt x="51" y="21"/>
                  </a:lnTo>
                  <a:lnTo>
                    <a:pt x="96" y="63"/>
                  </a:lnTo>
                  <a:lnTo>
                    <a:pt x="135" y="105"/>
                  </a:lnTo>
                  <a:lnTo>
                    <a:pt x="168" y="171"/>
                  </a:lnTo>
                  <a:lnTo>
                    <a:pt x="189" y="234"/>
                  </a:lnTo>
                  <a:lnTo>
                    <a:pt x="213" y="300"/>
                  </a:lnTo>
                  <a:lnTo>
                    <a:pt x="225" y="354"/>
                  </a:lnTo>
                  <a:lnTo>
                    <a:pt x="240" y="423"/>
                  </a:lnTo>
                  <a:lnTo>
                    <a:pt x="258" y="498"/>
                  </a:lnTo>
                  <a:lnTo>
                    <a:pt x="267" y="558"/>
                  </a:lnTo>
                  <a:lnTo>
                    <a:pt x="279" y="651"/>
                  </a:lnTo>
                  <a:lnTo>
                    <a:pt x="288" y="717"/>
                  </a:lnTo>
                  <a:lnTo>
                    <a:pt x="297" y="804"/>
                  </a:lnTo>
                  <a:lnTo>
                    <a:pt x="300" y="894"/>
                  </a:lnTo>
                  <a:lnTo>
                    <a:pt x="300" y="969"/>
                  </a:lnTo>
                  <a:lnTo>
                    <a:pt x="303" y="1047"/>
                  </a:lnTo>
                  <a:lnTo>
                    <a:pt x="306" y="1125"/>
                  </a:lnTo>
                  <a:lnTo>
                    <a:pt x="303" y="1194"/>
                  </a:lnTo>
                  <a:lnTo>
                    <a:pt x="300" y="1245"/>
                  </a:lnTo>
                  <a:lnTo>
                    <a:pt x="297" y="1299"/>
                  </a:lnTo>
                  <a:lnTo>
                    <a:pt x="294" y="1368"/>
                  </a:lnTo>
                  <a:lnTo>
                    <a:pt x="288" y="1431"/>
                  </a:lnTo>
                  <a:lnTo>
                    <a:pt x="282" y="1488"/>
                  </a:lnTo>
                  <a:lnTo>
                    <a:pt x="270" y="1577"/>
                  </a:lnTo>
                  <a:lnTo>
                    <a:pt x="258" y="1658"/>
                  </a:lnTo>
                  <a:lnTo>
                    <a:pt x="240" y="1739"/>
                  </a:lnTo>
                  <a:lnTo>
                    <a:pt x="222" y="1820"/>
                  </a:lnTo>
                  <a:lnTo>
                    <a:pt x="192" y="1913"/>
                  </a:lnTo>
                  <a:lnTo>
                    <a:pt x="168" y="1967"/>
                  </a:lnTo>
                  <a:lnTo>
                    <a:pt x="141" y="2024"/>
                  </a:lnTo>
                  <a:lnTo>
                    <a:pt x="114" y="2069"/>
                  </a:lnTo>
                  <a:lnTo>
                    <a:pt x="90" y="2099"/>
                  </a:lnTo>
                  <a:lnTo>
                    <a:pt x="60" y="2135"/>
                  </a:lnTo>
                  <a:lnTo>
                    <a:pt x="6" y="2153"/>
                  </a:lnTo>
                </a:path>
              </a:pathLst>
            </a:custGeom>
            <a:noFill/>
            <a:ln w="9525" cap="flat" cmpd="sng">
              <a:solidFill>
                <a:srgbClr val="000000"/>
              </a:solidFill>
              <a:prstDash val="lgDash"/>
              <a:headEnd type="none" w="med" len="med"/>
              <a:tailEnd type="none" w="med" len="med"/>
            </a:ln>
          </p:spPr>
          <p:txBody>
            <a:bodyPr/>
            <a:p>
              <a:endParaRPr lang="zh-CN" altLang="en-US"/>
            </a:p>
          </p:txBody>
        </p:sp>
        <p:sp>
          <p:nvSpPr>
            <p:cNvPr id="108552" name="任意多边形 108551"/>
            <p:cNvSpPr/>
            <p:nvPr/>
          </p:nvSpPr>
          <p:spPr>
            <a:xfrm flipH="1">
              <a:off x="7596" y="3682"/>
              <a:ext cx="306" cy="2153"/>
            </a:xfrm>
            <a:custGeom>
              <a:avLst/>
              <a:gdLst/>
              <a:ahLst/>
              <a:cxnLst/>
              <a:pathLst>
                <a:path w="306" h="2153">
                  <a:moveTo>
                    <a:pt x="0" y="0"/>
                  </a:moveTo>
                  <a:lnTo>
                    <a:pt x="51" y="21"/>
                  </a:lnTo>
                  <a:lnTo>
                    <a:pt x="96" y="63"/>
                  </a:lnTo>
                  <a:lnTo>
                    <a:pt x="135" y="105"/>
                  </a:lnTo>
                  <a:lnTo>
                    <a:pt x="168" y="171"/>
                  </a:lnTo>
                  <a:lnTo>
                    <a:pt x="189" y="234"/>
                  </a:lnTo>
                  <a:lnTo>
                    <a:pt x="213" y="300"/>
                  </a:lnTo>
                  <a:lnTo>
                    <a:pt x="225" y="354"/>
                  </a:lnTo>
                  <a:lnTo>
                    <a:pt x="240" y="423"/>
                  </a:lnTo>
                  <a:lnTo>
                    <a:pt x="258" y="498"/>
                  </a:lnTo>
                  <a:lnTo>
                    <a:pt x="267" y="558"/>
                  </a:lnTo>
                  <a:lnTo>
                    <a:pt x="279" y="651"/>
                  </a:lnTo>
                  <a:lnTo>
                    <a:pt x="288" y="717"/>
                  </a:lnTo>
                  <a:lnTo>
                    <a:pt x="297" y="804"/>
                  </a:lnTo>
                  <a:lnTo>
                    <a:pt x="300" y="894"/>
                  </a:lnTo>
                  <a:lnTo>
                    <a:pt x="300" y="969"/>
                  </a:lnTo>
                  <a:lnTo>
                    <a:pt x="303" y="1047"/>
                  </a:lnTo>
                  <a:lnTo>
                    <a:pt x="306" y="1125"/>
                  </a:lnTo>
                  <a:lnTo>
                    <a:pt x="303" y="1194"/>
                  </a:lnTo>
                  <a:lnTo>
                    <a:pt x="300" y="1245"/>
                  </a:lnTo>
                  <a:lnTo>
                    <a:pt x="297" y="1299"/>
                  </a:lnTo>
                  <a:lnTo>
                    <a:pt x="294" y="1368"/>
                  </a:lnTo>
                  <a:lnTo>
                    <a:pt x="288" y="1431"/>
                  </a:lnTo>
                  <a:lnTo>
                    <a:pt x="282" y="1488"/>
                  </a:lnTo>
                  <a:lnTo>
                    <a:pt x="270" y="1577"/>
                  </a:lnTo>
                  <a:lnTo>
                    <a:pt x="258" y="1658"/>
                  </a:lnTo>
                  <a:lnTo>
                    <a:pt x="240" y="1739"/>
                  </a:lnTo>
                  <a:lnTo>
                    <a:pt x="222" y="1820"/>
                  </a:lnTo>
                  <a:lnTo>
                    <a:pt x="192" y="1913"/>
                  </a:lnTo>
                  <a:lnTo>
                    <a:pt x="168" y="1967"/>
                  </a:lnTo>
                  <a:lnTo>
                    <a:pt x="141" y="2024"/>
                  </a:lnTo>
                  <a:lnTo>
                    <a:pt x="114" y="2069"/>
                  </a:lnTo>
                  <a:lnTo>
                    <a:pt x="90" y="2099"/>
                  </a:lnTo>
                  <a:lnTo>
                    <a:pt x="60" y="2135"/>
                  </a:lnTo>
                  <a:lnTo>
                    <a:pt x="6" y="2153"/>
                  </a:lnTo>
                </a:path>
              </a:pathLst>
            </a:custGeom>
            <a:noFill/>
            <a:ln w="9525" cap="flat" cmpd="sng">
              <a:solidFill>
                <a:srgbClr val="000000"/>
              </a:solidFill>
              <a:prstDash val="lgDash"/>
              <a:headEnd type="none" w="med" len="med"/>
              <a:tailEnd type="none" w="med" len="med"/>
            </a:ln>
          </p:spPr>
          <p:txBody>
            <a:bodyPr/>
            <a:p>
              <a:endParaRPr lang="zh-CN" altLang="en-US"/>
            </a:p>
          </p:txBody>
        </p:sp>
        <p:sp>
          <p:nvSpPr>
            <p:cNvPr id="108553" name="文本框 108552"/>
            <p:cNvSpPr txBox="1"/>
            <p:nvPr/>
          </p:nvSpPr>
          <p:spPr>
            <a:xfrm>
              <a:off x="7971" y="4240"/>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4" name="文本框 108553"/>
            <p:cNvSpPr txBox="1"/>
            <p:nvPr/>
          </p:nvSpPr>
          <p:spPr>
            <a:xfrm>
              <a:off x="7371" y="4849"/>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5" name="文本框 108554"/>
            <p:cNvSpPr txBox="1"/>
            <p:nvPr/>
          </p:nvSpPr>
          <p:spPr>
            <a:xfrm>
              <a:off x="8721" y="4567"/>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6" name="文本框 108555"/>
            <p:cNvSpPr txBox="1"/>
            <p:nvPr/>
          </p:nvSpPr>
          <p:spPr>
            <a:xfrm>
              <a:off x="7653" y="5611"/>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7" name="文本框 108556"/>
            <p:cNvSpPr txBox="1"/>
            <p:nvPr/>
          </p:nvSpPr>
          <p:spPr>
            <a:xfrm>
              <a:off x="7692" y="3430"/>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8" name="文本框 108557"/>
            <p:cNvSpPr txBox="1"/>
            <p:nvPr/>
          </p:nvSpPr>
          <p:spPr>
            <a:xfrm>
              <a:off x="6576" y="4543"/>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59" name="文本框 108558"/>
            <p:cNvSpPr txBox="1"/>
            <p:nvPr/>
          </p:nvSpPr>
          <p:spPr>
            <a:xfrm>
              <a:off x="7686" y="4561"/>
              <a:ext cx="720" cy="624"/>
            </a:xfrm>
            <a:prstGeom prst="rect">
              <a:avLst/>
            </a:prstGeom>
            <a:noFill/>
            <a:ln w="9525">
              <a:noFill/>
            </a:ln>
          </p:spPr>
          <p:txBody>
            <a:bodyPr/>
            <a:p>
              <a:pPr algn="just">
                <a:buClr>
                  <a:schemeClr val="bg1"/>
                </a:buClr>
              </a:pPr>
              <a:r>
                <a:rPr lang="en-US" altLang="zh-CN" sz="1000">
                  <a:latin typeface="Arial" panose="020B0604020202020204" pitchFamily="34" charset="0"/>
                </a:rPr>
                <a:t>·</a:t>
              </a:r>
              <a:endParaRPr lang="en-US" altLang="zh-CN">
                <a:latin typeface="Arial" panose="020B0604020202020204" pitchFamily="34" charset="0"/>
              </a:endParaRPr>
            </a:p>
          </p:txBody>
        </p:sp>
        <p:sp>
          <p:nvSpPr>
            <p:cNvPr id="108560" name="直接连接符 108559"/>
            <p:cNvSpPr/>
            <p:nvPr/>
          </p:nvSpPr>
          <p:spPr>
            <a:xfrm>
              <a:off x="6561" y="3651"/>
              <a:ext cx="2880" cy="1"/>
            </a:xfrm>
            <a:prstGeom prst="line">
              <a:avLst/>
            </a:prstGeom>
            <a:ln w="9525" cap="flat" cmpd="sng">
              <a:solidFill>
                <a:srgbClr val="000000"/>
              </a:solidFill>
              <a:prstDash val="solid"/>
              <a:headEnd type="none" w="med" len="med"/>
              <a:tailEnd type="triangle" w="sm" len="lg"/>
            </a:ln>
          </p:spPr>
        </p:sp>
        <p:sp>
          <p:nvSpPr>
            <p:cNvPr id="108561" name="直接连接符 108560"/>
            <p:cNvSpPr/>
            <p:nvPr/>
          </p:nvSpPr>
          <p:spPr>
            <a:xfrm>
              <a:off x="6535" y="5830"/>
              <a:ext cx="2880" cy="1"/>
            </a:xfrm>
            <a:prstGeom prst="line">
              <a:avLst/>
            </a:prstGeom>
            <a:ln w="9525" cap="flat" cmpd="sng">
              <a:solidFill>
                <a:srgbClr val="000000"/>
              </a:solidFill>
              <a:prstDash val="solid"/>
              <a:headEnd type="none" w="med" len="med"/>
              <a:tailEnd type="triangle" w="sm" len="lg"/>
            </a:ln>
          </p:spPr>
        </p:sp>
        <p:sp>
          <p:nvSpPr>
            <p:cNvPr id="108562" name="文本框 108561"/>
            <p:cNvSpPr txBox="1"/>
            <p:nvPr/>
          </p:nvSpPr>
          <p:spPr>
            <a:xfrm>
              <a:off x="9043" y="4756"/>
              <a:ext cx="540" cy="624"/>
            </a:xfrm>
            <a:prstGeom prst="rect">
              <a:avLst/>
            </a:prstGeom>
            <a:noFill/>
            <a:ln w="9525">
              <a:noFill/>
            </a:ln>
          </p:spPr>
          <p:txBody>
            <a:bodyPr/>
            <a:p>
              <a:pPr algn="just">
                <a:buClr>
                  <a:schemeClr val="bg1"/>
                </a:buClr>
              </a:pPr>
              <a:r>
                <a:rPr lang="en-US" altLang="zh-CN" i="1">
                  <a:latin typeface="Times New Roman" panose="02020603050405020304" pitchFamily="18" charset="0"/>
                </a:rPr>
                <a:t>E</a:t>
              </a:r>
              <a:endParaRPr lang="en-US" altLang="zh-CN">
                <a:latin typeface="Arial" panose="020B0604020202020204" pitchFamily="34" charset="0"/>
              </a:endParaRPr>
            </a:p>
          </p:txBody>
        </p:sp>
        <p:sp>
          <p:nvSpPr>
            <p:cNvPr id="108563" name="文本框 108562"/>
            <p:cNvSpPr txBox="1"/>
            <p:nvPr/>
          </p:nvSpPr>
          <p:spPr>
            <a:xfrm>
              <a:off x="7617" y="4414"/>
              <a:ext cx="722" cy="467"/>
            </a:xfrm>
            <a:prstGeom prst="rect">
              <a:avLst/>
            </a:prstGeom>
            <a:noFill/>
            <a:ln w="9525">
              <a:noFill/>
            </a:ln>
          </p:spPr>
          <p:txBody>
            <a:bodyPr/>
            <a:p>
              <a:pPr algn="just">
                <a:buClr>
                  <a:schemeClr val="bg1"/>
                </a:buClr>
              </a:pPr>
              <a:r>
                <a:rPr lang="en-US" altLang="zh-CN">
                  <a:latin typeface="Times New Roman" panose="02020603050405020304" pitchFamily="18" charset="0"/>
                </a:rPr>
                <a:t>+</a:t>
              </a:r>
              <a:r>
                <a:rPr lang="en-US" altLang="zh-CN" i="1">
                  <a:latin typeface="Times New Roman" panose="02020603050405020304" pitchFamily="18" charset="0"/>
                </a:rPr>
                <a:t>Q</a:t>
              </a:r>
              <a:endParaRPr lang="en-US" altLang="zh-CN">
                <a:latin typeface="Arial" panose="020B0604020202020204" pitchFamily="34" charset="0"/>
              </a:endParaRPr>
            </a:p>
          </p:txBody>
        </p:sp>
        <p:sp>
          <p:nvSpPr>
            <p:cNvPr id="108564" name="直接连接符 108563"/>
            <p:cNvSpPr/>
            <p:nvPr/>
          </p:nvSpPr>
          <p:spPr>
            <a:xfrm>
              <a:off x="6501" y="4774"/>
              <a:ext cx="2880" cy="1"/>
            </a:xfrm>
            <a:prstGeom prst="line">
              <a:avLst/>
            </a:prstGeom>
            <a:ln w="9525" cap="flat" cmpd="sng">
              <a:solidFill>
                <a:srgbClr val="000000"/>
              </a:solidFill>
              <a:prstDash val="solid"/>
              <a:headEnd type="none" w="med" len="med"/>
              <a:tailEnd type="triangle" w="sm" len="lg"/>
            </a:ln>
          </p:spPr>
        </p:sp>
        <p:sp>
          <p:nvSpPr>
            <p:cNvPr id="108565" name="文本框 108564"/>
            <p:cNvSpPr txBox="1"/>
            <p:nvPr/>
          </p:nvSpPr>
          <p:spPr>
            <a:xfrm>
              <a:off x="7380" y="5734"/>
              <a:ext cx="1080" cy="390"/>
            </a:xfrm>
            <a:prstGeom prst="rect">
              <a:avLst/>
            </a:prstGeom>
            <a:noFill/>
            <a:ln w="9525">
              <a:noFill/>
            </a:ln>
          </p:spPr>
          <p:txBody>
            <a:bodyPr/>
            <a:p>
              <a:pPr algn="just">
                <a:buClr>
                  <a:schemeClr val="bg1"/>
                </a:buClr>
              </a:pPr>
              <a:r>
                <a:rPr lang="en-US" altLang="zh-CN" sz="1000" i="1" dirty="0">
                  <a:latin typeface="Times New Roman" panose="02020603050405020304" pitchFamily="18" charset="0"/>
                </a:rPr>
                <a:t> </a:t>
              </a:r>
              <a:r>
                <a:rPr lang="en-US" altLang="zh-CN" i="1" dirty="0">
                  <a:latin typeface="Times New Roman" panose="02020603050405020304" pitchFamily="18" charset="0"/>
                </a:rPr>
                <a:t> </a:t>
              </a:r>
              <a:r>
                <a:rPr lang="en-US" altLang="zh-CN"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d      </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8566" name="文本框 108565"/>
            <p:cNvSpPr txBox="1"/>
            <p:nvPr/>
          </p:nvSpPr>
          <p:spPr>
            <a:xfrm>
              <a:off x="8541" y="4642"/>
              <a:ext cx="1080" cy="624"/>
            </a:xfrm>
            <a:prstGeom prst="rect">
              <a:avLst/>
            </a:prstGeom>
            <a:noFill/>
            <a:ln w="9525">
              <a:noFill/>
            </a:ln>
          </p:spPr>
          <p:txBody>
            <a:bodyPr/>
            <a:p>
              <a:pPr algn="just">
                <a:buClr>
                  <a:schemeClr val="bg1"/>
                </a:buClr>
              </a:pPr>
              <a:r>
                <a:rPr lang="en-US" altLang="zh-CN" i="1" dirty="0">
                  <a:latin typeface="Times New Roman" panose="02020603050405020304" pitchFamily="18" charset="0"/>
                </a:rPr>
                <a:t>  </a:t>
              </a:r>
              <a:r>
                <a:rPr lang="en-US" altLang="zh-CN"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c</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8567" name="文本框 108566"/>
            <p:cNvSpPr txBox="1"/>
            <p:nvPr/>
          </p:nvSpPr>
          <p:spPr>
            <a:xfrm>
              <a:off x="6189" y="4618"/>
              <a:ext cx="1080" cy="624"/>
            </a:xfrm>
            <a:prstGeom prst="rect">
              <a:avLst/>
            </a:prstGeom>
            <a:noFill/>
            <a:ln w="9525">
              <a:noFill/>
            </a:ln>
          </p:spPr>
          <p:txBody>
            <a:bodyPr/>
            <a:p>
              <a:pPr algn="just">
                <a:buClr>
                  <a:schemeClr val="bg1"/>
                </a:buClr>
              </a:pPr>
              <a:r>
                <a:rPr lang="en-US" altLang="zh-CN" sz="1000" i="1" dirty="0">
                  <a:latin typeface="Times New Roman" panose="02020603050405020304" pitchFamily="18" charset="0"/>
                </a:rPr>
                <a:t>  </a:t>
              </a:r>
              <a:r>
                <a:rPr lang="en-US" altLang="zh-CN" sz="1000" i="1" dirty="0">
                  <a:solidFill>
                    <a:srgbClr val="000000"/>
                  </a:solidFill>
                  <a:latin typeface="Times New Roman" panose="02020603050405020304" pitchFamily="18" charset="0"/>
                </a:rPr>
                <a:t> </a:t>
              </a:r>
              <a:r>
                <a:rPr lang="en-US" altLang="zh-CN" i="1">
                  <a:solidFill>
                    <a:srgbClr val="000000"/>
                  </a:solidFill>
                  <a:latin typeface="Times New Roman" panose="02020603050405020304" pitchFamily="18" charset="0"/>
                </a:rPr>
                <a:t>a    </a:t>
              </a:r>
              <a:r>
                <a:rPr lang="en-US" altLang="zh-CN" sz="1000" i="1">
                  <a:solidFill>
                    <a:srgbClr val="000000"/>
                  </a:solidFill>
                  <a:latin typeface="Times New Roman" panose="02020603050405020304" pitchFamily="18" charset="0"/>
                </a:rPr>
                <a:t>                                                               </a:t>
              </a:r>
              <a:endParaRPr lang="en-US" altLang="zh-CN">
                <a:latin typeface="Arial" panose="020B0604020202020204" pitchFamily="34" charset="0"/>
              </a:endParaRPr>
            </a:p>
          </p:txBody>
        </p:sp>
        <p:sp>
          <p:nvSpPr>
            <p:cNvPr id="108568" name="文本框 108567"/>
            <p:cNvSpPr txBox="1"/>
            <p:nvPr/>
          </p:nvSpPr>
          <p:spPr>
            <a:xfrm>
              <a:off x="7761" y="3310"/>
              <a:ext cx="720" cy="624"/>
            </a:xfrm>
            <a:prstGeom prst="rect">
              <a:avLst/>
            </a:prstGeom>
            <a:noFill/>
            <a:ln w="9525">
              <a:noFill/>
            </a:ln>
          </p:spPr>
          <p:txBody>
            <a:bodyPr/>
            <a:p>
              <a:pPr algn="just">
                <a:buClr>
                  <a:schemeClr val="bg1"/>
                </a:buClr>
              </a:pPr>
              <a:r>
                <a:rPr lang="en-US" altLang="zh-CN" i="1">
                  <a:latin typeface="宋体" panose="02010600030101010101" pitchFamily="2" charset="-122"/>
                </a:rPr>
                <a:t>b</a:t>
              </a:r>
              <a:endParaRPr lang="en-US" altLang="zh-CN">
                <a:latin typeface="Arial" panose="020B0604020202020204" pitchFamily="34" charset="0"/>
              </a:endParaRPr>
            </a:p>
          </p:txBody>
        </p:sp>
        <p:sp>
          <p:nvSpPr>
            <p:cNvPr id="108569" name="文本框 108568"/>
            <p:cNvSpPr txBox="1"/>
            <p:nvPr/>
          </p:nvSpPr>
          <p:spPr>
            <a:xfrm>
              <a:off x="8121" y="4102"/>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 f</a:t>
              </a:r>
              <a:endParaRPr lang="en-US" altLang="zh-CN">
                <a:latin typeface="Arial" panose="020B0604020202020204" pitchFamily="34" charset="0"/>
              </a:endParaRPr>
            </a:p>
          </p:txBody>
        </p:sp>
        <p:sp>
          <p:nvSpPr>
            <p:cNvPr id="108570" name="文本框 108569"/>
            <p:cNvSpPr txBox="1"/>
            <p:nvPr/>
          </p:nvSpPr>
          <p:spPr>
            <a:xfrm>
              <a:off x="7509" y="4930"/>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 e  </a:t>
              </a:r>
              <a:endParaRPr lang="en-US" altLang="zh-CN">
                <a:latin typeface="Arial" panose="020B0604020202020204" pitchFamily="34" charset="0"/>
              </a:endParaRPr>
            </a:p>
          </p:txBody>
        </p:sp>
        <p:sp>
          <p:nvSpPr>
            <p:cNvPr id="108571" name="文本框 108570"/>
            <p:cNvSpPr txBox="1"/>
            <p:nvPr/>
          </p:nvSpPr>
          <p:spPr>
            <a:xfrm>
              <a:off x="7701" y="4669"/>
              <a:ext cx="720" cy="624"/>
            </a:xfrm>
            <a:prstGeom prst="rect">
              <a:avLst/>
            </a:prstGeom>
            <a:noFill/>
            <a:ln w="9525">
              <a:noFill/>
            </a:ln>
          </p:spPr>
          <p:txBody>
            <a:bodyPr/>
            <a:p>
              <a:pPr algn="just">
                <a:buClr>
                  <a:schemeClr val="bg1"/>
                </a:buClr>
              </a:pPr>
              <a:r>
                <a:rPr lang="en-US" altLang="zh-CN" i="1">
                  <a:latin typeface="Times New Roman" panose="02020603050405020304" pitchFamily="18" charset="0"/>
                </a:rPr>
                <a:t>O</a:t>
              </a:r>
              <a:endParaRPr lang="en-US" altLang="zh-CN">
                <a:latin typeface="Arial" panose="020B0604020202020204" pitchFamily="34" charset="0"/>
              </a:endParaRPr>
            </a:p>
          </p:txBody>
        </p:sp>
      </p:grpSp>
      <p:sp>
        <p:nvSpPr>
          <p:cNvPr id="108572" name="直接连接符 108571"/>
          <p:cNvSpPr/>
          <p:nvPr/>
        </p:nvSpPr>
        <p:spPr>
          <a:xfrm flipH="1">
            <a:off x="5076825" y="4149725"/>
            <a:ext cx="574675" cy="0"/>
          </a:xfrm>
          <a:prstGeom prst="line">
            <a:avLst/>
          </a:prstGeom>
          <a:ln w="28575" cap="flat" cmpd="sng">
            <a:solidFill>
              <a:srgbClr val="FF0000"/>
            </a:solidFill>
            <a:prstDash val="solid"/>
            <a:headEnd type="none" w="med" len="med"/>
            <a:tailEnd type="triangle" w="med" len="med"/>
          </a:ln>
        </p:spPr>
      </p:sp>
      <p:sp>
        <p:nvSpPr>
          <p:cNvPr id="108573" name="直接连接符 108572"/>
          <p:cNvSpPr/>
          <p:nvPr/>
        </p:nvSpPr>
        <p:spPr>
          <a:xfrm flipH="1" flipV="1">
            <a:off x="6661150" y="2636838"/>
            <a:ext cx="0" cy="504825"/>
          </a:xfrm>
          <a:prstGeom prst="line">
            <a:avLst/>
          </a:prstGeom>
          <a:ln w="28575" cap="flat" cmpd="sng">
            <a:solidFill>
              <a:srgbClr val="FF0000"/>
            </a:solidFill>
            <a:prstDash val="solid"/>
            <a:headEnd type="none" w="med" len="med"/>
            <a:tailEnd type="triangle" w="med" len="med"/>
          </a:ln>
        </p:spPr>
      </p:sp>
      <p:sp>
        <p:nvSpPr>
          <p:cNvPr id="108574" name="直接连接符 108573"/>
          <p:cNvSpPr/>
          <p:nvPr/>
        </p:nvSpPr>
        <p:spPr>
          <a:xfrm>
            <a:off x="6588125" y="5157788"/>
            <a:ext cx="1588" cy="576262"/>
          </a:xfrm>
          <a:prstGeom prst="line">
            <a:avLst/>
          </a:prstGeom>
          <a:ln w="28575" cap="flat" cmpd="sng">
            <a:solidFill>
              <a:srgbClr val="FF0000"/>
            </a:solidFill>
            <a:prstDash val="solid"/>
            <a:headEnd type="none" w="med" len="med"/>
            <a:tailEnd type="triangle" w="med" len="med"/>
          </a:ln>
        </p:spPr>
      </p:sp>
      <p:sp>
        <p:nvSpPr>
          <p:cNvPr id="108575" name="直接连接符 108574"/>
          <p:cNvSpPr/>
          <p:nvPr/>
        </p:nvSpPr>
        <p:spPr>
          <a:xfrm>
            <a:off x="7596188" y="4149725"/>
            <a:ext cx="576262" cy="0"/>
          </a:xfrm>
          <a:prstGeom prst="line">
            <a:avLst/>
          </a:prstGeom>
          <a:ln w="28575" cap="flat" cmpd="sng">
            <a:solidFill>
              <a:srgbClr val="FF0000"/>
            </a:solidFill>
            <a:prstDash val="solid"/>
            <a:headEnd type="none" w="med" len="med"/>
            <a:tailEnd type="triangle" w="med" len="med"/>
          </a:ln>
        </p:spPr>
      </p:sp>
      <p:sp>
        <p:nvSpPr>
          <p:cNvPr id="108576" name="直接连接符 108575"/>
          <p:cNvSpPr/>
          <p:nvPr/>
        </p:nvSpPr>
        <p:spPr>
          <a:xfrm flipH="1">
            <a:off x="5868988" y="4437063"/>
            <a:ext cx="574675" cy="360362"/>
          </a:xfrm>
          <a:prstGeom prst="line">
            <a:avLst/>
          </a:prstGeom>
          <a:ln w="28575" cap="flat" cmpd="sng">
            <a:solidFill>
              <a:srgbClr val="FF0000"/>
            </a:solidFill>
            <a:prstDash val="solid"/>
            <a:headEnd type="none" w="med" len="med"/>
            <a:tailEnd type="triangle" w="med" len="med"/>
          </a:ln>
        </p:spPr>
      </p:sp>
      <p:sp>
        <p:nvSpPr>
          <p:cNvPr id="108577" name="直接连接符 108576"/>
          <p:cNvSpPr/>
          <p:nvPr/>
        </p:nvSpPr>
        <p:spPr>
          <a:xfrm flipV="1">
            <a:off x="7018338" y="3573463"/>
            <a:ext cx="506412" cy="287337"/>
          </a:xfrm>
          <a:prstGeom prst="line">
            <a:avLst/>
          </a:prstGeom>
          <a:ln w="28575" cap="flat" cmpd="sng">
            <a:solidFill>
              <a:srgbClr val="FF0000"/>
            </a:solidFill>
            <a:prstDash val="solid"/>
            <a:headEnd type="none" w="med" len="med"/>
            <a:tailEnd type="triangle" w="med" len="med"/>
          </a:ln>
        </p:spPr>
      </p:sp>
      <p:sp>
        <p:nvSpPr>
          <p:cNvPr id="108578" name="文本框 108577"/>
          <p:cNvSpPr txBox="1"/>
          <p:nvPr/>
        </p:nvSpPr>
        <p:spPr>
          <a:xfrm>
            <a:off x="539750" y="620713"/>
            <a:ext cx="8280400" cy="3297237"/>
          </a:xfrm>
          <a:prstGeom prst="rect">
            <a:avLst/>
          </a:prstGeom>
          <a:noFill/>
          <a:ln w="9525">
            <a:noFill/>
          </a:ln>
        </p:spPr>
        <p:txBody>
          <a:bodyPr>
            <a:spAutoFit/>
          </a:bodyPr>
          <a:p>
            <a:pPr>
              <a:spcBef>
                <a:spcPct val="50000"/>
              </a:spcBef>
              <a:buClr>
                <a:schemeClr val="bg1"/>
              </a:buClr>
            </a:pPr>
            <a:r>
              <a:rPr lang="zh-CN" altLang="en-US" sz="2800" b="1" dirty="0">
                <a:solidFill>
                  <a:srgbClr val="FF0000"/>
                </a:solidFill>
                <a:latin typeface="Arial" panose="020B0604020202020204" pitchFamily="34" charset="0"/>
              </a:rPr>
              <a:t>解析</a:t>
            </a:r>
            <a:r>
              <a:rPr lang="en-US" altLang="zh-CN" sz="2800" b="1" dirty="0">
                <a:latin typeface="Arial" panose="020B0604020202020204" pitchFamily="34" charset="0"/>
              </a:rPr>
              <a:t>:</a:t>
            </a:r>
            <a:r>
              <a:rPr lang="zh-CN" altLang="en-US" sz="2800" b="1" dirty="0">
                <a:latin typeface="Arial" panose="020B0604020202020204" pitchFamily="34" charset="0"/>
              </a:rPr>
              <a:t>由场强公式知</a:t>
            </a:r>
            <a:r>
              <a:rPr lang="en-US" altLang="zh-CN" sz="2800" b="1" dirty="0">
                <a:latin typeface="Arial" panose="020B0604020202020204" pitchFamily="34" charset="0"/>
              </a:rPr>
              <a:t>,+Q</a:t>
            </a:r>
            <a:r>
              <a:rPr lang="zh-CN" altLang="en-US" sz="2800" b="1" dirty="0">
                <a:latin typeface="Arial" panose="020B0604020202020204" pitchFamily="34" charset="0"/>
              </a:rPr>
              <a:t>在</a:t>
            </a:r>
            <a:r>
              <a:rPr lang="en-US" altLang="zh-CN" sz="2800" b="1" dirty="0">
                <a:latin typeface="Arial" panose="020B0604020202020204" pitchFamily="34" charset="0"/>
              </a:rPr>
              <a:t>a</a:t>
            </a:r>
            <a:r>
              <a:rPr lang="zh-CN" altLang="en-US" sz="2800" b="1" dirty="0">
                <a:latin typeface="Arial" panose="020B0604020202020204" pitchFamily="34" charset="0"/>
              </a:rPr>
              <a:t>、</a:t>
            </a:r>
            <a:r>
              <a:rPr lang="en-US" altLang="zh-CN" sz="2800" b="1" dirty="0">
                <a:latin typeface="Arial" panose="020B0604020202020204" pitchFamily="34" charset="0"/>
              </a:rPr>
              <a:t>b</a:t>
            </a:r>
            <a:r>
              <a:rPr lang="zh-CN" altLang="en-US" sz="2800" b="1" dirty="0">
                <a:latin typeface="Arial" panose="020B0604020202020204" pitchFamily="34" charset="0"/>
              </a:rPr>
              <a:t>、</a:t>
            </a:r>
            <a:r>
              <a:rPr lang="en-US" altLang="zh-CN" sz="2800" b="1" dirty="0">
                <a:latin typeface="Arial" panose="020B0604020202020204" pitchFamily="34" charset="0"/>
              </a:rPr>
              <a:t>c</a:t>
            </a:r>
            <a:r>
              <a:rPr lang="zh-CN" altLang="en-US" sz="2800" b="1" dirty="0">
                <a:latin typeface="Arial" panose="020B0604020202020204" pitchFamily="34" charset="0"/>
              </a:rPr>
              <a:t>、</a:t>
            </a:r>
            <a:r>
              <a:rPr lang="en-US" altLang="zh-CN" sz="2800" b="1" dirty="0">
                <a:latin typeface="Arial" panose="020B0604020202020204" pitchFamily="34" charset="0"/>
              </a:rPr>
              <a:t>d</a:t>
            </a:r>
            <a:r>
              <a:rPr lang="zh-CN" altLang="en-US" sz="2800" b="1" dirty="0">
                <a:latin typeface="Arial" panose="020B0604020202020204" pitchFamily="34" charset="0"/>
              </a:rPr>
              <a:t>、</a:t>
            </a:r>
            <a:r>
              <a:rPr lang="en-US" altLang="zh-CN" sz="2800" b="1" dirty="0">
                <a:latin typeface="Arial" panose="020B0604020202020204" pitchFamily="34" charset="0"/>
              </a:rPr>
              <a:t>e</a:t>
            </a:r>
            <a:r>
              <a:rPr lang="zh-CN" altLang="en-US" sz="2800" b="1" dirty="0">
                <a:latin typeface="Arial" panose="020B0604020202020204" pitchFamily="34" charset="0"/>
              </a:rPr>
              <a:t>、</a:t>
            </a:r>
            <a:r>
              <a:rPr lang="en-US" altLang="zh-CN" sz="2800" b="1" dirty="0">
                <a:latin typeface="Arial" panose="020B0604020202020204" pitchFamily="34" charset="0"/>
              </a:rPr>
              <a:t>f</a:t>
            </a:r>
            <a:r>
              <a:rPr lang="zh-CN" altLang="en-US" sz="2800" b="1" dirty="0">
                <a:latin typeface="Arial" panose="020B0604020202020204" pitchFamily="34" charset="0"/>
              </a:rPr>
              <a:t>各点的场强大小是相等的。</a:t>
            </a:r>
            <a:endParaRPr lang="zh-CN" altLang="en-US" sz="2800" b="1" dirty="0">
              <a:latin typeface="Arial" panose="020B0604020202020204" pitchFamily="34" charset="0"/>
            </a:endParaRPr>
          </a:p>
          <a:p>
            <a:pPr>
              <a:spcBef>
                <a:spcPct val="50000"/>
              </a:spcBef>
              <a:buClr>
                <a:schemeClr val="bg1"/>
              </a:buClr>
            </a:pPr>
            <a:r>
              <a:rPr lang="zh-CN" altLang="en-US" sz="2800" b="1" dirty="0">
                <a:latin typeface="Arial" panose="020B0604020202020204" pitchFamily="34" charset="0"/>
              </a:rPr>
              <a:t>又</a:t>
            </a:r>
            <a:r>
              <a:rPr lang="en-US" altLang="zh-CN" sz="2800" b="1" dirty="0">
                <a:latin typeface="Arial" panose="020B0604020202020204" pitchFamily="34" charset="0"/>
              </a:rPr>
              <a:t>a</a:t>
            </a:r>
            <a:r>
              <a:rPr lang="zh-CN" altLang="en-US" sz="2800" b="1" dirty="0">
                <a:latin typeface="Arial" panose="020B0604020202020204" pitchFamily="34" charset="0"/>
              </a:rPr>
              <a:t>与</a:t>
            </a:r>
            <a:r>
              <a:rPr lang="en-US" altLang="zh-CN" sz="2800" b="1" dirty="0" err="1">
                <a:latin typeface="Arial" panose="020B0604020202020204" pitchFamily="34" charset="0"/>
              </a:rPr>
              <a:t>c,b</a:t>
            </a:r>
            <a:r>
              <a:rPr lang="zh-CN" altLang="en-US" sz="2800" b="1" dirty="0">
                <a:latin typeface="Arial" panose="020B0604020202020204" pitchFamily="34" charset="0"/>
              </a:rPr>
              <a:t>与</a:t>
            </a:r>
            <a:r>
              <a:rPr lang="en-US" altLang="zh-CN" sz="2800" b="1" dirty="0" err="1">
                <a:latin typeface="Arial" panose="020B0604020202020204" pitchFamily="34" charset="0"/>
              </a:rPr>
              <a:t>d,e</a:t>
            </a:r>
            <a:r>
              <a:rPr lang="zh-CN" altLang="en-US" sz="2800" b="1" dirty="0">
                <a:latin typeface="Arial" panose="020B0604020202020204" pitchFamily="34" charset="0"/>
              </a:rPr>
              <a:t>与</a:t>
            </a:r>
            <a:r>
              <a:rPr lang="en-US" altLang="zh-CN" sz="2800" b="1" dirty="0">
                <a:latin typeface="Arial" panose="020B0604020202020204" pitchFamily="34" charset="0"/>
              </a:rPr>
              <a:t>f</a:t>
            </a:r>
            <a:r>
              <a:rPr lang="zh-CN" altLang="en-US" sz="2800" b="1" dirty="0">
                <a:latin typeface="Arial" panose="020B0604020202020204" pitchFamily="34" charset="0"/>
              </a:rPr>
              <a:t>点是对称的，则由场强叠加原理知</a:t>
            </a:r>
            <a:r>
              <a:rPr lang="en-US" altLang="zh-CN" sz="2800" b="1" dirty="0">
                <a:latin typeface="Arial" panose="020B0604020202020204" pitchFamily="34" charset="0"/>
              </a:rPr>
              <a:t>A</a:t>
            </a:r>
            <a:r>
              <a:rPr lang="zh-CN" altLang="en-US" sz="2800" b="1" dirty="0">
                <a:latin typeface="Arial" panose="020B0604020202020204" pitchFamily="34" charset="0"/>
              </a:rPr>
              <a:t>选项错</a:t>
            </a:r>
            <a:endParaRPr lang="zh-CN" altLang="en-US" sz="2800" b="1" dirty="0">
              <a:latin typeface="Arial" panose="020B0604020202020204" pitchFamily="34" charset="0"/>
            </a:endParaRPr>
          </a:p>
          <a:p>
            <a:pPr>
              <a:spcBef>
                <a:spcPct val="50000"/>
              </a:spcBef>
              <a:buClr>
                <a:schemeClr val="bg1"/>
              </a:buClr>
            </a:pPr>
            <a:r>
              <a:rPr lang="zh-CN" altLang="en-US" sz="2800" b="1" dirty="0">
                <a:latin typeface="Arial" panose="020B0604020202020204" pitchFamily="34" charset="0"/>
              </a:rPr>
              <a:t>由电势叠加知</a:t>
            </a:r>
            <a:r>
              <a:rPr lang="en-US" altLang="zh-CN" sz="2800" b="1" dirty="0">
                <a:latin typeface="Arial" panose="020B0604020202020204" pitchFamily="34" charset="0"/>
              </a:rPr>
              <a:t>B</a:t>
            </a:r>
            <a:r>
              <a:rPr lang="zh-CN" altLang="en-US" sz="2800" b="1" dirty="0">
                <a:latin typeface="Arial" panose="020B0604020202020204" pitchFamily="34" charset="0"/>
              </a:rPr>
              <a:t>、</a:t>
            </a:r>
            <a:r>
              <a:rPr lang="en-US" altLang="zh-CN" sz="2800" b="1" dirty="0">
                <a:latin typeface="Arial" panose="020B0604020202020204" pitchFamily="34" charset="0"/>
              </a:rPr>
              <a:t>C</a:t>
            </a:r>
            <a:r>
              <a:rPr lang="zh-CN" altLang="en-US" sz="2800" b="1" dirty="0">
                <a:latin typeface="Arial" panose="020B0604020202020204" pitchFamily="34" charset="0"/>
              </a:rPr>
              <a:t>选项均错</a:t>
            </a:r>
            <a:endParaRPr lang="zh-CN" altLang="en-US" sz="2800" b="1" dirty="0">
              <a:latin typeface="Arial" panose="020B0604020202020204" pitchFamily="34" charset="0"/>
            </a:endParaRPr>
          </a:p>
          <a:p>
            <a:pPr>
              <a:spcBef>
                <a:spcPct val="50000"/>
              </a:spcBef>
              <a:buClr>
                <a:schemeClr val="bg1"/>
              </a:buClr>
            </a:pPr>
            <a:r>
              <a:rPr lang="zh-CN" altLang="en-US" sz="2800" b="1" dirty="0">
                <a:latin typeface="Arial" panose="020B0604020202020204" pitchFamily="34" charset="0"/>
              </a:rPr>
              <a:t>正确答案为</a:t>
            </a:r>
            <a:r>
              <a:rPr lang="en-US" altLang="zh-CN" sz="2800" b="1">
                <a:latin typeface="Arial" panose="020B0604020202020204" pitchFamily="34" charset="0"/>
              </a:rPr>
              <a:t>D</a:t>
            </a:r>
            <a:endParaRPr lang="en-US" altLang="zh-CN" sz="2800" b="1">
              <a:latin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标题 112641"/>
          <p:cNvSpPr>
            <a:spLocks noGrp="1"/>
          </p:cNvSpPr>
          <p:nvPr>
            <p:ph type="title"/>
          </p:nvPr>
        </p:nvSpPr>
        <p:spPr>
          <a:ln/>
        </p:spPr>
        <p:txBody>
          <a:bodyPr/>
          <a:p>
            <a:r>
              <a:rPr lang="zh-CN" altLang="en-US" b="1" dirty="0"/>
              <a:t>§</a:t>
            </a:r>
            <a:r>
              <a:rPr lang="en-US" altLang="zh-CN" b="1" dirty="0"/>
              <a:t>9  </a:t>
            </a:r>
            <a:r>
              <a:rPr lang="zh-CN" altLang="en-US" b="1" dirty="0"/>
              <a:t>寻找守恒量法</a:t>
            </a:r>
            <a:endParaRPr lang="zh-CN" altLang="en-US" b="1" dirty="0"/>
          </a:p>
        </p:txBody>
      </p:sp>
      <p:sp>
        <p:nvSpPr>
          <p:cNvPr id="112643" name="文本占位符 112642"/>
          <p:cNvSpPr>
            <a:spLocks noGrp="1"/>
          </p:cNvSpPr>
          <p:nvPr>
            <p:ph type="body" idx="1"/>
          </p:nvPr>
        </p:nvSpPr>
        <p:spPr>
          <a:xfrm>
            <a:off x="468313" y="981075"/>
            <a:ext cx="8424862" cy="6192838"/>
          </a:xfrm>
          <a:ln/>
        </p:spPr>
        <p:txBody>
          <a:bodyPr/>
          <a:p>
            <a:pPr>
              <a:lnSpc>
                <a:spcPct val="90000"/>
              </a:lnSpc>
            </a:pPr>
            <a:r>
              <a:rPr lang="zh-CN" altLang="en-US" sz="2400" b="1" dirty="0">
                <a:solidFill>
                  <a:srgbClr val="0000FF"/>
                </a:solidFill>
              </a:rPr>
              <a:t>守恒，说穿意思是研究数量时总量不变的一种现象。物理学中的守恒，是指在物理变化过程或物质的转化迁移过程中一些物理量的总量不变的现象或事实。</a:t>
            </a:r>
            <a:endParaRPr lang="zh-CN" altLang="en-US" sz="2400" b="1" dirty="0">
              <a:solidFill>
                <a:srgbClr val="0000FF"/>
              </a:solidFill>
            </a:endParaRPr>
          </a:p>
          <a:p>
            <a:pPr>
              <a:lnSpc>
                <a:spcPct val="90000"/>
              </a:lnSpc>
            </a:pPr>
            <a:r>
              <a:rPr lang="zh-CN" altLang="en-US" sz="2400" b="1" dirty="0">
                <a:solidFill>
                  <a:srgbClr val="99CC00"/>
                </a:solidFill>
              </a:rPr>
              <a:t>守恒，已是物理学中最基本的规律（有动量守恒、能量守恒、电荷守恒、质量守恒），也是一种解决物理问题的基本思想方法。并且应用起来简练、快捷。</a:t>
            </a:r>
            <a:endParaRPr lang="zh-CN" altLang="en-US" sz="2400" b="1" dirty="0">
              <a:solidFill>
                <a:srgbClr val="99CC00"/>
              </a:solidFill>
            </a:endParaRPr>
          </a:p>
          <a:p>
            <a:pPr>
              <a:lnSpc>
                <a:spcPct val="90000"/>
              </a:lnSpc>
            </a:pPr>
            <a:r>
              <a:rPr lang="zh-CN" altLang="en-US" sz="2400" b="1" dirty="0">
                <a:solidFill>
                  <a:srgbClr val="008000"/>
                </a:solidFill>
              </a:rPr>
              <a:t>从运算角度来说，守恒是加减法运算，总和不变。</a:t>
            </a:r>
            <a:endParaRPr lang="zh-CN" altLang="en-US" sz="2400" b="1" dirty="0">
              <a:solidFill>
                <a:srgbClr val="008000"/>
              </a:solidFill>
            </a:endParaRPr>
          </a:p>
          <a:p>
            <a:pPr>
              <a:lnSpc>
                <a:spcPct val="90000"/>
              </a:lnSpc>
            </a:pPr>
            <a:r>
              <a:rPr lang="zh-CN" altLang="en-US" sz="2400" b="1" dirty="0">
                <a:solidFill>
                  <a:srgbClr val="008000"/>
                </a:solidFill>
              </a:rPr>
              <a:t>从物理角度来讲，那就与所述量表征的意义有关，重在理解了。理解所述量及所述量守恒事实的内在实质和外在表现。</a:t>
            </a:r>
            <a:endParaRPr lang="zh-CN" altLang="en-US" sz="2400" b="1" dirty="0">
              <a:solidFill>
                <a:srgbClr val="008000"/>
              </a:solidFill>
            </a:endParaRPr>
          </a:p>
          <a:p>
            <a:pPr>
              <a:lnSpc>
                <a:spcPct val="90000"/>
              </a:lnSpc>
            </a:pPr>
            <a:r>
              <a:rPr lang="zh-CN" altLang="en-US" sz="2400" b="1" dirty="0">
                <a:solidFill>
                  <a:srgbClr val="FF0000"/>
                </a:solidFill>
              </a:rPr>
              <a:t>如动量，描述的是物体的运动量，大小为</a:t>
            </a:r>
            <a:r>
              <a:rPr lang="en-US" altLang="zh-CN" sz="2400" b="1" dirty="0">
                <a:solidFill>
                  <a:srgbClr val="FF0000"/>
                </a:solidFill>
              </a:rPr>
              <a:t>mV,</a:t>
            </a:r>
            <a:r>
              <a:rPr lang="zh-CN" altLang="en-US" sz="2400" b="1" dirty="0">
                <a:solidFill>
                  <a:srgbClr val="FF0000"/>
                </a:solidFill>
              </a:rPr>
              <a:t>方向为速度的方向。动量守恒，就是物体作用前总的运动量是动的时，且方向是向某一方向的，那作用后，总的运动量还是动的，方向还是向着这一方向。</a:t>
            </a:r>
            <a:endParaRPr lang="zh-CN" altLang="en-US" sz="24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87" name="文本框 50186"/>
          <p:cNvSpPr txBox="1"/>
          <p:nvPr/>
        </p:nvSpPr>
        <p:spPr>
          <a:xfrm>
            <a:off x="323850" y="333375"/>
            <a:ext cx="8362950" cy="2654300"/>
          </a:xfrm>
          <a:prstGeom prst="rect">
            <a:avLst/>
          </a:prstGeom>
          <a:noFill/>
          <a:ln w="9525">
            <a:noFill/>
          </a:ln>
        </p:spPr>
        <p:txBody>
          <a:bodyPr wrap="none" anchor="t">
            <a:spAutoFit/>
          </a:bodyPr>
          <a:p>
            <a:r>
              <a:rPr lang="zh-CN" altLang="en-US" sz="2800" b="1" dirty="0">
                <a:solidFill>
                  <a:schemeClr val="tx2"/>
                </a:solidFill>
                <a:latin typeface="Comic Sans MS" panose="030F0702030302020204" pitchFamily="66" charset="0"/>
              </a:rPr>
              <a:t>例</a:t>
            </a:r>
            <a:r>
              <a:rPr lang="en-US" altLang="zh-CN" sz="2800" b="1">
                <a:solidFill>
                  <a:schemeClr val="tx2"/>
                </a:solidFill>
                <a:latin typeface="Comic Sans MS" panose="030F0702030302020204" pitchFamily="66" charset="0"/>
              </a:rPr>
              <a:t>1</a:t>
            </a:r>
            <a:r>
              <a:rPr lang="en-US" altLang="zh-CN" sz="2800" b="1">
                <a:latin typeface="Comic Sans MS" panose="030F0702030302020204" pitchFamily="66" charset="0"/>
              </a:rPr>
              <a:t>  </a:t>
            </a:r>
            <a:r>
              <a:rPr lang="zh-CN" altLang="en-US" sz="2800" b="1" dirty="0">
                <a:solidFill>
                  <a:srgbClr val="0000FF"/>
                </a:solidFill>
                <a:latin typeface="Comic Sans MS" panose="030F0702030302020204" pitchFamily="66" charset="0"/>
              </a:rPr>
              <a:t>一大木箱放在平板车的后部，到驾驶室的</a:t>
            </a:r>
            <a:endParaRPr lang="zh-CN" altLang="en-US" sz="2800" b="1" dirty="0">
              <a:solidFill>
                <a:srgbClr val="0000FF"/>
              </a:solidFill>
              <a:latin typeface="Comic Sans MS" panose="030F0702030302020204" pitchFamily="66" charset="0"/>
            </a:endParaRPr>
          </a:p>
          <a:p>
            <a:r>
              <a:rPr lang="zh-CN" altLang="en-US" sz="2800" b="1" dirty="0">
                <a:solidFill>
                  <a:srgbClr val="0000FF"/>
                </a:solidFill>
                <a:latin typeface="Comic Sans MS" panose="030F0702030302020204" pitchFamily="66" charset="0"/>
              </a:rPr>
              <a:t>距离为</a:t>
            </a:r>
            <a:r>
              <a:rPr lang="en-US" altLang="zh-CN" sz="2800" b="1" dirty="0">
                <a:solidFill>
                  <a:srgbClr val="0000FF"/>
                </a:solidFill>
                <a:latin typeface="Comic Sans MS" panose="030F0702030302020204" pitchFamily="66" charset="0"/>
              </a:rPr>
              <a:t>L=1.60m</a:t>
            </a:r>
            <a:r>
              <a:rPr lang="zh-CN" altLang="en-US" sz="2800" b="1" dirty="0">
                <a:solidFill>
                  <a:srgbClr val="0000FF"/>
                </a:solidFill>
                <a:latin typeface="Comic Sans MS" panose="030F0702030302020204" pitchFamily="66" charset="0"/>
              </a:rPr>
              <a:t>，如图所示。木箱与平板车之间</a:t>
            </a:r>
            <a:endParaRPr lang="zh-CN" altLang="en-US" sz="2800" b="1" dirty="0">
              <a:solidFill>
                <a:srgbClr val="0000FF"/>
              </a:solidFill>
              <a:latin typeface="Comic Sans MS" panose="030F0702030302020204" pitchFamily="66" charset="0"/>
            </a:endParaRPr>
          </a:p>
          <a:p>
            <a:r>
              <a:rPr lang="zh-CN" altLang="en-US" sz="2800" b="1" dirty="0">
                <a:solidFill>
                  <a:srgbClr val="0000FF"/>
                </a:solidFill>
                <a:latin typeface="Comic Sans MS" panose="030F0702030302020204" pitchFamily="66" charset="0"/>
              </a:rPr>
              <a:t>的动摩擦因数为</a:t>
            </a:r>
            <a:r>
              <a:rPr lang="en-US" altLang="zh-CN" sz="2800" b="1" dirty="0">
                <a:solidFill>
                  <a:srgbClr val="0000FF"/>
                </a:solidFill>
                <a:latin typeface="Comic Sans MS" panose="030F0702030302020204" pitchFamily="66" charset="0"/>
              </a:rPr>
              <a:t>μ=0.484</a:t>
            </a:r>
            <a:r>
              <a:rPr lang="zh-CN" altLang="en-US" sz="2800" b="1" dirty="0">
                <a:solidFill>
                  <a:srgbClr val="0000FF"/>
                </a:solidFill>
                <a:latin typeface="Comic Sans MS" panose="030F0702030302020204" pitchFamily="66" charset="0"/>
              </a:rPr>
              <a:t>。平板车以恒定的速度</a:t>
            </a:r>
            <a:endParaRPr lang="zh-CN" altLang="en-US" sz="2800" b="1" dirty="0">
              <a:solidFill>
                <a:srgbClr val="0000FF"/>
              </a:solidFill>
              <a:latin typeface="Comic Sans MS" panose="030F0702030302020204" pitchFamily="66" charset="0"/>
            </a:endParaRPr>
          </a:p>
          <a:p>
            <a:r>
              <a:rPr lang="en-US" altLang="zh-CN" sz="2800" b="1" dirty="0">
                <a:solidFill>
                  <a:srgbClr val="0000FF"/>
                </a:solidFill>
                <a:latin typeface="Comic Sans MS" panose="030F0702030302020204" pitchFamily="66" charset="0"/>
              </a:rPr>
              <a:t>V0=22.0m/s</a:t>
            </a:r>
            <a:r>
              <a:rPr lang="zh-CN" altLang="en-US" sz="2800" b="1" dirty="0">
                <a:solidFill>
                  <a:srgbClr val="0000FF"/>
                </a:solidFill>
                <a:latin typeface="Comic Sans MS" panose="030F0702030302020204" pitchFamily="66" charset="0"/>
              </a:rPr>
              <a:t>匀速行驶，突然驾驶员刹车，使车均</a:t>
            </a:r>
            <a:endParaRPr lang="zh-CN" altLang="en-US" sz="2800" b="1" dirty="0">
              <a:solidFill>
                <a:srgbClr val="0000FF"/>
              </a:solidFill>
              <a:latin typeface="Comic Sans MS" panose="030F0702030302020204" pitchFamily="66" charset="0"/>
            </a:endParaRPr>
          </a:p>
          <a:p>
            <a:r>
              <a:rPr lang="zh-CN" altLang="en-US" sz="2800" b="1" dirty="0">
                <a:solidFill>
                  <a:srgbClr val="0000FF"/>
                </a:solidFill>
                <a:latin typeface="Comic Sans MS" panose="030F0702030302020204" pitchFamily="66" charset="0"/>
              </a:rPr>
              <a:t>匀减速，为不让木箱撞击驾驶室，从开始刹车到车完</a:t>
            </a:r>
            <a:endParaRPr lang="zh-CN" altLang="en-US" sz="2800" b="1" dirty="0">
              <a:solidFill>
                <a:srgbClr val="0000FF"/>
              </a:solidFill>
              <a:latin typeface="Comic Sans MS" panose="030F0702030302020204" pitchFamily="66" charset="0"/>
            </a:endParaRPr>
          </a:p>
          <a:p>
            <a:r>
              <a:rPr lang="zh-CN" altLang="en-US" sz="2800" b="1" dirty="0">
                <a:solidFill>
                  <a:srgbClr val="0000FF"/>
                </a:solidFill>
                <a:latin typeface="Comic Sans MS" panose="030F0702030302020204" pitchFamily="66" charset="0"/>
              </a:rPr>
              <a:t>全停定，至少要经过多长时间？（</a:t>
            </a:r>
            <a:r>
              <a:rPr lang="en-US" altLang="zh-CN" sz="2800" b="1" dirty="0">
                <a:solidFill>
                  <a:srgbClr val="0000FF"/>
                </a:solidFill>
                <a:latin typeface="Comic Sans MS" panose="030F0702030302020204" pitchFamily="66" charset="0"/>
              </a:rPr>
              <a:t>g=10m/s2</a:t>
            </a:r>
            <a:r>
              <a:rPr lang="zh-CN" altLang="en-US" sz="2800" b="1" dirty="0">
                <a:solidFill>
                  <a:srgbClr val="0000FF"/>
                </a:solidFill>
                <a:latin typeface="Comic Sans MS" panose="030F0702030302020204" pitchFamily="66" charset="0"/>
              </a:rPr>
              <a:t>）。</a:t>
            </a:r>
            <a:endParaRPr lang="zh-CN" altLang="en-US" sz="2800" b="1" dirty="0">
              <a:solidFill>
                <a:srgbClr val="0000FF"/>
              </a:solidFill>
              <a:latin typeface="Comic Sans MS" panose="030F0702030302020204" pitchFamily="66" charset="0"/>
            </a:endParaRPr>
          </a:p>
        </p:txBody>
      </p:sp>
      <p:sp>
        <p:nvSpPr>
          <p:cNvPr id="50188" name="文本框 50187"/>
          <p:cNvSpPr txBox="1"/>
          <p:nvPr/>
        </p:nvSpPr>
        <p:spPr>
          <a:xfrm>
            <a:off x="539750" y="2924175"/>
            <a:ext cx="4895850" cy="4054475"/>
          </a:xfrm>
          <a:prstGeom prst="rect">
            <a:avLst/>
          </a:prstGeom>
          <a:noFill/>
          <a:ln w="9525">
            <a:noFill/>
          </a:ln>
        </p:spPr>
        <p:txBody>
          <a:bodyPr>
            <a:spAutoFit/>
          </a:bodyPr>
          <a:p>
            <a:r>
              <a:rPr lang="zh-CN" altLang="en-US" sz="3200" b="1" dirty="0">
                <a:solidFill>
                  <a:schemeClr val="tx2"/>
                </a:solidFill>
                <a:latin typeface="Comic Sans MS" panose="030F0702030302020204" pitchFamily="66" charset="0"/>
              </a:rPr>
              <a:t>解：</a:t>
            </a:r>
            <a:r>
              <a:rPr lang="zh-CN" altLang="en-US" sz="2800" b="1" dirty="0">
                <a:solidFill>
                  <a:schemeClr val="tx2"/>
                </a:solidFill>
                <a:latin typeface="Comic Sans MS" panose="030F0702030302020204" pitchFamily="66" charset="0"/>
              </a:rPr>
              <a:t>木箱停止历时作速度时间图象如图所示。从图知</a:t>
            </a:r>
            <a:endParaRPr lang="zh-CN" altLang="en-US" sz="2800" b="1" dirty="0">
              <a:solidFill>
                <a:schemeClr val="tx2"/>
              </a:solidFill>
              <a:latin typeface="Comic Sans MS" panose="030F0702030302020204" pitchFamily="66" charset="0"/>
            </a:endParaRPr>
          </a:p>
          <a:p>
            <a:r>
              <a:rPr lang="en-US" altLang="zh-CN" sz="2800">
                <a:solidFill>
                  <a:schemeClr val="tx2"/>
                </a:solidFill>
                <a:latin typeface="Comic Sans MS" panose="030F0702030302020204" pitchFamily="66" charset="0"/>
              </a:rPr>
              <a:t>1.6=</a:t>
            </a:r>
            <a:r>
              <a:rPr lang="en-US" altLang="zh-CN" sz="2800" b="1">
                <a:solidFill>
                  <a:schemeClr val="tx2"/>
                </a:solidFill>
                <a:latin typeface="Comic Sans MS" panose="030F0702030302020204" pitchFamily="66" charset="0"/>
              </a:rPr>
              <a:t>     </a:t>
            </a:r>
            <a:endParaRPr lang="en-US" altLang="zh-CN" sz="2800" b="1">
              <a:solidFill>
                <a:schemeClr val="tx2"/>
              </a:solidFill>
              <a:latin typeface="Comic Sans MS" panose="030F0702030302020204" pitchFamily="66" charset="0"/>
            </a:endParaRPr>
          </a:p>
          <a:p>
            <a:r>
              <a:rPr lang="en-US" altLang="zh-CN" sz="3200" b="1">
                <a:solidFill>
                  <a:schemeClr val="tx2"/>
                </a:solidFill>
                <a:latin typeface="Comic Sans MS" panose="030F0702030302020204" pitchFamily="66" charset="0"/>
              </a:rPr>
              <a:t>    </a:t>
            </a:r>
            <a:endParaRPr lang="en-US" altLang="zh-CN" sz="3200" b="1">
              <a:solidFill>
                <a:schemeClr val="tx2"/>
              </a:solidFill>
              <a:latin typeface="Comic Sans MS" panose="030F0702030302020204" pitchFamily="66" charset="0"/>
            </a:endParaRPr>
          </a:p>
          <a:p>
            <a:r>
              <a:rPr lang="en-US" altLang="zh-CN" sz="3200" b="1">
                <a:solidFill>
                  <a:schemeClr val="tx2"/>
                </a:solidFill>
                <a:latin typeface="Comic Sans MS" panose="030F0702030302020204" pitchFamily="66" charset="0"/>
              </a:rPr>
              <a:t> </a:t>
            </a:r>
            <a:r>
              <a:rPr lang="zh-CN" altLang="en-US" sz="2800" b="1" dirty="0">
                <a:solidFill>
                  <a:schemeClr val="tx2"/>
                </a:solidFill>
                <a:latin typeface="Comic Sans MS" panose="030F0702030302020204" pitchFamily="66" charset="0"/>
              </a:rPr>
              <a:t>又</a:t>
            </a:r>
            <a:r>
              <a:rPr lang="en-US" altLang="zh-CN" sz="2800" b="1">
                <a:solidFill>
                  <a:schemeClr val="tx2"/>
                </a:solidFill>
                <a:latin typeface="Comic Sans MS" panose="030F0702030302020204" pitchFamily="66" charset="0"/>
              </a:rPr>
              <a:t>V</a:t>
            </a:r>
            <a:r>
              <a:rPr lang="en-US" altLang="zh-CN" sz="2800" b="1" baseline="-25000">
                <a:solidFill>
                  <a:schemeClr val="tx2"/>
                </a:solidFill>
                <a:latin typeface="Comic Sans MS" panose="030F0702030302020204" pitchFamily="66" charset="0"/>
              </a:rPr>
              <a:t>0</a:t>
            </a:r>
            <a:r>
              <a:rPr lang="en-US" altLang="zh-CN" sz="2800" b="1">
                <a:solidFill>
                  <a:schemeClr val="tx2"/>
                </a:solidFill>
                <a:latin typeface="Comic Sans MS" panose="030F0702030302020204" pitchFamily="66" charset="0"/>
              </a:rPr>
              <a:t>=μgt</a:t>
            </a:r>
            <a:r>
              <a:rPr lang="en-US" altLang="zh-CN" sz="2800" b="1" baseline="-25000">
                <a:solidFill>
                  <a:schemeClr val="tx2"/>
                </a:solidFill>
                <a:latin typeface="Comic Sans MS" panose="030F0702030302020204" pitchFamily="66" charset="0"/>
              </a:rPr>
              <a:t>2</a:t>
            </a:r>
            <a:endParaRPr lang="en-US" altLang="zh-CN" sz="3200" b="1" baseline="-25000">
              <a:solidFill>
                <a:schemeClr val="tx2"/>
              </a:solidFill>
              <a:latin typeface="Comic Sans MS" panose="030F0702030302020204" pitchFamily="66" charset="0"/>
            </a:endParaRPr>
          </a:p>
          <a:p>
            <a:r>
              <a:rPr lang="en-US" altLang="zh-CN" sz="3200" b="1">
                <a:solidFill>
                  <a:schemeClr val="tx2"/>
                </a:solidFill>
                <a:latin typeface="Comic Sans MS" panose="030F0702030302020204" pitchFamily="66" charset="0"/>
              </a:rPr>
              <a:t> </a:t>
            </a:r>
            <a:endParaRPr lang="en-US" altLang="zh-CN" sz="3200" b="1">
              <a:solidFill>
                <a:schemeClr val="tx2"/>
              </a:solidFill>
              <a:latin typeface="Comic Sans MS" panose="030F0702030302020204" pitchFamily="66" charset="0"/>
            </a:endParaRPr>
          </a:p>
          <a:p>
            <a:r>
              <a:rPr lang="zh-CN" altLang="en-US" sz="2800" b="1" dirty="0">
                <a:solidFill>
                  <a:schemeClr val="tx2"/>
                </a:solidFill>
                <a:latin typeface="Comic Sans MS" panose="030F0702030302020204" pitchFamily="66" charset="0"/>
              </a:rPr>
              <a:t>解得</a:t>
            </a:r>
            <a:r>
              <a:rPr lang="en-US" altLang="zh-CN" sz="2800" b="1">
                <a:solidFill>
                  <a:schemeClr val="tx2"/>
                </a:solidFill>
                <a:latin typeface="Comic Sans MS" panose="030F0702030302020204" pitchFamily="66" charset="0"/>
              </a:rPr>
              <a:t>t=4.4S</a:t>
            </a:r>
            <a:endParaRPr lang="en-US" altLang="zh-CN" sz="2800" b="1">
              <a:solidFill>
                <a:schemeClr val="tx2"/>
              </a:solidFill>
              <a:latin typeface="Comic Sans MS" panose="030F0702030302020204" pitchFamily="66" charset="0"/>
            </a:endParaRPr>
          </a:p>
          <a:p>
            <a:pPr>
              <a:spcBef>
                <a:spcPct val="50000"/>
              </a:spcBef>
            </a:pPr>
            <a:endParaRPr lang="en-US" altLang="zh-CN" sz="3200" dirty="0">
              <a:solidFill>
                <a:schemeClr val="tx2"/>
              </a:solidFill>
              <a:latin typeface="Comic Sans MS" panose="030F0702030302020204" pitchFamily="66" charset="0"/>
            </a:endParaRPr>
          </a:p>
        </p:txBody>
      </p:sp>
      <p:sp>
        <p:nvSpPr>
          <p:cNvPr id="50190" name="矩形 50189"/>
          <p:cNvSpPr/>
          <p:nvPr/>
        </p:nvSpPr>
        <p:spPr>
          <a:xfrm>
            <a:off x="0" y="0"/>
            <a:ext cx="9144000" cy="0"/>
          </a:xfrm>
          <a:prstGeom prst="rect">
            <a:avLst/>
          </a:prstGeom>
          <a:noFill/>
          <a:ln w="9525">
            <a:noFill/>
          </a:ln>
        </p:spPr>
        <p:txBody>
          <a:bodyPr/>
          <a:p>
            <a:endParaRPr lang="zh-CN" altLang="en-US"/>
          </a:p>
        </p:txBody>
      </p:sp>
      <p:sp>
        <p:nvSpPr>
          <p:cNvPr id="50192" name="矩形 50191"/>
          <p:cNvSpPr/>
          <p:nvPr/>
        </p:nvSpPr>
        <p:spPr>
          <a:xfrm>
            <a:off x="0" y="3257550"/>
            <a:ext cx="9144000" cy="0"/>
          </a:xfrm>
          <a:prstGeom prst="rect">
            <a:avLst/>
          </a:prstGeom>
          <a:noFill/>
          <a:ln w="9525">
            <a:noFill/>
          </a:ln>
        </p:spPr>
        <p:txBody>
          <a:bodyPr/>
          <a:p>
            <a:endParaRPr lang="zh-CN" altLang="en-US"/>
          </a:p>
        </p:txBody>
      </p:sp>
      <p:graphicFrame>
        <p:nvGraphicFramePr>
          <p:cNvPr id="50191" name="对象 50190"/>
          <p:cNvGraphicFramePr/>
          <p:nvPr/>
        </p:nvGraphicFramePr>
        <p:xfrm>
          <a:off x="1619250" y="4221163"/>
          <a:ext cx="1657350" cy="931862"/>
        </p:xfrm>
        <a:graphic>
          <a:graphicData uri="http://schemas.openxmlformats.org/presentationml/2006/ole">
            <mc:AlternateContent xmlns:mc="http://schemas.openxmlformats.org/markup-compatibility/2006">
              <mc:Choice xmlns:v="urn:schemas-microsoft-com:vml" Requires="v">
                <p:oleObj spid="_x0000_s3076" name="" r:id="rId1" imgW="609600" imgH="342900" progId="Equation.3">
                  <p:embed/>
                </p:oleObj>
              </mc:Choice>
              <mc:Fallback>
                <p:oleObj name="" r:id="rId1" imgW="609600" imgH="342900" progId="Equation.3">
                  <p:embed/>
                  <p:pic>
                    <p:nvPicPr>
                      <p:cNvPr id="0" name="图片 3075"/>
                      <p:cNvPicPr/>
                      <p:nvPr/>
                    </p:nvPicPr>
                    <p:blipFill>
                      <a:blip r:embed="rId2"/>
                      <a:stretch>
                        <a:fillRect/>
                      </a:stretch>
                    </p:blipFill>
                    <p:spPr>
                      <a:xfrm>
                        <a:off x="1619250" y="4221163"/>
                        <a:ext cx="1657350" cy="931862"/>
                      </a:xfrm>
                      <a:prstGeom prst="rect">
                        <a:avLst/>
                      </a:prstGeom>
                      <a:noFill/>
                      <a:ln w="38100">
                        <a:noFill/>
                        <a:miter/>
                      </a:ln>
                    </p:spPr>
                  </p:pic>
                </p:oleObj>
              </mc:Fallback>
            </mc:AlternateContent>
          </a:graphicData>
        </a:graphic>
      </p:graphicFrame>
      <p:pic>
        <p:nvPicPr>
          <p:cNvPr id="50194" name="图片 50193"/>
          <p:cNvPicPr>
            <a:picLocks noChangeAspect="1"/>
          </p:cNvPicPr>
          <p:nvPr/>
        </p:nvPicPr>
        <p:blipFill>
          <a:blip r:embed="rId3"/>
          <a:stretch>
            <a:fillRect/>
          </a:stretch>
        </p:blipFill>
        <p:spPr>
          <a:xfrm>
            <a:off x="5867400" y="3500438"/>
            <a:ext cx="2470150" cy="1174750"/>
          </a:xfrm>
          <a:prstGeom prst="rect">
            <a:avLst/>
          </a:prstGeom>
          <a:noFill/>
          <a:ln w="9525">
            <a:noFill/>
          </a:ln>
        </p:spPr>
      </p:pic>
      <p:pic>
        <p:nvPicPr>
          <p:cNvPr id="50195" name="图片 50194"/>
          <p:cNvPicPr>
            <a:picLocks noChangeAspect="1"/>
          </p:cNvPicPr>
          <p:nvPr/>
        </p:nvPicPr>
        <p:blipFill>
          <a:blip r:embed="rId4"/>
          <a:stretch>
            <a:fillRect/>
          </a:stretch>
        </p:blipFill>
        <p:spPr>
          <a:xfrm>
            <a:off x="6089650" y="4743450"/>
            <a:ext cx="2298700" cy="15652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9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19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019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1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7" grpId="0"/>
      <p:bldP spid="5018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2" name="文本框 114691"/>
          <p:cNvSpPr txBox="1"/>
          <p:nvPr/>
        </p:nvSpPr>
        <p:spPr>
          <a:xfrm>
            <a:off x="539750" y="476250"/>
            <a:ext cx="8424863" cy="3743325"/>
          </a:xfrm>
          <a:prstGeom prst="rect">
            <a:avLst/>
          </a:prstGeom>
          <a:noFill/>
          <a:ln w="9525">
            <a:noFill/>
          </a:ln>
        </p:spPr>
        <p:txBody>
          <a:bodyPr>
            <a:spAutoFit/>
          </a:bodyPr>
          <a:p>
            <a:pPr>
              <a:buClr>
                <a:schemeClr val="bg1"/>
              </a:buClr>
            </a:pPr>
            <a:r>
              <a:rPr lang="zh-CN" altLang="en-US" sz="2400" dirty="0">
                <a:solidFill>
                  <a:srgbClr val="CC00FF"/>
                </a:solidFill>
                <a:latin typeface="Arial" panose="020B0604020202020204" pitchFamily="34" charset="0"/>
              </a:rPr>
              <a:t>例</a:t>
            </a:r>
            <a:r>
              <a:rPr lang="en-US" altLang="zh-CN" sz="2400">
                <a:solidFill>
                  <a:srgbClr val="CC00FF"/>
                </a:solidFill>
                <a:latin typeface="Arial" panose="020B0604020202020204" pitchFamily="34" charset="0"/>
              </a:rPr>
              <a:t>1</a:t>
            </a:r>
            <a:r>
              <a:rPr lang="en-US" altLang="zh-CN" sz="2400">
                <a:latin typeface="Arial" panose="020B0604020202020204" pitchFamily="34" charset="0"/>
              </a:rPr>
              <a:t> </a:t>
            </a:r>
            <a:r>
              <a:rPr lang="zh-CN" altLang="en-US" sz="2400" b="1" dirty="0">
                <a:solidFill>
                  <a:schemeClr val="accent2"/>
                </a:solidFill>
                <a:latin typeface="Arial" panose="020B0604020202020204" pitchFamily="34" charset="0"/>
              </a:rPr>
              <a:t>中子与质子结合成氘核时，质量亏损为</a:t>
            </a:r>
            <a:r>
              <a:rPr lang="en-US" altLang="zh-CN" sz="2400" b="1" dirty="0" err="1">
                <a:solidFill>
                  <a:schemeClr val="accent2"/>
                </a:solidFill>
                <a:latin typeface="Arial" panose="020B0604020202020204" pitchFamily="34" charset="0"/>
              </a:rPr>
              <a:t>Δm</a:t>
            </a:r>
            <a:r>
              <a:rPr lang="zh-CN" altLang="en-US" sz="2400" b="1" dirty="0">
                <a:solidFill>
                  <a:schemeClr val="accent2"/>
                </a:solidFill>
                <a:latin typeface="Arial" panose="020B0604020202020204" pitchFamily="34" charset="0"/>
              </a:rPr>
              <a:t>，放出的能量</a:t>
            </a:r>
            <a:r>
              <a:rPr lang="en-US" altLang="zh-CN" sz="2400" b="1" dirty="0">
                <a:solidFill>
                  <a:schemeClr val="accent2"/>
                </a:solidFill>
                <a:latin typeface="Arial" panose="020B0604020202020204" pitchFamily="34" charset="0"/>
              </a:rPr>
              <a:t>ΔE=Δmc2=2.2MeV ,</a:t>
            </a:r>
            <a:r>
              <a:rPr lang="zh-CN" altLang="en-US" sz="2400" b="1" dirty="0">
                <a:solidFill>
                  <a:schemeClr val="accent2"/>
                </a:solidFill>
                <a:latin typeface="Arial" panose="020B0604020202020204" pitchFamily="34" charset="0"/>
              </a:rPr>
              <a:t>是氘核的结合能。下列说法正确的是</a:t>
            </a:r>
            <a:endParaRPr lang="zh-CN" altLang="en-US" sz="2400" b="1" dirty="0">
              <a:solidFill>
                <a:schemeClr val="accent2"/>
              </a:solidFill>
              <a:latin typeface="Arial" panose="020B0604020202020204" pitchFamily="34" charset="0"/>
            </a:endParaRPr>
          </a:p>
          <a:p>
            <a:pPr>
              <a:buClr>
                <a:schemeClr val="bg1"/>
              </a:buClr>
            </a:pPr>
            <a:r>
              <a:rPr lang="en-US" altLang="zh-CN" sz="2400" b="1" dirty="0">
                <a:solidFill>
                  <a:schemeClr val="accent2"/>
                </a:solidFill>
                <a:latin typeface="Arial" panose="020B0604020202020204" pitchFamily="34" charset="0"/>
              </a:rPr>
              <a:t>A  </a:t>
            </a:r>
            <a:r>
              <a:rPr lang="zh-CN" altLang="en-US" sz="2400" b="1" dirty="0">
                <a:solidFill>
                  <a:schemeClr val="accent2"/>
                </a:solidFill>
                <a:latin typeface="Arial" panose="020B0604020202020204" pitchFamily="34" charset="0"/>
              </a:rPr>
              <a:t>用能量为</a:t>
            </a:r>
            <a:r>
              <a:rPr lang="en-US" altLang="zh-CN" sz="2400" b="1" dirty="0">
                <a:solidFill>
                  <a:schemeClr val="accent2"/>
                </a:solidFill>
                <a:latin typeface="Arial" panose="020B0604020202020204" pitchFamily="34" charset="0"/>
              </a:rPr>
              <a:t>2.1MeV</a:t>
            </a:r>
            <a:r>
              <a:rPr lang="zh-CN" altLang="en-US" sz="2400" b="1" dirty="0">
                <a:solidFill>
                  <a:schemeClr val="accent2"/>
                </a:solidFill>
                <a:latin typeface="Arial" panose="020B0604020202020204" pitchFamily="34" charset="0"/>
              </a:rPr>
              <a:t>的光子照射静止的氘核时，氘核可能分解为一个中子和一个质子。</a:t>
            </a:r>
            <a:endParaRPr lang="zh-CN" altLang="en-US" sz="2400" b="1" dirty="0">
              <a:solidFill>
                <a:schemeClr val="accent2"/>
              </a:solidFill>
              <a:latin typeface="Arial" panose="020B0604020202020204" pitchFamily="34" charset="0"/>
            </a:endParaRPr>
          </a:p>
          <a:p>
            <a:pPr>
              <a:buClr>
                <a:schemeClr val="bg1"/>
              </a:buClr>
            </a:pPr>
            <a:r>
              <a:rPr lang="en-US" altLang="zh-CN" sz="2400" b="1" dirty="0">
                <a:solidFill>
                  <a:schemeClr val="accent2"/>
                </a:solidFill>
                <a:latin typeface="Arial" panose="020B0604020202020204" pitchFamily="34" charset="0"/>
              </a:rPr>
              <a:t>B  </a:t>
            </a:r>
            <a:r>
              <a:rPr lang="zh-CN" altLang="en-US" sz="2400" b="1" dirty="0">
                <a:solidFill>
                  <a:schemeClr val="accent2"/>
                </a:solidFill>
                <a:latin typeface="Arial" panose="020B0604020202020204" pitchFamily="34" charset="0"/>
              </a:rPr>
              <a:t>用能量等于</a:t>
            </a:r>
            <a:r>
              <a:rPr lang="en-US" altLang="zh-CN" sz="2400" b="1" dirty="0">
                <a:solidFill>
                  <a:schemeClr val="accent2"/>
                </a:solidFill>
                <a:latin typeface="Arial" panose="020B0604020202020204" pitchFamily="34" charset="0"/>
              </a:rPr>
              <a:t>2.2MeV</a:t>
            </a:r>
            <a:r>
              <a:rPr lang="zh-CN" altLang="en-US" sz="2400" b="1" dirty="0">
                <a:solidFill>
                  <a:schemeClr val="accent2"/>
                </a:solidFill>
                <a:latin typeface="Arial" panose="020B0604020202020204" pitchFamily="34" charset="0"/>
              </a:rPr>
              <a:t>的光子照射静止的氘核时，氘核可能分解为一个质子和一个中子，它们的动能之和为零。</a:t>
            </a:r>
            <a:endParaRPr lang="zh-CN" altLang="en-US" sz="2400" b="1" dirty="0">
              <a:solidFill>
                <a:schemeClr val="accent2"/>
              </a:solidFill>
              <a:latin typeface="Arial" panose="020B0604020202020204" pitchFamily="34" charset="0"/>
            </a:endParaRPr>
          </a:p>
          <a:p>
            <a:pPr>
              <a:buClr>
                <a:schemeClr val="bg1"/>
              </a:buClr>
            </a:pPr>
            <a:r>
              <a:rPr lang="en-US" altLang="zh-CN" sz="2400" b="1" dirty="0">
                <a:solidFill>
                  <a:schemeClr val="accent2"/>
                </a:solidFill>
                <a:latin typeface="Arial" panose="020B0604020202020204" pitchFamily="34" charset="0"/>
              </a:rPr>
              <a:t>C  </a:t>
            </a:r>
            <a:r>
              <a:rPr lang="zh-CN" altLang="en-US" sz="2400" b="1" dirty="0">
                <a:solidFill>
                  <a:schemeClr val="accent2"/>
                </a:solidFill>
                <a:latin typeface="Arial" panose="020B0604020202020204" pitchFamily="34" charset="0"/>
              </a:rPr>
              <a:t>用能量为</a:t>
            </a:r>
            <a:r>
              <a:rPr lang="en-US" altLang="zh-CN" sz="2400" b="1" dirty="0">
                <a:solidFill>
                  <a:schemeClr val="accent2"/>
                </a:solidFill>
                <a:latin typeface="Arial" panose="020B0604020202020204" pitchFamily="34" charset="0"/>
              </a:rPr>
              <a:t>2.4MeV</a:t>
            </a:r>
            <a:r>
              <a:rPr lang="zh-CN" altLang="en-US" sz="2400" b="1" dirty="0">
                <a:solidFill>
                  <a:schemeClr val="accent2"/>
                </a:solidFill>
                <a:latin typeface="Arial" panose="020B0604020202020204" pitchFamily="34" charset="0"/>
              </a:rPr>
              <a:t>的光子照射静止的氘核时，氘核可能分解为一个质子和一个中子，它们的动能之和不为零。</a:t>
            </a:r>
            <a:endParaRPr lang="zh-CN" altLang="en-US" sz="2400" b="1" dirty="0">
              <a:solidFill>
                <a:schemeClr val="accent2"/>
              </a:solidFill>
              <a:latin typeface="Arial" panose="020B0604020202020204" pitchFamily="34" charset="0"/>
            </a:endParaRPr>
          </a:p>
          <a:p>
            <a:pPr>
              <a:buClr>
                <a:schemeClr val="bg1"/>
              </a:buClr>
            </a:pPr>
            <a:r>
              <a:rPr lang="zh-CN" altLang="en-US" sz="2400" b="1" dirty="0">
                <a:solidFill>
                  <a:schemeClr val="accent2"/>
                </a:solidFill>
                <a:latin typeface="Arial" panose="020B0604020202020204" pitchFamily="34" charset="0"/>
              </a:rPr>
              <a:t>    </a:t>
            </a:r>
            <a:r>
              <a:rPr lang="en-US" altLang="zh-CN" sz="2400" b="1" dirty="0">
                <a:solidFill>
                  <a:schemeClr val="accent2"/>
                </a:solidFill>
                <a:latin typeface="Arial" panose="020B0604020202020204" pitchFamily="34" charset="0"/>
              </a:rPr>
              <a:t>D  </a:t>
            </a:r>
            <a:r>
              <a:rPr lang="zh-CN" altLang="en-US" sz="2400" b="1" dirty="0">
                <a:solidFill>
                  <a:schemeClr val="accent2"/>
                </a:solidFill>
                <a:latin typeface="Arial" panose="020B0604020202020204" pitchFamily="34" charset="0"/>
              </a:rPr>
              <a:t>质量亏损</a:t>
            </a:r>
            <a:r>
              <a:rPr lang="en-US" altLang="zh-CN" sz="2400" b="1" dirty="0" err="1">
                <a:solidFill>
                  <a:schemeClr val="accent2"/>
                </a:solidFill>
                <a:latin typeface="Arial" panose="020B0604020202020204" pitchFamily="34" charset="0"/>
              </a:rPr>
              <a:t>Δm=mn+mp-mH</a:t>
            </a:r>
            <a:r>
              <a:rPr lang="zh-CN" altLang="en-US" sz="2400" b="1" dirty="0">
                <a:solidFill>
                  <a:schemeClr val="accent2"/>
                </a:solidFill>
                <a:latin typeface="Arial" panose="020B0604020202020204" pitchFamily="34" charset="0"/>
              </a:rPr>
              <a:t>，（其中</a:t>
            </a:r>
            <a:r>
              <a:rPr lang="en-US" altLang="zh-CN" sz="2400" b="1" dirty="0" err="1">
                <a:solidFill>
                  <a:schemeClr val="accent2"/>
                </a:solidFill>
                <a:latin typeface="Arial" panose="020B0604020202020204" pitchFamily="34" charset="0"/>
              </a:rPr>
              <a:t>mn</a:t>
            </a:r>
            <a:r>
              <a:rPr lang="zh-CN" altLang="en-US" sz="2400" b="1" dirty="0">
                <a:solidFill>
                  <a:schemeClr val="accent2"/>
                </a:solidFill>
                <a:latin typeface="Arial" panose="020B0604020202020204" pitchFamily="34" charset="0"/>
              </a:rPr>
              <a:t>是中子的质量，</a:t>
            </a:r>
            <a:r>
              <a:rPr lang="en-US" altLang="zh-CN" sz="2400" b="1" dirty="0">
                <a:solidFill>
                  <a:schemeClr val="accent2"/>
                </a:solidFill>
                <a:latin typeface="Arial" panose="020B0604020202020204" pitchFamily="34" charset="0"/>
              </a:rPr>
              <a:t>mp</a:t>
            </a:r>
            <a:r>
              <a:rPr lang="zh-CN" altLang="en-US" sz="2400" b="1" dirty="0">
                <a:solidFill>
                  <a:schemeClr val="accent2"/>
                </a:solidFill>
                <a:latin typeface="Arial" panose="020B0604020202020204" pitchFamily="34" charset="0"/>
              </a:rPr>
              <a:t>是质子的质量，</a:t>
            </a:r>
            <a:r>
              <a:rPr lang="en-US" altLang="zh-CN" sz="2400" b="1" dirty="0" err="1">
                <a:solidFill>
                  <a:schemeClr val="accent2"/>
                </a:solidFill>
                <a:latin typeface="Arial" panose="020B0604020202020204" pitchFamily="34" charset="0"/>
              </a:rPr>
              <a:t>mH</a:t>
            </a:r>
            <a:r>
              <a:rPr lang="zh-CN" altLang="en-US" sz="2400" b="1" dirty="0">
                <a:solidFill>
                  <a:schemeClr val="accent2"/>
                </a:solidFill>
                <a:latin typeface="Arial" panose="020B0604020202020204" pitchFamily="34" charset="0"/>
              </a:rPr>
              <a:t>是氘核的质量</a:t>
            </a:r>
            <a:r>
              <a:rPr lang="zh-CN" altLang="en-US" sz="2400" dirty="0">
                <a:solidFill>
                  <a:schemeClr val="accent2"/>
                </a:solidFill>
                <a:latin typeface="Arial" panose="020B0604020202020204" pitchFamily="34" charset="0"/>
              </a:rPr>
              <a:t>）</a:t>
            </a:r>
            <a:endParaRPr lang="zh-CN" altLang="en-US" sz="2400" dirty="0">
              <a:solidFill>
                <a:schemeClr val="accent2"/>
              </a:solidFill>
              <a:latin typeface="Arial" panose="020B0604020202020204" pitchFamily="34" charset="0"/>
            </a:endParaRPr>
          </a:p>
        </p:txBody>
      </p:sp>
      <p:sp>
        <p:nvSpPr>
          <p:cNvPr id="114693" name="文本框 114692"/>
          <p:cNvSpPr txBox="1"/>
          <p:nvPr/>
        </p:nvSpPr>
        <p:spPr>
          <a:xfrm>
            <a:off x="468313" y="4437063"/>
            <a:ext cx="8351837" cy="2282825"/>
          </a:xfrm>
          <a:prstGeom prst="rect">
            <a:avLst/>
          </a:prstGeom>
          <a:noFill/>
          <a:ln w="9525">
            <a:noFill/>
          </a:ln>
        </p:spPr>
        <p:txBody>
          <a:bodyPr>
            <a:spAutoFit/>
          </a:bodyPr>
          <a:p>
            <a:pPr>
              <a:spcBef>
                <a:spcPct val="50000"/>
              </a:spcBef>
              <a:buClr>
                <a:schemeClr val="bg1"/>
              </a:buClr>
            </a:pPr>
            <a:r>
              <a:rPr lang="zh-CN" altLang="en-US" sz="2400" dirty="0">
                <a:solidFill>
                  <a:srgbClr val="FF0066"/>
                </a:solidFill>
                <a:latin typeface="Arial" panose="020B0604020202020204" pitchFamily="34" charset="0"/>
              </a:rPr>
              <a:t>解析</a:t>
            </a:r>
            <a:r>
              <a:rPr lang="zh-CN" altLang="en-US" sz="2400" dirty="0">
                <a:solidFill>
                  <a:srgbClr val="0000FF"/>
                </a:solidFill>
                <a:latin typeface="Arial" panose="020B0604020202020204" pitchFamily="34" charset="0"/>
              </a:rPr>
              <a:t>：</a:t>
            </a:r>
            <a:r>
              <a:rPr lang="en-US" altLang="zh-CN" sz="2400" b="1" dirty="0">
                <a:solidFill>
                  <a:srgbClr val="0000FF"/>
                </a:solidFill>
                <a:latin typeface="Arial" panose="020B0604020202020204" pitchFamily="34" charset="0"/>
              </a:rPr>
              <a:t>A</a:t>
            </a:r>
            <a:r>
              <a:rPr lang="zh-CN" altLang="en-US" sz="2400" b="1" dirty="0">
                <a:solidFill>
                  <a:srgbClr val="0000FF"/>
                </a:solidFill>
                <a:latin typeface="Arial" panose="020B0604020202020204" pitchFamily="34" charset="0"/>
              </a:rPr>
              <a:t>选项显然不正确。不符合能量守恒。</a:t>
            </a:r>
            <a:r>
              <a:rPr lang="en-US" altLang="zh-CN" sz="2400" b="1" dirty="0">
                <a:solidFill>
                  <a:srgbClr val="0000FF"/>
                </a:solidFill>
                <a:latin typeface="Arial" panose="020B0604020202020204" pitchFamily="34" charset="0"/>
              </a:rPr>
              <a:t>B</a:t>
            </a:r>
            <a:r>
              <a:rPr lang="zh-CN" altLang="en-US" sz="2400" b="1" dirty="0">
                <a:solidFill>
                  <a:srgbClr val="0000FF"/>
                </a:solidFill>
                <a:latin typeface="Arial" panose="020B0604020202020204" pitchFamily="34" charset="0"/>
              </a:rPr>
              <a:t>选项初看是符合能量守恒的，但按题设过程，用能量等于</a:t>
            </a:r>
            <a:r>
              <a:rPr lang="en-US" altLang="zh-CN" sz="2400" b="1" dirty="0">
                <a:solidFill>
                  <a:srgbClr val="0000FF"/>
                </a:solidFill>
                <a:latin typeface="Arial" panose="020B0604020202020204" pitchFamily="34" charset="0"/>
              </a:rPr>
              <a:t>2.2MeV</a:t>
            </a:r>
            <a:r>
              <a:rPr lang="zh-CN" altLang="en-US" sz="2400" b="1" dirty="0">
                <a:solidFill>
                  <a:srgbClr val="0000FF"/>
                </a:solidFill>
                <a:latin typeface="Arial" panose="020B0604020202020204" pitchFamily="34" charset="0"/>
              </a:rPr>
              <a:t>的光子照射静止的氘核，氘核分解为一个质子和一个中子时，中子和质子是不能静止的，即动能不能为零。这样就出现了能量盈余。答案</a:t>
            </a:r>
            <a:r>
              <a:rPr lang="en-US" altLang="zh-CN" sz="2400" b="1" dirty="0">
                <a:solidFill>
                  <a:srgbClr val="0000FF"/>
                </a:solidFill>
                <a:latin typeface="Arial" panose="020B0604020202020204" pitchFamily="34" charset="0"/>
              </a:rPr>
              <a:t>B</a:t>
            </a:r>
            <a:r>
              <a:rPr lang="zh-CN" altLang="en-US" sz="2400" b="1" dirty="0">
                <a:solidFill>
                  <a:srgbClr val="0000FF"/>
                </a:solidFill>
                <a:latin typeface="Arial" panose="020B0604020202020204" pitchFamily="34" charset="0"/>
              </a:rPr>
              <a:t>是错误的。至于</a:t>
            </a:r>
            <a:r>
              <a:rPr lang="en-US" altLang="zh-CN" sz="2400" b="1" dirty="0">
                <a:solidFill>
                  <a:srgbClr val="0000FF"/>
                </a:solidFill>
                <a:latin typeface="Arial" panose="020B0604020202020204" pitchFamily="34" charset="0"/>
              </a:rPr>
              <a:t>C</a:t>
            </a:r>
            <a:r>
              <a:rPr lang="zh-CN" altLang="en-US" sz="2400" b="1" dirty="0">
                <a:solidFill>
                  <a:srgbClr val="0000FF"/>
                </a:solidFill>
                <a:latin typeface="Arial" panose="020B0604020202020204" pitchFamily="34" charset="0"/>
              </a:rPr>
              <a:t>选项，说可能是正确的，若说是一定则也是错误的。</a:t>
            </a:r>
            <a:r>
              <a:rPr lang="en-US" altLang="zh-CN" sz="2400" b="1" dirty="0">
                <a:solidFill>
                  <a:srgbClr val="0000FF"/>
                </a:solidFill>
                <a:latin typeface="Arial" panose="020B0604020202020204" pitchFamily="34" charset="0"/>
              </a:rPr>
              <a:t>D</a:t>
            </a:r>
            <a:r>
              <a:rPr lang="zh-CN" altLang="en-US" sz="2400" b="1" dirty="0">
                <a:solidFill>
                  <a:srgbClr val="0000FF"/>
                </a:solidFill>
                <a:latin typeface="Arial" panose="020B0604020202020204" pitchFamily="34" charset="0"/>
              </a:rPr>
              <a:t>选项正确。</a:t>
            </a:r>
            <a:endParaRPr lang="zh-CN" altLang="en-US" sz="2400" b="1" dirty="0">
              <a:solidFill>
                <a:srgbClr val="0000FF"/>
              </a:solidFill>
              <a:latin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4" name="文本框 133123"/>
          <p:cNvSpPr txBox="1"/>
          <p:nvPr/>
        </p:nvSpPr>
        <p:spPr>
          <a:xfrm>
            <a:off x="323850" y="476250"/>
            <a:ext cx="8281988" cy="2282825"/>
          </a:xfrm>
          <a:prstGeom prst="rect">
            <a:avLst/>
          </a:prstGeom>
          <a:noFill/>
          <a:ln w="9525">
            <a:noFill/>
          </a:ln>
        </p:spPr>
        <p:txBody>
          <a:bodyPr>
            <a:spAutoFit/>
          </a:bodyPr>
          <a:p>
            <a:pPr>
              <a:spcBef>
                <a:spcPct val="50000"/>
              </a:spcBef>
              <a:buClr>
                <a:schemeClr val="bg1"/>
              </a:buClr>
            </a:pPr>
            <a:r>
              <a:rPr lang="zh-CN" altLang="en-US" sz="2400" b="1" dirty="0">
                <a:latin typeface="Arial" panose="020B0604020202020204" pitchFamily="34" charset="0"/>
              </a:rPr>
              <a:t>例</a:t>
            </a:r>
            <a:r>
              <a:rPr lang="en-US" altLang="zh-CN" sz="2400" b="1" dirty="0">
                <a:latin typeface="Arial" panose="020B0604020202020204" pitchFamily="34" charset="0"/>
              </a:rPr>
              <a:t>2  </a:t>
            </a:r>
            <a:r>
              <a:rPr lang="zh-CN" altLang="en-US" sz="2400" b="1" dirty="0">
                <a:latin typeface="Arial" panose="020B0604020202020204" pitchFamily="34" charset="0"/>
              </a:rPr>
              <a:t>如图所示</a:t>
            </a:r>
            <a:r>
              <a:rPr lang="en-US" altLang="zh-CN" sz="2400" b="1" dirty="0">
                <a:latin typeface="Arial" panose="020B0604020202020204" pitchFamily="34" charset="0"/>
              </a:rPr>
              <a:t>,</a:t>
            </a:r>
            <a:r>
              <a:rPr lang="zh-CN" altLang="en-US" sz="2400" b="1" dirty="0">
                <a:latin typeface="Arial" panose="020B0604020202020204" pitchFamily="34" charset="0"/>
              </a:rPr>
              <a:t>一半径为</a:t>
            </a:r>
            <a:r>
              <a:rPr lang="en-US" altLang="zh-CN" sz="2400" b="1" dirty="0">
                <a:latin typeface="Arial" panose="020B0604020202020204" pitchFamily="34" charset="0"/>
              </a:rPr>
              <a:t>R</a:t>
            </a:r>
            <a:r>
              <a:rPr lang="zh-CN" altLang="en-US" sz="2400" b="1" dirty="0">
                <a:latin typeface="Arial" panose="020B0604020202020204" pitchFamily="34" charset="0"/>
              </a:rPr>
              <a:t>的光滑绝缘半球面开口向下</a:t>
            </a:r>
            <a:r>
              <a:rPr lang="en-US" altLang="zh-CN" sz="2400" b="1" dirty="0">
                <a:latin typeface="Arial" panose="020B0604020202020204" pitchFamily="34" charset="0"/>
              </a:rPr>
              <a:t>,</a:t>
            </a:r>
            <a:r>
              <a:rPr lang="zh-CN" altLang="en-US" sz="2400" b="1" dirty="0">
                <a:latin typeface="Arial" panose="020B0604020202020204" pitchFamily="34" charset="0"/>
              </a:rPr>
              <a:t>固定在水平面上</a:t>
            </a:r>
            <a:r>
              <a:rPr lang="en-US" altLang="zh-CN" sz="2400" b="1" dirty="0">
                <a:latin typeface="Arial" panose="020B0604020202020204" pitchFamily="34" charset="0"/>
              </a:rPr>
              <a:t>.</a:t>
            </a:r>
            <a:r>
              <a:rPr lang="zh-CN" altLang="en-US" sz="2400" b="1" dirty="0">
                <a:latin typeface="Arial" panose="020B0604020202020204" pitchFamily="34" charset="0"/>
              </a:rPr>
              <a:t>整个空间存在匀强磁场</a:t>
            </a:r>
            <a:r>
              <a:rPr lang="en-US" altLang="zh-CN" sz="2400" b="1" dirty="0">
                <a:latin typeface="Arial" panose="020B0604020202020204" pitchFamily="34" charset="0"/>
              </a:rPr>
              <a:t>,</a:t>
            </a:r>
            <a:r>
              <a:rPr lang="zh-CN" altLang="en-US" sz="2400" b="1" dirty="0">
                <a:latin typeface="Arial" panose="020B0604020202020204" pitchFamily="34" charset="0"/>
              </a:rPr>
              <a:t>磁感应强度方向竖直向下</a:t>
            </a:r>
            <a:r>
              <a:rPr lang="en-US" altLang="zh-CN" sz="2400" b="1" dirty="0">
                <a:latin typeface="Arial" panose="020B0604020202020204" pitchFamily="34" charset="0"/>
              </a:rPr>
              <a:t>.</a:t>
            </a:r>
            <a:r>
              <a:rPr lang="zh-CN" altLang="en-US" sz="2400" b="1" dirty="0">
                <a:latin typeface="Arial" panose="020B0604020202020204" pitchFamily="34" charset="0"/>
              </a:rPr>
              <a:t>一电荷量为</a:t>
            </a:r>
            <a:r>
              <a:rPr lang="en-US" altLang="zh-CN" sz="2400" b="1" dirty="0" err="1">
                <a:latin typeface="Arial" panose="020B0604020202020204" pitchFamily="34" charset="0"/>
              </a:rPr>
              <a:t>q(q</a:t>
            </a:r>
            <a:r>
              <a:rPr lang="zh-CN" altLang="en-US" sz="2400" b="1" dirty="0">
                <a:latin typeface="Arial" panose="020B0604020202020204" pitchFamily="34" charset="0"/>
              </a:rPr>
              <a:t>＞</a:t>
            </a:r>
            <a:r>
              <a:rPr lang="en-US" altLang="zh-CN" sz="2400" b="1" dirty="0">
                <a:latin typeface="Arial" panose="020B0604020202020204" pitchFamily="34" charset="0"/>
              </a:rPr>
              <a:t>0)</a:t>
            </a:r>
            <a:r>
              <a:rPr lang="zh-CN" altLang="en-US" sz="2400" b="1" dirty="0">
                <a:latin typeface="Arial" panose="020B0604020202020204" pitchFamily="34" charset="0"/>
              </a:rPr>
              <a:t>、质量为</a:t>
            </a:r>
            <a:r>
              <a:rPr lang="en-US" altLang="zh-CN" sz="2400" b="1" dirty="0">
                <a:latin typeface="Arial" panose="020B0604020202020204" pitchFamily="34" charset="0"/>
              </a:rPr>
              <a:t>m</a:t>
            </a:r>
            <a:r>
              <a:rPr lang="zh-CN" altLang="en-US" sz="2400" b="1" dirty="0">
                <a:latin typeface="Arial" panose="020B0604020202020204" pitchFamily="34" charset="0"/>
              </a:rPr>
              <a:t>的小球</a:t>
            </a:r>
            <a:r>
              <a:rPr lang="en-US" altLang="zh-CN" sz="2400" b="1" dirty="0">
                <a:latin typeface="Arial" panose="020B0604020202020204" pitchFamily="34" charset="0"/>
              </a:rPr>
              <a:t>P</a:t>
            </a:r>
            <a:r>
              <a:rPr lang="zh-CN" altLang="en-US" sz="2400" b="1" dirty="0">
                <a:latin typeface="Arial" panose="020B0604020202020204" pitchFamily="34" charset="0"/>
              </a:rPr>
              <a:t>在球面上做水平的匀速圆周运动，圆心为</a:t>
            </a:r>
            <a:r>
              <a:rPr lang="en-US" altLang="zh-CN" sz="2400" b="1" dirty="0">
                <a:latin typeface="Arial" panose="020B0604020202020204" pitchFamily="34" charset="0"/>
              </a:rPr>
              <a:t>O′</a:t>
            </a:r>
            <a:r>
              <a:rPr lang="zh-CN" altLang="en-US" sz="2400" b="1" dirty="0">
                <a:latin typeface="Arial" panose="020B0604020202020204" pitchFamily="34" charset="0"/>
              </a:rPr>
              <a:t>。球心</a:t>
            </a:r>
            <a:r>
              <a:rPr lang="en-US" altLang="zh-CN" sz="2400" b="1" dirty="0">
                <a:latin typeface="Arial" panose="020B0604020202020204" pitchFamily="34" charset="0"/>
              </a:rPr>
              <a:t>O</a:t>
            </a:r>
            <a:r>
              <a:rPr lang="zh-CN" altLang="en-US" sz="2400" b="1" dirty="0">
                <a:latin typeface="Arial" panose="020B0604020202020204" pitchFamily="34" charset="0"/>
              </a:rPr>
              <a:t>到该圆周上任一点的连线与竖直方向的夹角为</a:t>
            </a:r>
            <a:r>
              <a:rPr lang="en-US" altLang="zh-CN" sz="2400" b="1" dirty="0">
                <a:latin typeface="Arial" panose="020B0604020202020204" pitchFamily="34" charset="0"/>
              </a:rPr>
              <a:t>θ</a:t>
            </a:r>
            <a:r>
              <a:rPr lang="zh-CN" altLang="en-US" sz="2400" b="1" dirty="0">
                <a:latin typeface="Arial" panose="020B0604020202020204" pitchFamily="34" charset="0"/>
              </a:rPr>
              <a:t>。为了使小球能够在该圆周上运动，求磁感应强度的大小的最小值及小球</a:t>
            </a:r>
            <a:r>
              <a:rPr lang="en-US" altLang="zh-CN" sz="2400" b="1" dirty="0">
                <a:latin typeface="Arial" panose="020B0604020202020204" pitchFamily="34" charset="0"/>
              </a:rPr>
              <a:t>P</a:t>
            </a:r>
            <a:r>
              <a:rPr lang="zh-CN" altLang="en-US" sz="2400" b="1" dirty="0">
                <a:latin typeface="Arial" panose="020B0604020202020204" pitchFamily="34" charset="0"/>
              </a:rPr>
              <a:t>相应的速率。 </a:t>
            </a:r>
            <a:endParaRPr lang="zh-CN" altLang="en-US" sz="2400" b="1" dirty="0">
              <a:latin typeface="Arial" panose="020B0604020202020204" pitchFamily="34" charset="0"/>
            </a:endParaRPr>
          </a:p>
        </p:txBody>
      </p:sp>
      <p:pic>
        <p:nvPicPr>
          <p:cNvPr id="133125" name="图片 133124"/>
          <p:cNvPicPr>
            <a:picLocks noChangeAspect="1"/>
          </p:cNvPicPr>
          <p:nvPr/>
        </p:nvPicPr>
        <p:blipFill>
          <a:blip r:embed="rId1"/>
          <a:stretch>
            <a:fillRect/>
          </a:stretch>
        </p:blipFill>
        <p:spPr>
          <a:xfrm>
            <a:off x="6084888" y="2924175"/>
            <a:ext cx="2374900" cy="1673225"/>
          </a:xfrm>
          <a:prstGeom prst="rect">
            <a:avLst/>
          </a:prstGeom>
          <a:noFill/>
          <a:ln w="9525">
            <a:noFill/>
          </a:ln>
        </p:spPr>
      </p:pic>
      <p:sp>
        <p:nvSpPr>
          <p:cNvPr id="133127" name="直接连接符 133126"/>
          <p:cNvSpPr/>
          <p:nvPr/>
        </p:nvSpPr>
        <p:spPr>
          <a:xfrm>
            <a:off x="6443663" y="3500438"/>
            <a:ext cx="0" cy="649287"/>
          </a:xfrm>
          <a:prstGeom prst="line">
            <a:avLst/>
          </a:prstGeom>
          <a:ln w="9525" cap="flat" cmpd="sng">
            <a:solidFill>
              <a:schemeClr val="tx1"/>
            </a:solidFill>
            <a:prstDash val="solid"/>
            <a:headEnd type="none" w="med" len="med"/>
            <a:tailEnd type="triangle" w="med" len="med"/>
          </a:ln>
        </p:spPr>
      </p:sp>
      <p:sp>
        <p:nvSpPr>
          <p:cNvPr id="133129" name="直接连接符 133128"/>
          <p:cNvSpPr/>
          <p:nvPr/>
        </p:nvSpPr>
        <p:spPr>
          <a:xfrm flipH="1" flipV="1">
            <a:off x="6011863" y="3141663"/>
            <a:ext cx="431800" cy="358775"/>
          </a:xfrm>
          <a:prstGeom prst="line">
            <a:avLst/>
          </a:prstGeom>
          <a:ln w="9525" cap="flat" cmpd="sng">
            <a:solidFill>
              <a:schemeClr val="tx1"/>
            </a:solidFill>
            <a:prstDash val="solid"/>
            <a:headEnd type="none" w="med" len="med"/>
            <a:tailEnd type="triangle" w="med" len="med"/>
          </a:ln>
        </p:spPr>
      </p:sp>
      <p:sp>
        <p:nvSpPr>
          <p:cNvPr id="133130" name="直接连接符 133129"/>
          <p:cNvSpPr/>
          <p:nvPr/>
        </p:nvSpPr>
        <p:spPr>
          <a:xfrm>
            <a:off x="6443663" y="3500438"/>
            <a:ext cx="576262" cy="0"/>
          </a:xfrm>
          <a:prstGeom prst="line">
            <a:avLst/>
          </a:prstGeom>
          <a:ln w="9525" cap="flat" cmpd="sng">
            <a:solidFill>
              <a:schemeClr val="tx1"/>
            </a:solidFill>
            <a:prstDash val="solid"/>
            <a:headEnd type="none" w="med" len="med"/>
            <a:tailEnd type="triangle" w="med" len="med"/>
          </a:ln>
        </p:spPr>
      </p:sp>
      <p:sp>
        <p:nvSpPr>
          <p:cNvPr id="133131" name="文本框 133130"/>
          <p:cNvSpPr txBox="1"/>
          <p:nvPr/>
        </p:nvSpPr>
        <p:spPr>
          <a:xfrm>
            <a:off x="611188" y="2852738"/>
            <a:ext cx="3529012" cy="457200"/>
          </a:xfrm>
          <a:prstGeom prst="rect">
            <a:avLst/>
          </a:prstGeom>
          <a:noFill/>
          <a:ln w="9525">
            <a:noFill/>
          </a:ln>
        </p:spPr>
        <p:txBody>
          <a:bodyPr>
            <a:spAutoFit/>
          </a:bodyPr>
          <a:p>
            <a:pPr>
              <a:spcBef>
                <a:spcPct val="50000"/>
              </a:spcBef>
              <a:buClr>
                <a:schemeClr val="bg1"/>
              </a:buClr>
            </a:pPr>
            <a:r>
              <a:rPr lang="zh-CN" altLang="en-US" sz="2400" b="1" dirty="0">
                <a:solidFill>
                  <a:srgbClr val="FF00FF"/>
                </a:solidFill>
                <a:latin typeface="Arial" panose="020B0604020202020204" pitchFamily="34" charset="0"/>
              </a:rPr>
              <a:t>解：小球受力如图所示</a:t>
            </a:r>
            <a:endParaRPr lang="zh-CN" altLang="en-US" sz="2400" b="1" dirty="0">
              <a:solidFill>
                <a:srgbClr val="FF00FF"/>
              </a:solidFill>
              <a:latin typeface="Arial" panose="020B0604020202020204" pitchFamily="34" charset="0"/>
            </a:endParaRPr>
          </a:p>
        </p:txBody>
      </p:sp>
      <p:sp>
        <p:nvSpPr>
          <p:cNvPr id="133132" name="文本框 133131"/>
          <p:cNvSpPr txBox="1"/>
          <p:nvPr/>
        </p:nvSpPr>
        <p:spPr>
          <a:xfrm>
            <a:off x="684213" y="3357563"/>
            <a:ext cx="5616575" cy="457200"/>
          </a:xfrm>
          <a:prstGeom prst="rect">
            <a:avLst/>
          </a:prstGeom>
          <a:noFill/>
          <a:ln w="9525">
            <a:noFill/>
          </a:ln>
        </p:spPr>
        <p:txBody>
          <a:bodyPr>
            <a:spAutoFit/>
          </a:bodyPr>
          <a:p>
            <a:pPr>
              <a:spcBef>
                <a:spcPct val="50000"/>
              </a:spcBef>
              <a:buClr>
                <a:schemeClr val="bg1"/>
              </a:buClr>
            </a:pPr>
            <a:r>
              <a:rPr lang="zh-CN" altLang="en-US" sz="2400" dirty="0">
                <a:latin typeface="Arial" panose="020B0604020202020204" pitchFamily="34" charset="0"/>
              </a:rPr>
              <a:t>由图得</a:t>
            </a:r>
            <a:r>
              <a:rPr lang="en-US" altLang="zh-CN" sz="2400" dirty="0" err="1">
                <a:latin typeface="Arial" panose="020B0604020202020204" pitchFamily="34" charset="0"/>
              </a:rPr>
              <a:t>qVB</a:t>
            </a:r>
            <a:r>
              <a:rPr lang="zh-CN" altLang="en-US" sz="2400" dirty="0">
                <a:latin typeface="Arial" panose="020B0604020202020204" pitchFamily="34" charset="0"/>
              </a:rPr>
              <a:t>－</a:t>
            </a:r>
            <a:r>
              <a:rPr lang="en-US" altLang="zh-CN" sz="2400" dirty="0" err="1">
                <a:latin typeface="Arial" panose="020B0604020202020204" pitchFamily="34" charset="0"/>
              </a:rPr>
              <a:t>mgtanθ</a:t>
            </a:r>
            <a:r>
              <a:rPr lang="en-US" altLang="zh-CN" sz="2400">
                <a:latin typeface="Arial" panose="020B0604020202020204" pitchFamily="34" charset="0"/>
              </a:rPr>
              <a:t>=mV</a:t>
            </a:r>
            <a:r>
              <a:rPr lang="en-US" altLang="zh-CN" sz="2400" baseline="30000">
                <a:latin typeface="Arial" panose="020B0604020202020204" pitchFamily="34" charset="0"/>
              </a:rPr>
              <a:t>2</a:t>
            </a:r>
            <a:r>
              <a:rPr lang="en-US" altLang="zh-CN" sz="2400">
                <a:latin typeface="Arial" panose="020B0604020202020204" pitchFamily="34" charset="0"/>
              </a:rPr>
              <a:t>/Rsinθ</a:t>
            </a:r>
            <a:endParaRPr lang="en-US" altLang="zh-CN" sz="2400">
              <a:latin typeface="Arial" panose="020B0604020202020204" pitchFamily="34" charset="0"/>
            </a:endParaRPr>
          </a:p>
        </p:txBody>
      </p:sp>
      <p:sp>
        <p:nvSpPr>
          <p:cNvPr id="133133" name="文本框 133132"/>
          <p:cNvSpPr txBox="1"/>
          <p:nvPr/>
        </p:nvSpPr>
        <p:spPr>
          <a:xfrm>
            <a:off x="684213" y="3860800"/>
            <a:ext cx="5184775" cy="1004888"/>
          </a:xfrm>
          <a:prstGeom prst="rect">
            <a:avLst/>
          </a:prstGeom>
          <a:noFill/>
          <a:ln w="9525">
            <a:noFill/>
          </a:ln>
        </p:spPr>
        <p:txBody>
          <a:bodyPr>
            <a:spAutoFit/>
          </a:bodyPr>
          <a:p>
            <a:pPr>
              <a:spcBef>
                <a:spcPct val="50000"/>
              </a:spcBef>
              <a:buClr>
                <a:schemeClr val="bg1"/>
              </a:buClr>
            </a:pPr>
            <a:r>
              <a:rPr lang="zh-CN" altLang="en-US" sz="2400" dirty="0">
                <a:latin typeface="Arial" panose="020B0604020202020204" pitchFamily="34" charset="0"/>
              </a:rPr>
              <a:t>即</a:t>
            </a:r>
            <a:r>
              <a:rPr lang="en-US" altLang="zh-CN" sz="2400" dirty="0" err="1">
                <a:latin typeface="Arial" panose="020B0604020202020204" pitchFamily="34" charset="0"/>
              </a:rPr>
              <a:t>qVB</a:t>
            </a:r>
            <a:r>
              <a:rPr lang="zh-CN" altLang="en-US" sz="2400" dirty="0">
                <a:latin typeface="Arial" panose="020B0604020202020204" pitchFamily="34" charset="0"/>
              </a:rPr>
              <a:t>－</a:t>
            </a:r>
            <a:r>
              <a:rPr lang="en-US" altLang="zh-CN" sz="2400">
                <a:latin typeface="Arial" panose="020B0604020202020204" pitchFamily="34" charset="0"/>
              </a:rPr>
              <a:t>mV</a:t>
            </a:r>
            <a:r>
              <a:rPr lang="en-US" altLang="zh-CN" sz="2400" baseline="30000">
                <a:latin typeface="Arial" panose="020B0604020202020204" pitchFamily="34" charset="0"/>
              </a:rPr>
              <a:t>2</a:t>
            </a:r>
            <a:r>
              <a:rPr lang="en-US" altLang="zh-CN" sz="2400" dirty="0" err="1">
                <a:latin typeface="Arial" panose="020B0604020202020204" pitchFamily="34" charset="0"/>
              </a:rPr>
              <a:t>/Rsinθ=mgtanθ</a:t>
            </a:r>
            <a:endParaRPr lang="en-US" altLang="zh-CN" sz="2400">
              <a:latin typeface="Arial" panose="020B0604020202020204" pitchFamily="34" charset="0"/>
            </a:endParaRPr>
          </a:p>
          <a:p>
            <a:pPr>
              <a:spcBef>
                <a:spcPct val="50000"/>
              </a:spcBef>
              <a:buClr>
                <a:schemeClr val="bg1"/>
              </a:buClr>
            </a:pPr>
            <a:endParaRPr lang="en-US" altLang="zh-CN" sz="2400" dirty="0">
              <a:latin typeface="Arial" panose="020B0604020202020204" pitchFamily="34" charset="0"/>
            </a:endParaRPr>
          </a:p>
        </p:txBody>
      </p:sp>
      <p:sp>
        <p:nvSpPr>
          <p:cNvPr id="133136" name="线形标注 2 133135"/>
          <p:cNvSpPr/>
          <p:nvPr/>
        </p:nvSpPr>
        <p:spPr>
          <a:xfrm>
            <a:off x="5795963" y="4581525"/>
            <a:ext cx="2443162" cy="609600"/>
          </a:xfrm>
          <a:prstGeom prst="borderCallout2">
            <a:avLst>
              <a:gd name="adj1" fmla="val 18750"/>
              <a:gd name="adj2" fmla="val -3120"/>
              <a:gd name="adj3" fmla="val 18750"/>
              <a:gd name="adj4" fmla="val -19037"/>
              <a:gd name="adj5" fmla="val -52083"/>
              <a:gd name="adj6" fmla="val -35542"/>
            </a:avLst>
          </a:prstGeom>
          <a:solidFill>
            <a:schemeClr val="accent1"/>
          </a:solidFill>
          <a:ln w="9525" cap="flat" cmpd="sng">
            <a:solidFill>
              <a:schemeClr val="tx1"/>
            </a:solidFill>
            <a:prstDash val="solid"/>
            <a:miter/>
            <a:headEnd type="none" w="med" len="med"/>
            <a:tailEnd type="none" w="med" len="med"/>
          </a:ln>
        </p:spPr>
        <p:txBody>
          <a:bodyPr/>
          <a:p>
            <a:pPr algn="ctr">
              <a:buClr>
                <a:schemeClr val="bg1"/>
              </a:buClr>
            </a:pPr>
            <a:r>
              <a:rPr lang="en-US" altLang="zh-CN" sz="2400" dirty="0" err="1">
                <a:latin typeface="Arial" panose="020B0604020202020204" pitchFamily="34" charset="0"/>
              </a:rPr>
              <a:t>Mgtanθ</a:t>
            </a:r>
            <a:r>
              <a:rPr lang="zh-CN" altLang="en-US" sz="2400" dirty="0">
                <a:latin typeface="Arial" panose="020B0604020202020204" pitchFamily="34" charset="0"/>
              </a:rPr>
              <a:t>不变</a:t>
            </a:r>
            <a:endParaRPr lang="zh-CN" altLang="en-US" sz="2400" dirty="0">
              <a:latin typeface="Arial" panose="020B0604020202020204" pitchFamily="34" charset="0"/>
            </a:endParaRPr>
          </a:p>
        </p:txBody>
      </p:sp>
      <p:sp>
        <p:nvSpPr>
          <p:cNvPr id="133137" name="文本框 133136"/>
          <p:cNvSpPr txBox="1"/>
          <p:nvPr/>
        </p:nvSpPr>
        <p:spPr>
          <a:xfrm>
            <a:off x="611188" y="4437063"/>
            <a:ext cx="4392612" cy="457200"/>
          </a:xfrm>
          <a:prstGeom prst="rect">
            <a:avLst/>
          </a:prstGeom>
          <a:noFill/>
          <a:ln w="9525">
            <a:noFill/>
          </a:ln>
        </p:spPr>
        <p:txBody>
          <a:bodyPr>
            <a:spAutoFit/>
          </a:bodyPr>
          <a:p>
            <a:pPr>
              <a:spcBef>
                <a:spcPct val="50000"/>
              </a:spcBef>
              <a:buClr>
                <a:schemeClr val="bg1"/>
              </a:buClr>
            </a:pPr>
            <a:r>
              <a:rPr lang="zh-CN" altLang="en-US" sz="2400" dirty="0">
                <a:latin typeface="Arial" panose="020B0604020202020204" pitchFamily="34" charset="0"/>
              </a:rPr>
              <a:t>可见：</a:t>
            </a:r>
            <a:r>
              <a:rPr lang="en-US" altLang="zh-CN" sz="2400" dirty="0">
                <a:latin typeface="Arial" panose="020B0604020202020204" pitchFamily="34" charset="0"/>
              </a:rPr>
              <a:t>V</a:t>
            </a:r>
            <a:r>
              <a:rPr lang="zh-CN" altLang="en-US" sz="2400" dirty="0">
                <a:latin typeface="Arial" panose="020B0604020202020204" pitchFamily="34" charset="0"/>
              </a:rPr>
              <a:t>与</a:t>
            </a:r>
            <a:r>
              <a:rPr lang="en-US" altLang="zh-CN" sz="2400" dirty="0">
                <a:latin typeface="Arial" panose="020B0604020202020204" pitchFamily="34" charset="0"/>
              </a:rPr>
              <a:t>B</a:t>
            </a:r>
            <a:r>
              <a:rPr lang="zh-CN" altLang="en-US" sz="2400" dirty="0">
                <a:latin typeface="Arial" panose="020B0604020202020204" pitchFamily="34" charset="0"/>
              </a:rPr>
              <a:t>构成函数关系，有</a:t>
            </a:r>
            <a:endParaRPr lang="zh-CN" altLang="en-US" sz="2400" dirty="0">
              <a:latin typeface="Arial" panose="020B0604020202020204" pitchFamily="34" charset="0"/>
            </a:endParaRPr>
          </a:p>
        </p:txBody>
      </p:sp>
      <p:graphicFrame>
        <p:nvGraphicFramePr>
          <p:cNvPr id="133139" name="对象 133138"/>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137" name="" r:id="rId2" imgW="114300" imgH="215265" progId="Equation.3">
                  <p:embed/>
                </p:oleObj>
              </mc:Choice>
              <mc:Fallback>
                <p:oleObj name="" r:id="rId2" imgW="114300" imgH="215265" progId="Equation.3">
                  <p:embed/>
                  <p:pic>
                    <p:nvPicPr>
                      <p:cNvPr id="0" name="图片 3136"/>
                      <p:cNvPicPr/>
                      <p:nvPr/>
                    </p:nvPicPr>
                    <p:blipFill>
                      <a:blip r:embed="rId3"/>
                      <a:stretch>
                        <a:fillRect/>
                      </a:stretch>
                    </p:blipFill>
                    <p:spPr>
                      <a:xfrm>
                        <a:off x="4514850" y="3321050"/>
                        <a:ext cx="114300" cy="215900"/>
                      </a:xfrm>
                      <a:prstGeom prst="rect">
                        <a:avLst/>
                      </a:prstGeom>
                      <a:noFill/>
                      <a:ln w="38100">
                        <a:noFill/>
                        <a:miter/>
                      </a:ln>
                    </p:spPr>
                  </p:pic>
                </p:oleObj>
              </mc:Fallback>
            </mc:AlternateContent>
          </a:graphicData>
        </a:graphic>
      </p:graphicFrame>
      <p:sp>
        <p:nvSpPr>
          <p:cNvPr id="133141" name="矩形 133140"/>
          <p:cNvSpPr/>
          <p:nvPr/>
        </p:nvSpPr>
        <p:spPr>
          <a:xfrm>
            <a:off x="0" y="0"/>
            <a:ext cx="9144000" cy="0"/>
          </a:xfrm>
          <a:prstGeom prst="rect">
            <a:avLst/>
          </a:prstGeom>
          <a:noFill/>
          <a:ln w="9525">
            <a:noFill/>
          </a:ln>
        </p:spPr>
        <p:txBody>
          <a:bodyPr/>
          <a:p>
            <a:endParaRPr lang="zh-CN" altLang="en-US"/>
          </a:p>
        </p:txBody>
      </p:sp>
      <p:graphicFrame>
        <p:nvGraphicFramePr>
          <p:cNvPr id="133140" name="对象 133139"/>
          <p:cNvGraphicFramePr/>
          <p:nvPr/>
        </p:nvGraphicFramePr>
        <p:xfrm>
          <a:off x="1187450" y="4941888"/>
          <a:ext cx="2663825" cy="746125"/>
        </p:xfrm>
        <a:graphic>
          <a:graphicData uri="http://schemas.openxmlformats.org/presentationml/2006/ole">
            <mc:AlternateContent xmlns:mc="http://schemas.openxmlformats.org/markup-compatibility/2006">
              <mc:Choice xmlns:v="urn:schemas-microsoft-com:vml" Requires="v">
                <p:oleObj spid="_x0000_s3138" name="" r:id="rId4" imgW="1498600" imgH="419100" progId="Equation.3">
                  <p:embed/>
                </p:oleObj>
              </mc:Choice>
              <mc:Fallback>
                <p:oleObj name="" r:id="rId4" imgW="1498600" imgH="419100" progId="Equation.3">
                  <p:embed/>
                  <p:pic>
                    <p:nvPicPr>
                      <p:cNvPr id="0" name="图片 3137"/>
                      <p:cNvPicPr/>
                      <p:nvPr/>
                    </p:nvPicPr>
                    <p:blipFill>
                      <a:blip r:embed="rId5"/>
                      <a:stretch>
                        <a:fillRect/>
                      </a:stretch>
                    </p:blipFill>
                    <p:spPr>
                      <a:xfrm>
                        <a:off x="1187450" y="4941888"/>
                        <a:ext cx="2663825" cy="746125"/>
                      </a:xfrm>
                      <a:prstGeom prst="rect">
                        <a:avLst/>
                      </a:prstGeom>
                      <a:noFill/>
                      <a:ln w="38100">
                        <a:noFill/>
                        <a:miter/>
                      </a:ln>
                    </p:spPr>
                  </p:pic>
                </p:oleObj>
              </mc:Fallback>
            </mc:AlternateContent>
          </a:graphicData>
        </a:graphic>
      </p:graphicFrame>
      <p:sp>
        <p:nvSpPr>
          <p:cNvPr id="133142" name="文本框 133141"/>
          <p:cNvSpPr txBox="1"/>
          <p:nvPr/>
        </p:nvSpPr>
        <p:spPr>
          <a:xfrm>
            <a:off x="4695825" y="5954713"/>
            <a:ext cx="184150" cy="366712"/>
          </a:xfrm>
          <a:prstGeom prst="rect">
            <a:avLst/>
          </a:prstGeom>
          <a:noFill/>
          <a:ln w="9525">
            <a:noFill/>
          </a:ln>
        </p:spPr>
        <p:txBody>
          <a:bodyPr wrap="none" anchor="t">
            <a:spAutoFit/>
          </a:bodyPr>
          <a:p>
            <a:pPr>
              <a:buClr>
                <a:schemeClr val="bg1"/>
              </a:buClr>
            </a:pPr>
            <a:endParaRPr dirty="0">
              <a:latin typeface="Arial" panose="020B0604020202020204" pitchFamily="34" charset="0"/>
            </a:endParaRPr>
          </a:p>
        </p:txBody>
      </p:sp>
      <p:sp>
        <p:nvSpPr>
          <p:cNvPr id="133144" name="矩形 133143"/>
          <p:cNvSpPr/>
          <p:nvPr/>
        </p:nvSpPr>
        <p:spPr>
          <a:xfrm>
            <a:off x="0" y="3314700"/>
            <a:ext cx="9144000" cy="0"/>
          </a:xfrm>
          <a:prstGeom prst="rect">
            <a:avLst/>
          </a:prstGeom>
          <a:noFill/>
          <a:ln w="9525">
            <a:noFill/>
          </a:ln>
        </p:spPr>
        <p:txBody>
          <a:bodyPr/>
          <a:p>
            <a:endParaRPr lang="zh-CN" altLang="en-US"/>
          </a:p>
        </p:txBody>
      </p:sp>
      <p:graphicFrame>
        <p:nvGraphicFramePr>
          <p:cNvPr id="133143" name="对象 133142"/>
          <p:cNvGraphicFramePr/>
          <p:nvPr/>
        </p:nvGraphicFramePr>
        <p:xfrm>
          <a:off x="395288" y="5661025"/>
          <a:ext cx="4248150" cy="501650"/>
        </p:xfrm>
        <a:graphic>
          <a:graphicData uri="http://schemas.openxmlformats.org/presentationml/2006/ole">
            <mc:AlternateContent xmlns:mc="http://schemas.openxmlformats.org/markup-compatibility/2006">
              <mc:Choice xmlns:v="urn:schemas-microsoft-com:vml" Requires="v">
                <p:oleObj spid="_x0000_s3139" name="" r:id="rId6" imgW="1930400" imgH="228600" progId="Equation.3">
                  <p:embed/>
                </p:oleObj>
              </mc:Choice>
              <mc:Fallback>
                <p:oleObj name="" r:id="rId6" imgW="1930400" imgH="228600" progId="Equation.3">
                  <p:embed/>
                  <p:pic>
                    <p:nvPicPr>
                      <p:cNvPr id="0" name="图片 3138"/>
                      <p:cNvPicPr/>
                      <p:nvPr/>
                    </p:nvPicPr>
                    <p:blipFill>
                      <a:blip r:embed="rId7"/>
                      <a:stretch>
                        <a:fillRect/>
                      </a:stretch>
                    </p:blipFill>
                    <p:spPr>
                      <a:xfrm>
                        <a:off x="395288" y="5661025"/>
                        <a:ext cx="4248150" cy="501650"/>
                      </a:xfrm>
                      <a:prstGeom prst="rect">
                        <a:avLst/>
                      </a:prstGeom>
                      <a:noFill/>
                      <a:ln w="38100">
                        <a:noFill/>
                        <a:miter/>
                      </a:ln>
                    </p:spPr>
                  </p:pic>
                </p:oleObj>
              </mc:Fallback>
            </mc:AlternateContent>
          </a:graphicData>
        </a:graphic>
      </p:graphicFrame>
      <p:sp>
        <p:nvSpPr>
          <p:cNvPr id="133145" name="文本框 133144"/>
          <p:cNvSpPr txBox="1"/>
          <p:nvPr/>
        </p:nvSpPr>
        <p:spPr>
          <a:xfrm>
            <a:off x="4787900" y="5734050"/>
            <a:ext cx="3024188" cy="457200"/>
          </a:xfrm>
          <a:prstGeom prst="rect">
            <a:avLst/>
          </a:prstGeom>
          <a:noFill/>
          <a:ln w="9525">
            <a:noFill/>
          </a:ln>
        </p:spPr>
        <p:txBody>
          <a:bodyPr>
            <a:spAutoFit/>
          </a:bodyPr>
          <a:p>
            <a:pPr>
              <a:spcBef>
                <a:spcPct val="50000"/>
              </a:spcBef>
              <a:buClr>
                <a:schemeClr val="bg1"/>
              </a:buClr>
            </a:pPr>
            <a:r>
              <a:rPr lang="zh-CN" altLang="en-US" sz="2400" dirty="0">
                <a:latin typeface="Arial" panose="020B0604020202020204" pitchFamily="34" charset="0"/>
              </a:rPr>
              <a:t>可求得</a:t>
            </a:r>
            <a:r>
              <a:rPr lang="en-US" altLang="zh-CN" sz="2400" dirty="0" err="1">
                <a:latin typeface="Arial" panose="020B0604020202020204" pitchFamily="34" charset="0"/>
              </a:rPr>
              <a:t>B</a:t>
            </a:r>
            <a:r>
              <a:rPr lang="en-US" altLang="zh-CN" sz="2400" baseline="-25000" dirty="0" err="1">
                <a:latin typeface="Arial" panose="020B0604020202020204" pitchFamily="34" charset="0"/>
              </a:rPr>
              <a:t>min</a:t>
            </a:r>
            <a:endParaRPr lang="en-US" altLang="zh-CN" sz="2400" baseline="-25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3131">
                                            <p:txEl>
                                              <p:charRg st="0" end="1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3127"/>
                                        </p:tgtEl>
                                        <p:attrNameLst>
                                          <p:attrName>style.visibility</p:attrName>
                                        </p:attrNameLst>
                                      </p:cBhvr>
                                      <p:to>
                                        <p:strVal val="visible"/>
                                      </p:to>
                                    </p:set>
                                    <p:animEffect transition="in" filter="wipe(down)">
                                      <p:cBhvr>
                                        <p:cTn id="17" dur="500"/>
                                        <p:tgtEl>
                                          <p:spTgt spid="133127"/>
                                        </p:tgtEl>
                                      </p:cBhvr>
                                    </p:animEffect>
                                  </p:childTnLst>
                                </p:cTn>
                              </p:par>
                              <p:par>
                                <p:cTn id="18" presetID="22" presetClass="entr" presetSubtype="4" fill="hold" nodeType="withEffect">
                                  <p:stCondLst>
                                    <p:cond delay="0"/>
                                  </p:stCondLst>
                                  <p:childTnLst>
                                    <p:set>
                                      <p:cBhvr>
                                        <p:cTn id="19" dur="1" fill="hold">
                                          <p:stCondLst>
                                            <p:cond delay="0"/>
                                          </p:stCondLst>
                                        </p:cTn>
                                        <p:tgtEl>
                                          <p:spTgt spid="133130"/>
                                        </p:tgtEl>
                                        <p:attrNameLst>
                                          <p:attrName>style.visibility</p:attrName>
                                        </p:attrNameLst>
                                      </p:cBhvr>
                                      <p:to>
                                        <p:strVal val="visible"/>
                                      </p:to>
                                    </p:set>
                                    <p:animEffect transition="in" filter="wipe(down)">
                                      <p:cBhvr>
                                        <p:cTn id="20" dur="500"/>
                                        <p:tgtEl>
                                          <p:spTgt spid="133130"/>
                                        </p:tgtEl>
                                      </p:cBhvr>
                                    </p:animEffect>
                                  </p:childTnLst>
                                </p:cTn>
                              </p:par>
                              <p:par>
                                <p:cTn id="21" presetID="22" presetClass="entr" presetSubtype="4" fill="hold" nodeType="withEffect">
                                  <p:stCondLst>
                                    <p:cond delay="0"/>
                                  </p:stCondLst>
                                  <p:childTnLst>
                                    <p:set>
                                      <p:cBhvr>
                                        <p:cTn id="22" dur="1" fill="hold">
                                          <p:stCondLst>
                                            <p:cond delay="0"/>
                                          </p:stCondLst>
                                        </p:cTn>
                                        <p:tgtEl>
                                          <p:spTgt spid="133129"/>
                                        </p:tgtEl>
                                        <p:attrNameLst>
                                          <p:attrName>style.visibility</p:attrName>
                                        </p:attrNameLst>
                                      </p:cBhvr>
                                      <p:to>
                                        <p:strVal val="visible"/>
                                      </p:to>
                                    </p:set>
                                    <p:animEffect transition="in" filter="wipe(down)">
                                      <p:cBhvr>
                                        <p:cTn id="23" dur="500"/>
                                        <p:tgtEl>
                                          <p:spTgt spid="13312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3132"/>
                                        </p:tgtEl>
                                        <p:attrNameLst>
                                          <p:attrName>style.visibility</p:attrName>
                                        </p:attrNameLst>
                                      </p:cBhvr>
                                      <p:to>
                                        <p:strVal val="visible"/>
                                      </p:to>
                                    </p:set>
                                    <p:animEffect transition="in" filter="wipe(left)">
                                      <p:cBhvr>
                                        <p:cTn id="28" dur="500"/>
                                        <p:tgtEl>
                                          <p:spTgt spid="13313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33133"/>
                                        </p:tgtEl>
                                        <p:attrNameLst>
                                          <p:attrName>style.visibility</p:attrName>
                                        </p:attrNameLst>
                                      </p:cBhvr>
                                      <p:to>
                                        <p:strVal val="visible"/>
                                      </p:to>
                                    </p:set>
                                    <p:animEffect transition="in" filter="wipe(left)">
                                      <p:cBhvr>
                                        <p:cTn id="33" dur="500"/>
                                        <p:tgtEl>
                                          <p:spTgt spid="133133"/>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33136"/>
                                        </p:tgtEl>
                                        <p:attrNameLst>
                                          <p:attrName>style.visibility</p:attrName>
                                        </p:attrNameLst>
                                      </p:cBhvr>
                                      <p:to>
                                        <p:strVal val="visible"/>
                                      </p:to>
                                    </p:set>
                                    <p:anim calcmode="lin" valueType="num">
                                      <p:cBhvr additive="base">
                                        <p:cTn id="38" dur="500" fill="hold"/>
                                        <p:tgtEl>
                                          <p:spTgt spid="133136"/>
                                        </p:tgtEl>
                                        <p:attrNameLst>
                                          <p:attrName>ppt_x</p:attrName>
                                        </p:attrNameLst>
                                      </p:cBhvr>
                                      <p:tavLst>
                                        <p:tav tm="0">
                                          <p:val>
                                            <p:strVal val="1+#ppt_w/2"/>
                                          </p:val>
                                        </p:tav>
                                        <p:tav tm="100000">
                                          <p:val>
                                            <p:strVal val="#ppt_x"/>
                                          </p:val>
                                        </p:tav>
                                      </p:tavLst>
                                    </p:anim>
                                    <p:anim calcmode="lin" valueType="num">
                                      <p:cBhvr additive="base">
                                        <p:cTn id="39" dur="500" fill="hold"/>
                                        <p:tgtEl>
                                          <p:spTgt spid="13313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33137"/>
                                        </p:tgtEl>
                                        <p:attrNameLst>
                                          <p:attrName>style.visibility</p:attrName>
                                        </p:attrNameLst>
                                      </p:cBhvr>
                                      <p:to>
                                        <p:strVal val="visible"/>
                                      </p:to>
                                    </p:set>
                                    <p:animEffect transition="in" filter="wipe(left)">
                                      <p:cBhvr>
                                        <p:cTn id="44" dur="500"/>
                                        <p:tgtEl>
                                          <p:spTgt spid="133137"/>
                                        </p:tgtEl>
                                      </p:cBhvr>
                                    </p:animEffect>
                                  </p:childTnLst>
                                </p:cTn>
                              </p:par>
                              <p:par>
                                <p:cTn id="45" presetID="22" presetClass="entr" presetSubtype="8" fill="hold" nodeType="withEffect">
                                  <p:stCondLst>
                                    <p:cond delay="0"/>
                                  </p:stCondLst>
                                  <p:childTnLst>
                                    <p:set>
                                      <p:cBhvr>
                                        <p:cTn id="46" dur="1" fill="hold">
                                          <p:stCondLst>
                                            <p:cond delay="0"/>
                                          </p:stCondLst>
                                        </p:cTn>
                                        <p:tgtEl>
                                          <p:spTgt spid="133140"/>
                                        </p:tgtEl>
                                        <p:attrNameLst>
                                          <p:attrName>style.visibility</p:attrName>
                                        </p:attrNameLst>
                                      </p:cBhvr>
                                      <p:to>
                                        <p:strVal val="visible"/>
                                      </p:to>
                                    </p:set>
                                    <p:animEffect transition="in" filter="wipe(left)">
                                      <p:cBhvr>
                                        <p:cTn id="47" dur="500"/>
                                        <p:tgtEl>
                                          <p:spTgt spid="133140"/>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3314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331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P spid="133132" grpId="0"/>
      <p:bldP spid="133133" grpId="0"/>
      <p:bldP spid="133136" grpId="0" animBg="1"/>
      <p:bldP spid="133137" grpId="0"/>
      <p:bldP spid="13314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标题 113665"/>
          <p:cNvSpPr>
            <a:spLocks noGrp="1"/>
          </p:cNvSpPr>
          <p:nvPr>
            <p:ph type="title"/>
          </p:nvPr>
        </p:nvSpPr>
        <p:spPr>
          <a:ln/>
        </p:spPr>
        <p:txBody>
          <a:bodyPr/>
          <a:p>
            <a:r>
              <a:rPr lang="zh-CN" altLang="en-US" b="1" dirty="0"/>
              <a:t>§</a:t>
            </a:r>
            <a:r>
              <a:rPr lang="en-US" altLang="zh-CN" b="1" dirty="0"/>
              <a:t>10  </a:t>
            </a:r>
            <a:r>
              <a:rPr lang="zh-CN" altLang="en-US" b="1" dirty="0"/>
              <a:t>构建物理模型法</a:t>
            </a:r>
            <a:endParaRPr lang="zh-CN" altLang="en-US" b="1" dirty="0"/>
          </a:p>
        </p:txBody>
      </p:sp>
      <p:sp>
        <p:nvSpPr>
          <p:cNvPr id="113667" name="文本占位符 113666"/>
          <p:cNvSpPr>
            <a:spLocks noGrp="1"/>
          </p:cNvSpPr>
          <p:nvPr>
            <p:ph type="body" idx="1"/>
          </p:nvPr>
        </p:nvSpPr>
        <p:spPr>
          <a:xfrm>
            <a:off x="468313" y="1125538"/>
            <a:ext cx="8229600" cy="4530725"/>
          </a:xfrm>
          <a:ln/>
        </p:spPr>
        <p:txBody>
          <a:bodyPr/>
          <a:p>
            <a:pPr>
              <a:lnSpc>
                <a:spcPct val="80000"/>
              </a:lnSpc>
            </a:pPr>
            <a:r>
              <a:rPr lang="zh-CN" altLang="en-US" sz="2800" b="1" dirty="0">
                <a:solidFill>
                  <a:srgbClr val="0000FF"/>
                </a:solidFill>
              </a:rPr>
              <a:t>物理学很大程度上</a:t>
            </a:r>
            <a:r>
              <a:rPr lang="en-US" altLang="zh-CN" sz="2800" b="1" dirty="0">
                <a:solidFill>
                  <a:srgbClr val="0000FF"/>
                </a:solidFill>
              </a:rPr>
              <a:t>,</a:t>
            </a:r>
            <a:r>
              <a:rPr lang="zh-CN" altLang="en-US" sz="2800" b="1" dirty="0">
                <a:solidFill>
                  <a:srgbClr val="0000FF"/>
                </a:solidFill>
              </a:rPr>
              <a:t>可以说是一门模型课</a:t>
            </a:r>
            <a:r>
              <a:rPr lang="en-US" altLang="zh-CN" sz="2800" b="1" dirty="0">
                <a:solidFill>
                  <a:srgbClr val="0000FF"/>
                </a:solidFill>
              </a:rPr>
              <a:t>.</a:t>
            </a:r>
            <a:r>
              <a:rPr lang="zh-CN" altLang="en-US" sz="2800" b="1" dirty="0">
                <a:solidFill>
                  <a:srgbClr val="0000FF"/>
                </a:solidFill>
              </a:rPr>
              <a:t>无论是所研究的实际物体</a:t>
            </a:r>
            <a:r>
              <a:rPr lang="en-US" altLang="zh-CN" sz="2800" b="1" dirty="0">
                <a:solidFill>
                  <a:srgbClr val="0000FF"/>
                </a:solidFill>
              </a:rPr>
              <a:t>,</a:t>
            </a:r>
            <a:r>
              <a:rPr lang="zh-CN" altLang="en-US" sz="2800" b="1" dirty="0">
                <a:solidFill>
                  <a:srgbClr val="0000FF"/>
                </a:solidFill>
              </a:rPr>
              <a:t>还是物理过程或是物理情境</a:t>
            </a:r>
            <a:r>
              <a:rPr lang="en-US" altLang="zh-CN" sz="2800" b="1" dirty="0">
                <a:solidFill>
                  <a:srgbClr val="0000FF"/>
                </a:solidFill>
              </a:rPr>
              <a:t>,</a:t>
            </a:r>
            <a:r>
              <a:rPr lang="zh-CN" altLang="en-US" sz="2800" b="1" dirty="0">
                <a:solidFill>
                  <a:srgbClr val="0000FF"/>
                </a:solidFill>
              </a:rPr>
              <a:t>大都是理想化模型</a:t>
            </a:r>
            <a:r>
              <a:rPr lang="en-US" altLang="zh-CN" sz="2800" b="1">
                <a:solidFill>
                  <a:srgbClr val="0000FF"/>
                </a:solidFill>
              </a:rPr>
              <a:t>.</a:t>
            </a:r>
            <a:endParaRPr lang="en-US" altLang="zh-CN" sz="2800" b="1">
              <a:solidFill>
                <a:srgbClr val="0000FF"/>
              </a:solidFill>
            </a:endParaRPr>
          </a:p>
          <a:p>
            <a:pPr>
              <a:lnSpc>
                <a:spcPct val="80000"/>
              </a:lnSpc>
            </a:pPr>
            <a:r>
              <a:rPr lang="zh-CN" altLang="en-US" sz="2800" b="1" dirty="0">
                <a:solidFill>
                  <a:srgbClr val="FF0000"/>
                </a:solidFill>
              </a:rPr>
              <a:t>如 实体模型有</a:t>
            </a:r>
            <a:r>
              <a:rPr lang="en-US" altLang="zh-CN" sz="2800" b="1" dirty="0">
                <a:solidFill>
                  <a:srgbClr val="FF0000"/>
                </a:solidFill>
              </a:rPr>
              <a:t>:</a:t>
            </a:r>
            <a:r>
              <a:rPr lang="zh-CN" altLang="en-US" sz="2800" b="1" dirty="0">
                <a:solidFill>
                  <a:srgbClr val="FF0000"/>
                </a:solidFill>
              </a:rPr>
              <a:t>质点、点电荷、点光源、轻绳轻杆、弹簧振子、平行玻璃砖、</a:t>
            </a:r>
            <a:r>
              <a:rPr lang="en-US" altLang="zh-CN" sz="2800" b="1">
                <a:solidFill>
                  <a:srgbClr val="FF0000"/>
                </a:solidFill>
              </a:rPr>
              <a:t>……</a:t>
            </a:r>
            <a:endParaRPr lang="en-US" altLang="zh-CN" sz="2800" b="1">
              <a:solidFill>
                <a:srgbClr val="FF0000"/>
              </a:solidFill>
            </a:endParaRPr>
          </a:p>
          <a:p>
            <a:pPr>
              <a:lnSpc>
                <a:spcPct val="80000"/>
              </a:lnSpc>
            </a:pPr>
            <a:r>
              <a:rPr lang="en-US" altLang="zh-CN" sz="2800" b="1" dirty="0">
                <a:solidFill>
                  <a:schemeClr val="accent2"/>
                </a:solidFill>
              </a:rPr>
              <a:t>   </a:t>
            </a:r>
            <a:r>
              <a:rPr lang="zh-CN" altLang="en-US" sz="2800" b="1" dirty="0">
                <a:solidFill>
                  <a:schemeClr val="accent2"/>
                </a:solidFill>
              </a:rPr>
              <a:t>物理过程有：匀速运动、匀变速、简谐运动、共振、弹性碰撞、圆周运动</a:t>
            </a:r>
            <a:r>
              <a:rPr lang="en-US" altLang="zh-CN" sz="2800" b="1">
                <a:solidFill>
                  <a:schemeClr val="accent2"/>
                </a:solidFill>
              </a:rPr>
              <a:t>……</a:t>
            </a:r>
            <a:endParaRPr lang="en-US" altLang="zh-CN" sz="2800" b="1">
              <a:solidFill>
                <a:schemeClr val="accent2"/>
              </a:solidFill>
            </a:endParaRPr>
          </a:p>
          <a:p>
            <a:pPr>
              <a:lnSpc>
                <a:spcPct val="80000"/>
              </a:lnSpc>
            </a:pPr>
            <a:r>
              <a:rPr lang="en-US" altLang="zh-CN" sz="2800" b="1">
                <a:solidFill>
                  <a:schemeClr val="accent2"/>
                </a:solidFill>
              </a:rPr>
              <a:t>   </a:t>
            </a:r>
            <a:r>
              <a:rPr lang="zh-CN" altLang="en-US" sz="2800" b="1" dirty="0">
                <a:solidFill>
                  <a:schemeClr val="accent1"/>
                </a:solidFill>
              </a:rPr>
              <a:t>物理情境有：人船模型、子弹打木块、平抛、临界问题</a:t>
            </a:r>
            <a:r>
              <a:rPr lang="en-US" altLang="zh-CN" sz="2800" b="1">
                <a:solidFill>
                  <a:schemeClr val="accent1"/>
                </a:solidFill>
              </a:rPr>
              <a:t>……</a:t>
            </a:r>
            <a:endParaRPr lang="en-US" altLang="zh-CN" sz="2800" b="1">
              <a:solidFill>
                <a:schemeClr val="accent1"/>
              </a:solidFill>
            </a:endParaRPr>
          </a:p>
          <a:p>
            <a:pPr>
              <a:lnSpc>
                <a:spcPct val="80000"/>
              </a:lnSpc>
            </a:pPr>
            <a:r>
              <a:rPr lang="zh-CN" altLang="en-US" sz="2800" b="1" dirty="0">
                <a:solidFill>
                  <a:srgbClr val="00CCFF"/>
                </a:solidFill>
              </a:rPr>
              <a:t>求解物理问题，很重要的一点就是迅速把所研究的问题归宿到学过的物理模型上来，即所谓的建模。尤其是对新情境问题，这一点就显得更突出。 </a:t>
            </a:r>
            <a:endParaRPr lang="zh-CN" altLang="en-US" sz="2800" b="1" dirty="0">
              <a:solidFill>
                <a:srgbClr val="00CCFF"/>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6" name="文本框 115715"/>
          <p:cNvSpPr txBox="1"/>
          <p:nvPr/>
        </p:nvSpPr>
        <p:spPr>
          <a:xfrm>
            <a:off x="611188" y="549275"/>
            <a:ext cx="8137525" cy="3351213"/>
          </a:xfrm>
          <a:prstGeom prst="rect">
            <a:avLst/>
          </a:prstGeom>
          <a:noFill/>
          <a:ln w="9525">
            <a:noFill/>
          </a:ln>
        </p:spPr>
        <p:txBody>
          <a:bodyPr>
            <a:spAutoFit/>
          </a:bodyPr>
          <a:p>
            <a:pPr>
              <a:spcBef>
                <a:spcPct val="50000"/>
              </a:spcBef>
              <a:buClr>
                <a:schemeClr val="bg1"/>
              </a:buClr>
            </a:pPr>
            <a:r>
              <a:rPr lang="zh-CN" altLang="en-US" sz="2800" b="1" dirty="0">
                <a:latin typeface="Arial" panose="020B0604020202020204" pitchFamily="34" charset="0"/>
              </a:rPr>
              <a:t>例</a:t>
            </a:r>
            <a:r>
              <a:rPr lang="en-US" altLang="zh-CN" sz="2800" b="1">
                <a:latin typeface="Arial" panose="020B0604020202020204" pitchFamily="34" charset="0"/>
              </a:rPr>
              <a:t>1  </a:t>
            </a:r>
            <a:r>
              <a:rPr lang="zh-CN" altLang="en-US" sz="2400" b="1" dirty="0">
                <a:solidFill>
                  <a:schemeClr val="accent2"/>
                </a:solidFill>
                <a:latin typeface="Arial" panose="020B0604020202020204" pitchFamily="34" charset="0"/>
              </a:rPr>
              <a:t>美国宇航局最新天文望远镜</a:t>
            </a:r>
            <a:r>
              <a:rPr lang="en-US" altLang="zh-CN" sz="2400" b="1" dirty="0">
                <a:solidFill>
                  <a:schemeClr val="accent2"/>
                </a:solidFill>
                <a:latin typeface="Arial" panose="020B0604020202020204" pitchFamily="34" charset="0"/>
              </a:rPr>
              <a:t>——</a:t>
            </a:r>
            <a:r>
              <a:rPr lang="zh-CN" altLang="en-US" sz="2400" b="1" dirty="0">
                <a:solidFill>
                  <a:schemeClr val="accent2"/>
                </a:solidFill>
                <a:latin typeface="Arial" panose="020B0604020202020204" pitchFamily="34" charset="0"/>
              </a:rPr>
              <a:t>广域红外探测器“</a:t>
            </a:r>
            <a:r>
              <a:rPr lang="en-US" altLang="zh-CN" sz="2400" b="1" dirty="0">
                <a:solidFill>
                  <a:schemeClr val="accent2"/>
                </a:solidFill>
                <a:latin typeface="Arial" panose="020B0604020202020204" pitchFamily="34" charset="0"/>
              </a:rPr>
              <a:t>WISE”</a:t>
            </a:r>
            <a:r>
              <a:rPr lang="zh-CN" altLang="en-US" sz="2400" b="1" dirty="0">
                <a:solidFill>
                  <a:schemeClr val="accent2"/>
                </a:solidFill>
                <a:latin typeface="Arial" panose="020B0604020202020204" pitchFamily="34" charset="0"/>
              </a:rPr>
              <a:t>发现一颗围绕太阳运行的小行星，代号为“</a:t>
            </a:r>
            <a:r>
              <a:rPr lang="en-US" altLang="zh-CN" sz="2400" b="1" dirty="0">
                <a:solidFill>
                  <a:schemeClr val="accent2"/>
                </a:solidFill>
                <a:latin typeface="Arial" panose="020B0604020202020204" pitchFamily="34" charset="0"/>
              </a:rPr>
              <a:t>2010AB78”</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WISE”</a:t>
            </a:r>
            <a:r>
              <a:rPr lang="zh-CN" altLang="en-US" sz="2400" b="1" dirty="0">
                <a:solidFill>
                  <a:schemeClr val="accent2"/>
                </a:solidFill>
                <a:latin typeface="Arial" panose="020B0604020202020204" pitchFamily="34" charset="0"/>
              </a:rPr>
              <a:t>观测的数据显示，该小行星与太阳的距离约等于地球与太阳的距离，但由于其轨道倾斜，所以不会对地球构成威胁。已知火星围绕太阳公转的周期约为</a:t>
            </a:r>
            <a:r>
              <a:rPr lang="en-US" altLang="zh-CN" sz="2400" b="1" dirty="0">
                <a:solidFill>
                  <a:schemeClr val="accent2"/>
                </a:solidFill>
                <a:latin typeface="Arial" panose="020B0604020202020204" pitchFamily="34" charset="0"/>
              </a:rPr>
              <a:t>2</a:t>
            </a:r>
            <a:r>
              <a:rPr lang="zh-CN" altLang="en-US" sz="2400" b="1" dirty="0">
                <a:solidFill>
                  <a:schemeClr val="accent2"/>
                </a:solidFill>
                <a:latin typeface="Arial" panose="020B0604020202020204" pitchFamily="34" charset="0"/>
              </a:rPr>
              <a:t>年。假定该小行星和火星无以太阳为中心做匀速圆周运动，则小行星和火星绕太阳运行的速度的比值约为</a:t>
            </a:r>
            <a:endParaRPr lang="zh-CN" altLang="en-US" sz="2400" b="1" dirty="0">
              <a:solidFill>
                <a:schemeClr val="accent2"/>
              </a:solidFill>
              <a:latin typeface="Arial" panose="020B0604020202020204" pitchFamily="34" charset="0"/>
            </a:endParaRPr>
          </a:p>
          <a:p>
            <a:pPr>
              <a:spcBef>
                <a:spcPct val="50000"/>
              </a:spcBef>
              <a:buClr>
                <a:schemeClr val="bg1"/>
              </a:buClr>
            </a:pPr>
            <a:r>
              <a:rPr lang="en-US" altLang="zh-CN" sz="2800" b="1">
                <a:latin typeface="Arial" panose="020B0604020202020204" pitchFamily="34" charset="0"/>
              </a:rPr>
              <a:t>A              B               C                 D</a:t>
            </a:r>
            <a:endParaRPr lang="en-US" altLang="zh-CN" sz="2800" b="1">
              <a:latin typeface="Arial" panose="020B0604020202020204" pitchFamily="34" charset="0"/>
            </a:endParaRPr>
          </a:p>
        </p:txBody>
      </p:sp>
      <p:graphicFrame>
        <p:nvGraphicFramePr>
          <p:cNvPr id="115717" name="对象 115716"/>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140" name="" r:id="rId1" imgW="114300" imgH="215265" progId="Equation.3">
                  <p:embed/>
                </p:oleObj>
              </mc:Choice>
              <mc:Fallback>
                <p:oleObj name="" r:id="rId1" imgW="114300" imgH="215265" progId="Equation.3">
                  <p:embed/>
                  <p:pic>
                    <p:nvPicPr>
                      <p:cNvPr id="0" name="图片 3139"/>
                      <p:cNvPicPr/>
                      <p:nvPr/>
                    </p:nvPicPr>
                    <p:blipFill>
                      <a:blip r:embed="rId2"/>
                      <a:stretch>
                        <a:fillRect/>
                      </a:stretch>
                    </p:blipFill>
                    <p:spPr>
                      <a:xfrm>
                        <a:off x="4514850" y="3321050"/>
                        <a:ext cx="114300" cy="215900"/>
                      </a:xfrm>
                      <a:prstGeom prst="rect">
                        <a:avLst/>
                      </a:prstGeom>
                      <a:noFill/>
                      <a:ln w="38100">
                        <a:noFill/>
                        <a:miter/>
                      </a:ln>
                    </p:spPr>
                  </p:pic>
                </p:oleObj>
              </mc:Fallback>
            </mc:AlternateContent>
          </a:graphicData>
        </a:graphic>
      </p:graphicFrame>
      <p:sp>
        <p:nvSpPr>
          <p:cNvPr id="115719" name="矩形 115718"/>
          <p:cNvSpPr/>
          <p:nvPr/>
        </p:nvSpPr>
        <p:spPr>
          <a:xfrm>
            <a:off x="0" y="3205163"/>
            <a:ext cx="9144000" cy="0"/>
          </a:xfrm>
          <a:prstGeom prst="rect">
            <a:avLst/>
          </a:prstGeom>
          <a:noFill/>
          <a:ln w="9525">
            <a:noFill/>
          </a:ln>
        </p:spPr>
        <p:txBody>
          <a:bodyPr/>
          <a:p>
            <a:endParaRPr lang="zh-CN" altLang="en-US"/>
          </a:p>
        </p:txBody>
      </p:sp>
      <p:graphicFrame>
        <p:nvGraphicFramePr>
          <p:cNvPr id="115718" name="对象 115717"/>
          <p:cNvGraphicFramePr/>
          <p:nvPr/>
        </p:nvGraphicFramePr>
        <p:xfrm>
          <a:off x="1187450" y="3357563"/>
          <a:ext cx="438150" cy="736600"/>
        </p:xfrm>
        <a:graphic>
          <a:graphicData uri="http://schemas.openxmlformats.org/presentationml/2006/ole">
            <mc:AlternateContent xmlns:mc="http://schemas.openxmlformats.org/markup-compatibility/2006">
              <mc:Choice xmlns:v="urn:schemas-microsoft-com:vml" Requires="v">
                <p:oleObj spid="_x0000_s3141" name="" r:id="rId3" imgW="266700" imgH="443865" progId="Equation.3">
                  <p:embed/>
                </p:oleObj>
              </mc:Choice>
              <mc:Fallback>
                <p:oleObj name="" r:id="rId3" imgW="266700" imgH="443865" progId="Equation.3">
                  <p:embed/>
                  <p:pic>
                    <p:nvPicPr>
                      <p:cNvPr id="0" name="图片 3140"/>
                      <p:cNvPicPr/>
                      <p:nvPr/>
                    </p:nvPicPr>
                    <p:blipFill>
                      <a:blip r:embed="rId4"/>
                      <a:stretch>
                        <a:fillRect/>
                      </a:stretch>
                    </p:blipFill>
                    <p:spPr>
                      <a:xfrm>
                        <a:off x="1187450" y="3357563"/>
                        <a:ext cx="438150" cy="736600"/>
                      </a:xfrm>
                      <a:prstGeom prst="rect">
                        <a:avLst/>
                      </a:prstGeom>
                      <a:noFill/>
                      <a:ln w="38100">
                        <a:noFill/>
                        <a:miter/>
                      </a:ln>
                    </p:spPr>
                  </p:pic>
                </p:oleObj>
              </mc:Fallback>
            </mc:AlternateContent>
          </a:graphicData>
        </a:graphic>
      </p:graphicFrame>
      <p:sp>
        <p:nvSpPr>
          <p:cNvPr id="115721" name="矩形 115720"/>
          <p:cNvSpPr/>
          <p:nvPr/>
        </p:nvSpPr>
        <p:spPr>
          <a:xfrm>
            <a:off x="0" y="3319463"/>
            <a:ext cx="9144000" cy="0"/>
          </a:xfrm>
          <a:prstGeom prst="rect">
            <a:avLst/>
          </a:prstGeom>
          <a:noFill/>
          <a:ln w="9525">
            <a:noFill/>
          </a:ln>
        </p:spPr>
        <p:txBody>
          <a:bodyPr/>
          <a:p>
            <a:endParaRPr lang="zh-CN" altLang="en-US"/>
          </a:p>
        </p:txBody>
      </p:sp>
      <p:graphicFrame>
        <p:nvGraphicFramePr>
          <p:cNvPr id="115720" name="对象 115719"/>
          <p:cNvGraphicFramePr/>
          <p:nvPr/>
        </p:nvGraphicFramePr>
        <p:xfrm>
          <a:off x="2843213" y="3429000"/>
          <a:ext cx="503237" cy="463550"/>
        </p:xfrm>
        <a:graphic>
          <a:graphicData uri="http://schemas.openxmlformats.org/presentationml/2006/ole">
            <mc:AlternateContent xmlns:mc="http://schemas.openxmlformats.org/markup-compatibility/2006">
              <mc:Choice xmlns:v="urn:schemas-microsoft-com:vml" Requires="v">
                <p:oleObj spid="_x0000_s3142" name="" r:id="rId5" imgW="241300" imgH="215900" progId="Equation.3">
                  <p:embed/>
                </p:oleObj>
              </mc:Choice>
              <mc:Fallback>
                <p:oleObj name="" r:id="rId5" imgW="241300" imgH="215900" progId="Equation.3">
                  <p:embed/>
                  <p:pic>
                    <p:nvPicPr>
                      <p:cNvPr id="0" name="图片 3141"/>
                      <p:cNvPicPr/>
                      <p:nvPr/>
                    </p:nvPicPr>
                    <p:blipFill>
                      <a:blip r:embed="rId6"/>
                      <a:stretch>
                        <a:fillRect/>
                      </a:stretch>
                    </p:blipFill>
                    <p:spPr>
                      <a:xfrm>
                        <a:off x="2843213" y="3429000"/>
                        <a:ext cx="503237" cy="463550"/>
                      </a:xfrm>
                      <a:prstGeom prst="rect">
                        <a:avLst/>
                      </a:prstGeom>
                      <a:noFill/>
                      <a:ln w="38100">
                        <a:noFill/>
                        <a:miter/>
                      </a:ln>
                    </p:spPr>
                  </p:pic>
                </p:oleObj>
              </mc:Fallback>
            </mc:AlternateContent>
          </a:graphicData>
        </a:graphic>
      </p:graphicFrame>
      <p:sp>
        <p:nvSpPr>
          <p:cNvPr id="115723" name="矩形 115722"/>
          <p:cNvSpPr/>
          <p:nvPr/>
        </p:nvSpPr>
        <p:spPr>
          <a:xfrm>
            <a:off x="0" y="3205163"/>
            <a:ext cx="9144000" cy="0"/>
          </a:xfrm>
          <a:prstGeom prst="rect">
            <a:avLst/>
          </a:prstGeom>
          <a:noFill/>
          <a:ln w="9525">
            <a:noFill/>
          </a:ln>
        </p:spPr>
        <p:txBody>
          <a:bodyPr/>
          <a:p>
            <a:endParaRPr lang="zh-CN" altLang="en-US"/>
          </a:p>
        </p:txBody>
      </p:sp>
      <p:sp>
        <p:nvSpPr>
          <p:cNvPr id="115725" name="矩形 115724"/>
          <p:cNvSpPr/>
          <p:nvPr/>
        </p:nvSpPr>
        <p:spPr>
          <a:xfrm>
            <a:off x="0" y="3205163"/>
            <a:ext cx="9144000" cy="0"/>
          </a:xfrm>
          <a:prstGeom prst="rect">
            <a:avLst/>
          </a:prstGeom>
          <a:noFill/>
          <a:ln w="9525">
            <a:noFill/>
          </a:ln>
        </p:spPr>
        <p:txBody>
          <a:bodyPr/>
          <a:p>
            <a:endParaRPr lang="zh-CN" altLang="en-US"/>
          </a:p>
        </p:txBody>
      </p:sp>
      <p:graphicFrame>
        <p:nvGraphicFramePr>
          <p:cNvPr id="115724" name="对象 115723"/>
          <p:cNvGraphicFramePr/>
          <p:nvPr/>
        </p:nvGraphicFramePr>
        <p:xfrm>
          <a:off x="4643438" y="3284538"/>
          <a:ext cx="609600" cy="808037"/>
        </p:xfrm>
        <a:graphic>
          <a:graphicData uri="http://schemas.openxmlformats.org/presentationml/2006/ole">
            <mc:AlternateContent xmlns:mc="http://schemas.openxmlformats.org/markup-compatibility/2006">
              <mc:Choice xmlns:v="urn:schemas-microsoft-com:vml" Requires="v">
                <p:oleObj spid="_x0000_s3143" name="" r:id="rId7" imgW="266700" imgH="443865" progId="Equation.3">
                  <p:embed/>
                </p:oleObj>
              </mc:Choice>
              <mc:Fallback>
                <p:oleObj name="" r:id="rId7" imgW="266700" imgH="443865" progId="Equation.3">
                  <p:embed/>
                  <p:pic>
                    <p:nvPicPr>
                      <p:cNvPr id="0" name="图片 3142"/>
                      <p:cNvPicPr/>
                      <p:nvPr/>
                    </p:nvPicPr>
                    <p:blipFill>
                      <a:blip r:embed="rId8"/>
                      <a:stretch>
                        <a:fillRect/>
                      </a:stretch>
                    </p:blipFill>
                    <p:spPr>
                      <a:xfrm>
                        <a:off x="4643438" y="3284538"/>
                        <a:ext cx="609600" cy="808037"/>
                      </a:xfrm>
                      <a:prstGeom prst="rect">
                        <a:avLst/>
                      </a:prstGeom>
                      <a:noFill/>
                      <a:ln w="38100">
                        <a:noFill/>
                        <a:miter/>
                      </a:ln>
                    </p:spPr>
                  </p:pic>
                </p:oleObj>
              </mc:Fallback>
            </mc:AlternateContent>
          </a:graphicData>
        </a:graphic>
      </p:graphicFrame>
      <p:sp>
        <p:nvSpPr>
          <p:cNvPr id="115727" name="矩形 115726"/>
          <p:cNvSpPr/>
          <p:nvPr/>
        </p:nvSpPr>
        <p:spPr>
          <a:xfrm>
            <a:off x="0" y="3319463"/>
            <a:ext cx="9144000" cy="0"/>
          </a:xfrm>
          <a:prstGeom prst="rect">
            <a:avLst/>
          </a:prstGeom>
          <a:noFill/>
          <a:ln w="9525">
            <a:noFill/>
          </a:ln>
        </p:spPr>
        <p:txBody>
          <a:bodyPr/>
          <a:p>
            <a:endParaRPr lang="zh-CN" altLang="en-US"/>
          </a:p>
        </p:txBody>
      </p:sp>
      <p:sp>
        <p:nvSpPr>
          <p:cNvPr id="115728" name="文本框 115727"/>
          <p:cNvSpPr txBox="1"/>
          <p:nvPr/>
        </p:nvSpPr>
        <p:spPr>
          <a:xfrm>
            <a:off x="468313" y="4146550"/>
            <a:ext cx="8280400" cy="2870200"/>
          </a:xfrm>
          <a:prstGeom prst="rect">
            <a:avLst/>
          </a:prstGeom>
          <a:noFill/>
          <a:ln w="9525">
            <a:noFill/>
          </a:ln>
        </p:spPr>
        <p:txBody>
          <a:bodyPr>
            <a:spAutoFit/>
          </a:bodyPr>
          <a:p>
            <a:pPr>
              <a:spcBef>
                <a:spcPct val="50000"/>
              </a:spcBef>
              <a:buClr>
                <a:schemeClr val="bg1"/>
              </a:buClr>
            </a:pPr>
            <a:r>
              <a:rPr lang="zh-CN" altLang="en-US" sz="2800" b="1" dirty="0">
                <a:solidFill>
                  <a:srgbClr val="FF0000"/>
                </a:solidFill>
                <a:latin typeface="Arial" panose="020B0604020202020204" pitchFamily="34" charset="0"/>
              </a:rPr>
              <a:t>解析：</a:t>
            </a:r>
            <a:r>
              <a:rPr lang="zh-CN" altLang="en-US" sz="2800" b="1" dirty="0">
                <a:solidFill>
                  <a:schemeClr val="hlink"/>
                </a:solidFill>
                <a:latin typeface="Arial" panose="020B0604020202020204" pitchFamily="34" charset="0"/>
              </a:rPr>
              <a:t>因小行星与太阳的距离约等于地球与太阳的距离，所以即可把小行星看作地球（模型）</a:t>
            </a:r>
            <a:r>
              <a:rPr lang="en-US" altLang="zh-CN" sz="2800" b="1" dirty="0">
                <a:solidFill>
                  <a:schemeClr val="hlink"/>
                </a:solidFill>
                <a:latin typeface="Arial" panose="020B0604020202020204" pitchFamily="34" charset="0"/>
              </a:rPr>
              <a:t>T=1</a:t>
            </a:r>
            <a:r>
              <a:rPr lang="zh-CN" altLang="en-US" sz="2800" b="1" dirty="0">
                <a:solidFill>
                  <a:schemeClr val="hlink"/>
                </a:solidFill>
                <a:latin typeface="Arial" panose="020B0604020202020204" pitchFamily="34" charset="0"/>
              </a:rPr>
              <a:t>年</a:t>
            </a:r>
            <a:endParaRPr lang="zh-CN" altLang="en-US" sz="2800" b="1" dirty="0">
              <a:solidFill>
                <a:schemeClr val="hlink"/>
              </a:solidFill>
              <a:latin typeface="Arial" panose="020B0604020202020204" pitchFamily="34" charset="0"/>
            </a:endParaRPr>
          </a:p>
          <a:p>
            <a:pPr>
              <a:spcBef>
                <a:spcPct val="50000"/>
              </a:spcBef>
              <a:buClr>
                <a:schemeClr val="bg1"/>
              </a:buClr>
            </a:pPr>
            <a:r>
              <a:rPr lang="zh-CN" altLang="en-US" sz="2800" b="1" dirty="0">
                <a:solidFill>
                  <a:schemeClr val="hlink"/>
                </a:solidFill>
                <a:latin typeface="Arial" panose="020B0604020202020204" pitchFamily="34" charset="0"/>
              </a:rPr>
              <a:t>于是有：                       所以</a:t>
            </a:r>
            <a:endParaRPr lang="zh-CN" altLang="en-US" sz="2800" b="1" dirty="0">
              <a:solidFill>
                <a:schemeClr val="hlink"/>
              </a:solidFill>
              <a:latin typeface="Arial" panose="020B0604020202020204" pitchFamily="34" charset="0"/>
            </a:endParaRPr>
          </a:p>
          <a:p>
            <a:pPr>
              <a:spcBef>
                <a:spcPct val="50000"/>
              </a:spcBef>
              <a:buClr>
                <a:schemeClr val="bg1"/>
              </a:buClr>
            </a:pPr>
            <a:endParaRPr lang="zh-CN" altLang="en-US" sz="2800" b="1" dirty="0">
              <a:solidFill>
                <a:schemeClr val="hlink"/>
              </a:solidFill>
              <a:latin typeface="Arial" panose="020B0604020202020204" pitchFamily="34" charset="0"/>
            </a:endParaRPr>
          </a:p>
          <a:p>
            <a:pPr>
              <a:spcBef>
                <a:spcPct val="50000"/>
              </a:spcBef>
              <a:buClr>
                <a:schemeClr val="bg1"/>
              </a:buClr>
            </a:pPr>
            <a:endParaRPr lang="zh-CN" altLang="en-US" sz="2800" b="1" dirty="0">
              <a:solidFill>
                <a:schemeClr val="hlink"/>
              </a:solidFill>
              <a:latin typeface="Arial" panose="020B0604020202020204" pitchFamily="34" charset="0"/>
            </a:endParaRPr>
          </a:p>
        </p:txBody>
      </p:sp>
      <p:sp>
        <p:nvSpPr>
          <p:cNvPr id="115730" name="矩形 115729"/>
          <p:cNvSpPr/>
          <p:nvPr/>
        </p:nvSpPr>
        <p:spPr>
          <a:xfrm>
            <a:off x="0" y="0"/>
            <a:ext cx="9144000" cy="0"/>
          </a:xfrm>
          <a:prstGeom prst="rect">
            <a:avLst/>
          </a:prstGeom>
          <a:noFill/>
          <a:ln w="9525">
            <a:noFill/>
          </a:ln>
        </p:spPr>
        <p:txBody>
          <a:bodyPr/>
          <a:p>
            <a:endParaRPr lang="zh-CN" altLang="en-US"/>
          </a:p>
        </p:txBody>
      </p:sp>
      <p:graphicFrame>
        <p:nvGraphicFramePr>
          <p:cNvPr id="115729" name="对象 115728"/>
          <p:cNvGraphicFramePr/>
          <p:nvPr/>
        </p:nvGraphicFramePr>
        <p:xfrm>
          <a:off x="1908175" y="5084763"/>
          <a:ext cx="1584325" cy="841375"/>
        </p:xfrm>
        <a:graphic>
          <a:graphicData uri="http://schemas.openxmlformats.org/presentationml/2006/ole">
            <mc:AlternateContent xmlns:mc="http://schemas.openxmlformats.org/markup-compatibility/2006">
              <mc:Choice xmlns:v="urn:schemas-microsoft-com:vml" Requires="v">
                <p:oleObj spid="_x0000_s3144" name="" r:id="rId9" imgW="914400" imgH="482600" progId="Equation.3">
                  <p:embed/>
                </p:oleObj>
              </mc:Choice>
              <mc:Fallback>
                <p:oleObj name="" r:id="rId9" imgW="914400" imgH="482600" progId="Equation.3">
                  <p:embed/>
                  <p:pic>
                    <p:nvPicPr>
                      <p:cNvPr id="0" name="图片 3143"/>
                      <p:cNvPicPr/>
                      <p:nvPr/>
                    </p:nvPicPr>
                    <p:blipFill>
                      <a:blip r:embed="rId10"/>
                      <a:stretch>
                        <a:fillRect/>
                      </a:stretch>
                    </p:blipFill>
                    <p:spPr>
                      <a:xfrm>
                        <a:off x="1908175" y="5084763"/>
                        <a:ext cx="1584325" cy="841375"/>
                      </a:xfrm>
                      <a:prstGeom prst="rect">
                        <a:avLst/>
                      </a:prstGeom>
                      <a:noFill/>
                      <a:ln w="38100">
                        <a:noFill/>
                        <a:miter/>
                      </a:ln>
                    </p:spPr>
                  </p:pic>
                </p:oleObj>
              </mc:Fallback>
            </mc:AlternateContent>
          </a:graphicData>
        </a:graphic>
      </p:graphicFrame>
      <p:sp>
        <p:nvSpPr>
          <p:cNvPr id="115732" name="矩形 115731"/>
          <p:cNvSpPr/>
          <p:nvPr/>
        </p:nvSpPr>
        <p:spPr>
          <a:xfrm>
            <a:off x="0" y="0"/>
            <a:ext cx="9144000" cy="0"/>
          </a:xfrm>
          <a:prstGeom prst="rect">
            <a:avLst/>
          </a:prstGeom>
          <a:noFill/>
          <a:ln w="9525">
            <a:noFill/>
          </a:ln>
        </p:spPr>
        <p:txBody>
          <a:bodyPr/>
          <a:p>
            <a:endParaRPr lang="zh-CN" altLang="en-US"/>
          </a:p>
        </p:txBody>
      </p:sp>
      <p:graphicFrame>
        <p:nvGraphicFramePr>
          <p:cNvPr id="115731" name="对象 115730"/>
          <p:cNvGraphicFramePr/>
          <p:nvPr/>
        </p:nvGraphicFramePr>
        <p:xfrm>
          <a:off x="5435600" y="5157788"/>
          <a:ext cx="1873250" cy="835025"/>
        </p:xfrm>
        <a:graphic>
          <a:graphicData uri="http://schemas.openxmlformats.org/presentationml/2006/ole">
            <mc:AlternateContent xmlns:mc="http://schemas.openxmlformats.org/markup-compatibility/2006">
              <mc:Choice xmlns:v="urn:schemas-microsoft-com:vml" Requires="v">
                <p:oleObj spid="_x0000_s3145" name="" r:id="rId11" imgW="1130300" imgH="508000" progId="Equation.3">
                  <p:embed/>
                </p:oleObj>
              </mc:Choice>
              <mc:Fallback>
                <p:oleObj name="" r:id="rId11" imgW="1130300" imgH="508000" progId="Equation.3">
                  <p:embed/>
                  <p:pic>
                    <p:nvPicPr>
                      <p:cNvPr id="0" name="图片 3144"/>
                      <p:cNvPicPr/>
                      <p:nvPr/>
                    </p:nvPicPr>
                    <p:blipFill>
                      <a:blip r:embed="rId12"/>
                      <a:stretch>
                        <a:fillRect/>
                      </a:stretch>
                    </p:blipFill>
                    <p:spPr>
                      <a:xfrm>
                        <a:off x="5435600" y="5157788"/>
                        <a:ext cx="1873250" cy="835025"/>
                      </a:xfrm>
                      <a:prstGeom prst="rect">
                        <a:avLst/>
                      </a:prstGeom>
                      <a:noFill/>
                      <a:ln w="38100">
                        <a:noFill/>
                        <a:miter/>
                      </a:ln>
                    </p:spPr>
                  </p:pic>
                </p:oleObj>
              </mc:Fallback>
            </mc:AlternateContent>
          </a:graphicData>
        </a:graphic>
      </p:graphicFrame>
      <p:graphicFrame>
        <p:nvGraphicFramePr>
          <p:cNvPr id="115733" name="对象 115732"/>
          <p:cNvGraphicFramePr/>
          <p:nvPr/>
        </p:nvGraphicFramePr>
        <p:xfrm>
          <a:off x="6516688" y="3357563"/>
          <a:ext cx="720725" cy="641350"/>
        </p:xfrm>
        <a:graphic>
          <a:graphicData uri="http://schemas.openxmlformats.org/presentationml/2006/ole">
            <mc:AlternateContent xmlns:mc="http://schemas.openxmlformats.org/markup-compatibility/2006">
              <mc:Choice xmlns:v="urn:schemas-microsoft-com:vml" Requires="v">
                <p:oleObj spid="_x0000_s3146" name="" r:id="rId13" imgW="241300" imgH="215900" progId="Equation.3">
                  <p:embed/>
                </p:oleObj>
              </mc:Choice>
              <mc:Fallback>
                <p:oleObj name="" r:id="rId13" imgW="241300" imgH="215900" progId="Equation.3">
                  <p:embed/>
                  <p:pic>
                    <p:nvPicPr>
                      <p:cNvPr id="0" name="图片 3145"/>
                      <p:cNvPicPr/>
                      <p:nvPr/>
                    </p:nvPicPr>
                    <p:blipFill>
                      <a:blip r:embed="rId14"/>
                      <a:stretch>
                        <a:fillRect/>
                      </a:stretch>
                    </p:blipFill>
                    <p:spPr>
                      <a:xfrm>
                        <a:off x="6516688" y="3357563"/>
                        <a:ext cx="720725" cy="641350"/>
                      </a:xfrm>
                      <a:prstGeom prst="rect">
                        <a:avLst/>
                      </a:prstGeom>
                      <a:noFill/>
                      <a:ln w="38100">
                        <a:noFill/>
                        <a:miter/>
                      </a:ln>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2" name="文本框 124931"/>
          <p:cNvSpPr txBox="1"/>
          <p:nvPr/>
        </p:nvSpPr>
        <p:spPr>
          <a:xfrm>
            <a:off x="323850" y="404813"/>
            <a:ext cx="8208963" cy="6116637"/>
          </a:xfrm>
          <a:prstGeom prst="rect">
            <a:avLst/>
          </a:prstGeom>
          <a:noFill/>
          <a:ln w="9525">
            <a:noFill/>
          </a:ln>
        </p:spPr>
        <p:txBody>
          <a:bodyPr>
            <a:spAutoFit/>
          </a:bodyPr>
          <a:p>
            <a:pPr>
              <a:buClr>
                <a:schemeClr val="bg1"/>
              </a:buClr>
            </a:pPr>
            <a:r>
              <a:rPr lang="zh-CN" altLang="en-US" sz="2400" b="1" dirty="0">
                <a:solidFill>
                  <a:srgbClr val="FF0000"/>
                </a:solidFill>
                <a:effectLst>
                  <a:outerShdw blurRad="38100" dist="38100" dir="2700000">
                    <a:srgbClr val="C0C0C0"/>
                  </a:outerShdw>
                </a:effectLst>
                <a:latin typeface="Arial" panose="020B0604020202020204" pitchFamily="34" charset="0"/>
              </a:rPr>
              <a:t>例</a:t>
            </a:r>
            <a:r>
              <a:rPr lang="en-US" altLang="zh-CN" sz="2400" b="1">
                <a:solidFill>
                  <a:srgbClr val="FF0000"/>
                </a:solidFill>
                <a:effectLst>
                  <a:outerShdw blurRad="38100" dist="38100" dir="2700000">
                    <a:srgbClr val="C0C0C0"/>
                  </a:outerShdw>
                </a:effectLst>
                <a:latin typeface="Arial" panose="020B0604020202020204" pitchFamily="34" charset="0"/>
              </a:rPr>
              <a:t>3</a:t>
            </a:r>
            <a:r>
              <a:rPr lang="en-US" altLang="zh-CN" sz="2400" b="1">
                <a:effectLst>
                  <a:outerShdw blurRad="38100" dist="38100" dir="2700000">
                    <a:srgbClr val="C0C0C0"/>
                  </a:outerShdw>
                </a:effectLst>
                <a:latin typeface="Arial" panose="020B0604020202020204" pitchFamily="34" charset="0"/>
              </a:rPr>
              <a:t>   </a:t>
            </a:r>
            <a:r>
              <a:rPr lang="zh-CN" altLang="en-US" sz="2400" b="1" dirty="0">
                <a:solidFill>
                  <a:schemeClr val="tx2"/>
                </a:solidFill>
                <a:effectLst>
                  <a:outerShdw blurRad="38100" dist="38100" dir="2700000">
                    <a:srgbClr val="C0C0C0"/>
                  </a:outerShdw>
                </a:effectLst>
                <a:latin typeface="Arial" panose="020B0604020202020204" pitchFamily="34" charset="0"/>
              </a:rPr>
              <a:t>为了测量某化工厂的污水排放量，技术人员在该厂的排污管末端安装了如图所示的流量计，该装置由绝缘材料制成，长、宽、高分别为</a:t>
            </a:r>
            <a:r>
              <a:rPr lang="en-US" altLang="zh-CN" sz="2400" b="1" dirty="0">
                <a:solidFill>
                  <a:schemeClr val="tx2"/>
                </a:solidFill>
                <a:effectLst>
                  <a:outerShdw blurRad="38100" dist="38100" dir="2700000">
                    <a:srgbClr val="C0C0C0"/>
                  </a:outerShdw>
                </a:effectLst>
                <a:latin typeface="Arial" panose="020B0604020202020204" pitchFamily="34" charset="0"/>
              </a:rPr>
              <a:t>a</a:t>
            </a:r>
            <a:r>
              <a:rPr lang="zh-CN" altLang="en-US" sz="2400" b="1" dirty="0">
                <a:solidFill>
                  <a:schemeClr val="tx2"/>
                </a:solidFill>
                <a:effectLst>
                  <a:outerShdw blurRad="38100" dist="38100" dir="2700000">
                    <a:srgbClr val="C0C0C0"/>
                  </a:outerShdw>
                </a:effectLst>
                <a:latin typeface="Arial" panose="020B0604020202020204" pitchFamily="34" charset="0"/>
              </a:rPr>
              <a:t>、</a:t>
            </a:r>
            <a:r>
              <a:rPr lang="en-US" altLang="zh-CN" sz="2400" b="1" dirty="0">
                <a:solidFill>
                  <a:schemeClr val="tx2"/>
                </a:solidFill>
                <a:effectLst>
                  <a:outerShdw blurRad="38100" dist="38100" dir="2700000">
                    <a:srgbClr val="C0C0C0"/>
                  </a:outerShdw>
                </a:effectLst>
                <a:latin typeface="Arial" panose="020B0604020202020204" pitchFamily="34" charset="0"/>
              </a:rPr>
              <a:t>b</a:t>
            </a:r>
            <a:r>
              <a:rPr lang="zh-CN" altLang="en-US" sz="2400" b="1" dirty="0">
                <a:solidFill>
                  <a:schemeClr val="tx2"/>
                </a:solidFill>
                <a:effectLst>
                  <a:outerShdw blurRad="38100" dist="38100" dir="2700000">
                    <a:srgbClr val="C0C0C0"/>
                  </a:outerShdw>
                </a:effectLst>
                <a:latin typeface="Arial" panose="020B0604020202020204" pitchFamily="34" charset="0"/>
              </a:rPr>
              <a:t>、</a:t>
            </a:r>
            <a:r>
              <a:rPr lang="en-US" altLang="zh-CN" sz="2400" b="1" dirty="0">
                <a:solidFill>
                  <a:schemeClr val="tx2"/>
                </a:solidFill>
                <a:effectLst>
                  <a:outerShdw blurRad="38100" dist="38100" dir="2700000">
                    <a:srgbClr val="C0C0C0"/>
                  </a:outerShdw>
                </a:effectLst>
                <a:latin typeface="Arial" panose="020B0604020202020204" pitchFamily="34" charset="0"/>
              </a:rPr>
              <a:t>c</a:t>
            </a:r>
            <a:r>
              <a:rPr lang="zh-CN" altLang="en-US" sz="2400" b="1" dirty="0">
                <a:solidFill>
                  <a:schemeClr val="tx2"/>
                </a:solidFill>
                <a:effectLst>
                  <a:outerShdw blurRad="38100" dist="38100" dir="2700000">
                    <a:srgbClr val="C0C0C0"/>
                  </a:outerShdw>
                </a:effectLst>
                <a:latin typeface="Arial" panose="020B0604020202020204" pitchFamily="34" charset="0"/>
              </a:rPr>
              <a:t>，左右两端开口，在垂直于上下底面的方向上加磁感应强度为</a:t>
            </a:r>
            <a:r>
              <a:rPr lang="en-US" altLang="zh-CN" sz="2400" b="1" dirty="0">
                <a:solidFill>
                  <a:schemeClr val="tx2"/>
                </a:solidFill>
                <a:effectLst>
                  <a:outerShdw blurRad="38100" dist="38100" dir="2700000">
                    <a:srgbClr val="C0C0C0"/>
                  </a:outerShdw>
                </a:effectLst>
                <a:latin typeface="Arial" panose="020B0604020202020204" pitchFamily="34" charset="0"/>
              </a:rPr>
              <a:t>B</a:t>
            </a:r>
            <a:r>
              <a:rPr lang="zh-CN" altLang="en-US" sz="2400" b="1" dirty="0">
                <a:solidFill>
                  <a:schemeClr val="tx2"/>
                </a:solidFill>
                <a:effectLst>
                  <a:outerShdw blurRad="38100" dist="38100" dir="2700000">
                    <a:srgbClr val="C0C0C0"/>
                  </a:outerShdw>
                </a:effectLst>
                <a:latin typeface="Arial" panose="020B0604020202020204" pitchFamily="34" charset="0"/>
              </a:rPr>
              <a:t>的匀强磁场，在前后两个侧面固定有金属板作为电极，污水充满管口从左向右流经该装置时，电压表将显示两个电极间的电压</a:t>
            </a:r>
            <a:r>
              <a:rPr lang="en-US" altLang="zh-CN" sz="2400" b="1" dirty="0">
                <a:solidFill>
                  <a:schemeClr val="tx2"/>
                </a:solidFill>
                <a:effectLst>
                  <a:outerShdw blurRad="38100" dist="38100" dir="2700000">
                    <a:srgbClr val="C0C0C0"/>
                  </a:outerShdw>
                </a:effectLst>
                <a:latin typeface="Arial" panose="020B0604020202020204" pitchFamily="34" charset="0"/>
              </a:rPr>
              <a:t>U</a:t>
            </a:r>
            <a:r>
              <a:rPr lang="zh-CN" altLang="en-US" sz="2400" b="1" dirty="0">
                <a:solidFill>
                  <a:schemeClr val="tx2"/>
                </a:solidFill>
                <a:effectLst>
                  <a:outerShdw blurRad="38100" dist="38100" dir="2700000">
                    <a:srgbClr val="C0C0C0"/>
                  </a:outerShdw>
                </a:effectLst>
                <a:latin typeface="Arial" panose="020B0604020202020204" pitchFamily="34" charset="0"/>
              </a:rPr>
              <a:t>，若用</a:t>
            </a:r>
            <a:r>
              <a:rPr lang="en-US" altLang="zh-CN" sz="2400" b="1" dirty="0">
                <a:solidFill>
                  <a:schemeClr val="tx2"/>
                </a:solidFill>
                <a:effectLst>
                  <a:outerShdw blurRad="38100" dist="38100" dir="2700000">
                    <a:srgbClr val="C0C0C0"/>
                  </a:outerShdw>
                </a:effectLst>
                <a:latin typeface="Arial" panose="020B0604020202020204" pitchFamily="34" charset="0"/>
              </a:rPr>
              <a:t>Q</a:t>
            </a:r>
            <a:r>
              <a:rPr lang="zh-CN" altLang="en-US" sz="2400" b="1" dirty="0">
                <a:solidFill>
                  <a:schemeClr val="tx2"/>
                </a:solidFill>
                <a:effectLst>
                  <a:outerShdw blurRad="38100" dist="38100" dir="2700000">
                    <a:srgbClr val="C0C0C0"/>
                  </a:outerShdw>
                </a:effectLst>
                <a:latin typeface="Arial" panose="020B0604020202020204" pitchFamily="34" charset="0"/>
              </a:rPr>
              <a:t>表示污水流量（单位时间内流出的污水体积），下列说法中正确的是（  ）</a:t>
            </a: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r>
              <a:rPr lang="en-US" altLang="zh-CN" sz="2400" b="1" dirty="0">
                <a:solidFill>
                  <a:schemeClr val="tx2"/>
                </a:solidFill>
                <a:effectLst>
                  <a:outerShdw blurRad="38100" dist="38100" dir="2700000">
                    <a:srgbClr val="C0C0C0"/>
                  </a:outerShdw>
                </a:effectLst>
                <a:latin typeface="Arial" panose="020B0604020202020204" pitchFamily="34" charset="0"/>
              </a:rPr>
              <a:t>A</a:t>
            </a:r>
            <a:r>
              <a:rPr lang="zh-CN" altLang="en-US" sz="2400" b="1" dirty="0">
                <a:solidFill>
                  <a:schemeClr val="tx2"/>
                </a:solidFill>
                <a:effectLst>
                  <a:outerShdw blurRad="38100" dist="38100" dir="2700000">
                    <a:srgbClr val="C0C0C0"/>
                  </a:outerShdw>
                </a:effectLst>
                <a:latin typeface="Arial" panose="020B0604020202020204" pitchFamily="34" charset="0"/>
              </a:rPr>
              <a:t>、若污水中正离子较多，则前表面比后表面的电势高</a:t>
            </a: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r>
              <a:rPr lang="en-US" altLang="zh-CN" sz="2400" b="1" dirty="0">
                <a:solidFill>
                  <a:schemeClr val="tx2"/>
                </a:solidFill>
                <a:effectLst>
                  <a:outerShdw blurRad="38100" dist="38100" dir="2700000">
                    <a:srgbClr val="C0C0C0"/>
                  </a:outerShdw>
                </a:effectLst>
                <a:latin typeface="Arial" panose="020B0604020202020204" pitchFamily="34" charset="0"/>
              </a:rPr>
              <a:t>B</a:t>
            </a:r>
            <a:r>
              <a:rPr lang="zh-CN" altLang="en-US" sz="2400" b="1" dirty="0">
                <a:solidFill>
                  <a:schemeClr val="tx2"/>
                </a:solidFill>
                <a:effectLst>
                  <a:outerShdw blurRad="38100" dist="38100" dir="2700000">
                    <a:srgbClr val="C0C0C0"/>
                  </a:outerShdw>
                </a:effectLst>
                <a:latin typeface="Arial" panose="020B0604020202020204" pitchFamily="34" charset="0"/>
              </a:rPr>
              <a:t>、前表面的电势一定低于后表面的电势，这与哪种离子多无关</a:t>
            </a: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r>
              <a:rPr lang="en-US" altLang="zh-CN" sz="2400" b="1" dirty="0">
                <a:solidFill>
                  <a:schemeClr val="tx2"/>
                </a:solidFill>
                <a:effectLst>
                  <a:outerShdw blurRad="38100" dist="38100" dir="2700000">
                    <a:srgbClr val="C0C0C0"/>
                  </a:outerShdw>
                </a:effectLst>
                <a:latin typeface="Arial" panose="020B0604020202020204" pitchFamily="34" charset="0"/>
              </a:rPr>
              <a:t>C</a:t>
            </a:r>
            <a:r>
              <a:rPr lang="zh-CN" altLang="en-US" sz="2400" b="1" dirty="0">
                <a:solidFill>
                  <a:schemeClr val="tx2"/>
                </a:solidFill>
                <a:effectLst>
                  <a:outerShdw blurRad="38100" dist="38100" dir="2700000">
                    <a:srgbClr val="C0C0C0"/>
                  </a:outerShdw>
                </a:effectLst>
                <a:latin typeface="Arial" panose="020B0604020202020204" pitchFamily="34" charset="0"/>
              </a:rPr>
              <a:t>、污水中离子浓度越高，电压表的示数将越大</a:t>
            </a: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r>
              <a:rPr lang="en-US" altLang="zh-CN" sz="2400" b="1" dirty="0">
                <a:solidFill>
                  <a:schemeClr val="tx2"/>
                </a:solidFill>
                <a:effectLst>
                  <a:outerShdw blurRad="38100" dist="38100" dir="2700000">
                    <a:srgbClr val="C0C0C0"/>
                  </a:outerShdw>
                </a:effectLst>
                <a:latin typeface="Arial" panose="020B0604020202020204" pitchFamily="34" charset="0"/>
              </a:rPr>
              <a:t>D</a:t>
            </a:r>
            <a:r>
              <a:rPr lang="zh-CN" altLang="en-US" sz="2400" b="1" dirty="0">
                <a:solidFill>
                  <a:schemeClr val="tx2"/>
                </a:solidFill>
                <a:effectLst>
                  <a:outerShdw blurRad="38100" dist="38100" dir="2700000">
                    <a:srgbClr val="C0C0C0"/>
                  </a:outerShdw>
                </a:effectLst>
                <a:latin typeface="Arial" panose="020B0604020202020204" pitchFamily="34" charset="0"/>
              </a:rPr>
              <a:t>、</a:t>
            </a:r>
            <a:r>
              <a:rPr lang="en-US" altLang="zh-CN" sz="2400" b="1" dirty="0">
                <a:solidFill>
                  <a:schemeClr val="tx2"/>
                </a:solidFill>
                <a:effectLst>
                  <a:outerShdw blurRad="38100" dist="38100" dir="2700000">
                    <a:srgbClr val="C0C0C0"/>
                  </a:outerShdw>
                </a:effectLst>
                <a:latin typeface="Arial" panose="020B0604020202020204" pitchFamily="34" charset="0"/>
              </a:rPr>
              <a:t>U</a:t>
            </a:r>
            <a:r>
              <a:rPr lang="zh-CN" altLang="en-US" sz="2400" b="1" dirty="0">
                <a:solidFill>
                  <a:schemeClr val="tx2"/>
                </a:solidFill>
                <a:effectLst>
                  <a:outerShdw blurRad="38100" dist="38100" dir="2700000">
                    <a:srgbClr val="C0C0C0"/>
                  </a:outerShdw>
                </a:effectLst>
                <a:latin typeface="Arial" panose="020B0604020202020204" pitchFamily="34" charset="0"/>
              </a:rPr>
              <a:t>与污水流量</a:t>
            </a:r>
            <a:r>
              <a:rPr lang="en-US" altLang="zh-CN" sz="2400" b="1" dirty="0">
                <a:solidFill>
                  <a:schemeClr val="tx2"/>
                </a:solidFill>
                <a:effectLst>
                  <a:outerShdw blurRad="38100" dist="38100" dir="2700000">
                    <a:srgbClr val="C0C0C0"/>
                  </a:outerShdw>
                </a:effectLst>
                <a:latin typeface="Arial" panose="020B0604020202020204" pitchFamily="34" charset="0"/>
              </a:rPr>
              <a:t>Q</a:t>
            </a:r>
            <a:r>
              <a:rPr lang="zh-CN" altLang="en-US" sz="2400" b="1" dirty="0">
                <a:solidFill>
                  <a:schemeClr val="tx2"/>
                </a:solidFill>
                <a:effectLst>
                  <a:outerShdw blurRad="38100" dist="38100" dir="2700000">
                    <a:srgbClr val="C0C0C0"/>
                  </a:outerShdw>
                </a:effectLst>
                <a:latin typeface="Arial" panose="020B0604020202020204" pitchFamily="34" charset="0"/>
              </a:rPr>
              <a:t>成正比，与</a:t>
            </a:r>
            <a:r>
              <a:rPr lang="en-US" altLang="zh-CN" sz="2400" b="1" dirty="0">
                <a:solidFill>
                  <a:schemeClr val="tx2"/>
                </a:solidFill>
                <a:effectLst>
                  <a:outerShdw blurRad="38100" dist="38100" dir="2700000">
                    <a:srgbClr val="C0C0C0"/>
                  </a:outerShdw>
                </a:effectLst>
                <a:latin typeface="Arial" panose="020B0604020202020204" pitchFamily="34" charset="0"/>
              </a:rPr>
              <a:t>a</a:t>
            </a:r>
            <a:r>
              <a:rPr lang="zh-CN" altLang="en-US" sz="2400" b="1" dirty="0">
                <a:solidFill>
                  <a:schemeClr val="tx2"/>
                </a:solidFill>
                <a:effectLst>
                  <a:outerShdw blurRad="38100" dist="38100" dir="2700000">
                    <a:srgbClr val="C0C0C0"/>
                  </a:outerShdw>
                </a:effectLst>
                <a:latin typeface="Arial" panose="020B0604020202020204" pitchFamily="34" charset="0"/>
              </a:rPr>
              <a:t>、</a:t>
            </a:r>
            <a:r>
              <a:rPr lang="en-US" altLang="zh-CN" sz="2400" b="1" dirty="0">
                <a:solidFill>
                  <a:schemeClr val="tx2"/>
                </a:solidFill>
                <a:effectLst>
                  <a:outerShdw blurRad="38100" dist="38100" dir="2700000">
                    <a:srgbClr val="C0C0C0"/>
                  </a:outerShdw>
                </a:effectLst>
                <a:latin typeface="Arial" panose="020B0604020202020204" pitchFamily="34" charset="0"/>
              </a:rPr>
              <a:t>b</a:t>
            </a:r>
            <a:r>
              <a:rPr lang="zh-CN" altLang="en-US" sz="2400" b="1" dirty="0">
                <a:solidFill>
                  <a:schemeClr val="tx2"/>
                </a:solidFill>
                <a:effectLst>
                  <a:outerShdw blurRad="38100" dist="38100" dir="2700000">
                    <a:srgbClr val="C0C0C0"/>
                  </a:outerShdw>
                </a:effectLst>
                <a:latin typeface="Arial" panose="020B0604020202020204" pitchFamily="34" charset="0"/>
              </a:rPr>
              <a:t>无关</a:t>
            </a: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endParaRPr lang="zh-CN" altLang="en-US" sz="2400" b="1" dirty="0">
              <a:solidFill>
                <a:schemeClr val="tx2"/>
              </a:solidFill>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2400" dirty="0">
              <a:latin typeface="Arial" panose="020B0604020202020204" pitchFamily="34" charset="0"/>
            </a:endParaRPr>
          </a:p>
        </p:txBody>
      </p:sp>
      <p:grpSp>
        <p:nvGrpSpPr>
          <p:cNvPr id="124933" name="组合 124932"/>
          <p:cNvGrpSpPr/>
          <p:nvPr/>
        </p:nvGrpSpPr>
        <p:grpSpPr>
          <a:xfrm>
            <a:off x="5616575" y="4652963"/>
            <a:ext cx="3527425" cy="1951037"/>
            <a:chOff x="2699" y="2976"/>
            <a:chExt cx="2222" cy="1229"/>
          </a:xfrm>
        </p:grpSpPr>
        <p:grpSp>
          <p:nvGrpSpPr>
            <p:cNvPr id="124934" name="组合 124933"/>
            <p:cNvGrpSpPr/>
            <p:nvPr/>
          </p:nvGrpSpPr>
          <p:grpSpPr>
            <a:xfrm>
              <a:off x="2880" y="2976"/>
              <a:ext cx="1716" cy="1027"/>
              <a:chOff x="3765" y="2261"/>
              <a:chExt cx="3720" cy="2224"/>
            </a:xfrm>
          </p:grpSpPr>
          <p:sp>
            <p:nvSpPr>
              <p:cNvPr id="124935" name="矩形 124934"/>
              <p:cNvSpPr/>
              <p:nvPr/>
            </p:nvSpPr>
            <p:spPr>
              <a:xfrm>
                <a:off x="4429" y="3029"/>
                <a:ext cx="2107" cy="923"/>
              </a:xfrm>
              <a:prstGeom prst="rect">
                <a:avLst/>
              </a:prstGeom>
              <a:solidFill>
                <a:srgbClr val="FFFFFF"/>
              </a:solidFill>
              <a:ln w="25400" cap="flat" cmpd="sng">
                <a:solidFill>
                  <a:srgbClr val="000000"/>
                </a:solidFill>
                <a:prstDash val="solid"/>
                <a:miter/>
                <a:headEnd type="none" w="med" len="med"/>
                <a:tailEnd type="none" w="med" len="med"/>
              </a:ln>
            </p:spPr>
            <p:txBody>
              <a:bodyPr/>
              <a:p>
                <a:endParaRPr lang="zh-CN" altLang="en-US"/>
              </a:p>
            </p:txBody>
          </p:sp>
          <p:sp>
            <p:nvSpPr>
              <p:cNvPr id="124936" name="矩形 124935"/>
              <p:cNvSpPr/>
              <p:nvPr/>
            </p:nvSpPr>
            <p:spPr>
              <a:xfrm>
                <a:off x="3765" y="3562"/>
                <a:ext cx="2107" cy="923"/>
              </a:xfrm>
              <a:prstGeom prst="rect">
                <a:avLst/>
              </a:prstGeom>
              <a:solidFill>
                <a:srgbClr val="FFFFFF"/>
              </a:solidFill>
              <a:ln w="19050" cap="flat" cmpd="sng">
                <a:solidFill>
                  <a:srgbClr val="000000"/>
                </a:solidFill>
                <a:prstDash val="solid"/>
                <a:miter/>
                <a:headEnd type="none" w="med" len="med"/>
                <a:tailEnd type="none" w="med" len="med"/>
              </a:ln>
            </p:spPr>
            <p:txBody>
              <a:bodyPr/>
              <a:p>
                <a:endParaRPr lang="zh-CN" altLang="en-US"/>
              </a:p>
            </p:txBody>
          </p:sp>
          <p:sp>
            <p:nvSpPr>
              <p:cNvPr id="124937" name="直接连接符 124936"/>
              <p:cNvSpPr/>
              <p:nvPr/>
            </p:nvSpPr>
            <p:spPr>
              <a:xfrm flipV="1">
                <a:off x="3766" y="3042"/>
                <a:ext cx="663" cy="520"/>
              </a:xfrm>
              <a:prstGeom prst="line">
                <a:avLst/>
              </a:prstGeom>
              <a:ln w="9525" cap="flat" cmpd="sng">
                <a:solidFill>
                  <a:srgbClr val="000000"/>
                </a:solidFill>
                <a:prstDash val="solid"/>
                <a:headEnd type="none" w="med" len="med"/>
                <a:tailEnd type="none" w="med" len="med"/>
              </a:ln>
            </p:spPr>
          </p:sp>
          <p:sp>
            <p:nvSpPr>
              <p:cNvPr id="124938" name="直接连接符 124937"/>
              <p:cNvSpPr/>
              <p:nvPr/>
            </p:nvSpPr>
            <p:spPr>
              <a:xfrm flipV="1">
                <a:off x="5859" y="3042"/>
                <a:ext cx="676" cy="507"/>
              </a:xfrm>
              <a:prstGeom prst="line">
                <a:avLst/>
              </a:prstGeom>
              <a:ln w="9525" cap="flat" cmpd="sng">
                <a:solidFill>
                  <a:srgbClr val="000000"/>
                </a:solidFill>
                <a:prstDash val="solid"/>
                <a:headEnd type="none" w="med" len="med"/>
                <a:tailEnd type="none" w="med" len="med"/>
              </a:ln>
            </p:spPr>
          </p:sp>
          <p:sp>
            <p:nvSpPr>
              <p:cNvPr id="124939" name="直接连接符 124938"/>
              <p:cNvSpPr/>
              <p:nvPr/>
            </p:nvSpPr>
            <p:spPr>
              <a:xfrm flipV="1">
                <a:off x="5859" y="3952"/>
                <a:ext cx="664" cy="520"/>
              </a:xfrm>
              <a:prstGeom prst="line">
                <a:avLst/>
              </a:prstGeom>
              <a:ln w="9525" cap="flat" cmpd="sng">
                <a:solidFill>
                  <a:srgbClr val="000000"/>
                </a:solidFill>
                <a:prstDash val="solid"/>
                <a:headEnd type="none" w="med" len="med"/>
                <a:tailEnd type="none" w="med" len="med"/>
              </a:ln>
            </p:spPr>
          </p:sp>
          <p:sp>
            <p:nvSpPr>
              <p:cNvPr id="124940" name="直接连接符 124939"/>
              <p:cNvSpPr/>
              <p:nvPr/>
            </p:nvSpPr>
            <p:spPr>
              <a:xfrm>
                <a:off x="4937" y="2261"/>
                <a:ext cx="0" cy="924"/>
              </a:xfrm>
              <a:prstGeom prst="line">
                <a:avLst/>
              </a:prstGeom>
              <a:ln w="9525" cap="flat" cmpd="sng">
                <a:solidFill>
                  <a:srgbClr val="000000"/>
                </a:solidFill>
                <a:prstDash val="solid"/>
                <a:headEnd type="none" w="med" len="med"/>
                <a:tailEnd type="triangle" w="med" len="med"/>
              </a:ln>
            </p:spPr>
          </p:sp>
          <p:sp>
            <p:nvSpPr>
              <p:cNvPr id="124941" name="直接连接符 124940"/>
              <p:cNvSpPr/>
              <p:nvPr/>
            </p:nvSpPr>
            <p:spPr>
              <a:xfrm>
                <a:off x="5755" y="2285"/>
                <a:ext cx="1" cy="911"/>
              </a:xfrm>
              <a:prstGeom prst="line">
                <a:avLst/>
              </a:prstGeom>
              <a:ln w="9525" cap="flat" cmpd="sng">
                <a:solidFill>
                  <a:srgbClr val="000000"/>
                </a:solidFill>
                <a:prstDash val="solid"/>
                <a:headEnd type="none" w="med" len="med"/>
                <a:tailEnd type="triangle" w="med" len="med"/>
              </a:ln>
            </p:spPr>
          </p:sp>
          <p:sp>
            <p:nvSpPr>
              <p:cNvPr id="124942" name="右箭头 124941"/>
              <p:cNvSpPr/>
              <p:nvPr/>
            </p:nvSpPr>
            <p:spPr>
              <a:xfrm>
                <a:off x="6263" y="3666"/>
                <a:ext cx="1222" cy="169"/>
              </a:xfrm>
              <a:prstGeom prst="rightArrow">
                <a:avLst>
                  <a:gd name="adj1" fmla="val 50000"/>
                  <a:gd name="adj2" fmla="val 180769"/>
                </a:avLst>
              </a:prstGeom>
              <a:solidFill>
                <a:srgbClr val="FFFFFF"/>
              </a:solidFill>
              <a:ln w="9525" cap="flat" cmpd="sng">
                <a:solidFill>
                  <a:srgbClr val="000000"/>
                </a:solidFill>
                <a:prstDash val="solid"/>
                <a:miter/>
                <a:headEnd type="none" w="med" len="med"/>
                <a:tailEnd type="none" w="med" len="med"/>
              </a:ln>
            </p:spPr>
            <p:txBody>
              <a:bodyPr/>
              <a:p>
                <a:endParaRPr lang="zh-CN" altLang="en-US"/>
              </a:p>
            </p:txBody>
          </p:sp>
        </p:grpSp>
        <p:sp>
          <p:nvSpPr>
            <p:cNvPr id="124943" name="文本框 124942"/>
            <p:cNvSpPr txBox="1"/>
            <p:nvPr/>
          </p:nvSpPr>
          <p:spPr>
            <a:xfrm>
              <a:off x="4694" y="3521"/>
              <a:ext cx="227" cy="231"/>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Q</a:t>
              </a:r>
              <a:endParaRPr lang="en-US" altLang="zh-CN">
                <a:latin typeface="Arial" panose="020B0604020202020204" pitchFamily="34" charset="0"/>
              </a:endParaRPr>
            </a:p>
          </p:txBody>
        </p:sp>
        <p:sp>
          <p:nvSpPr>
            <p:cNvPr id="124944" name="文本框 124943"/>
            <p:cNvSpPr txBox="1"/>
            <p:nvPr/>
          </p:nvSpPr>
          <p:spPr>
            <a:xfrm>
              <a:off x="3334" y="3974"/>
              <a:ext cx="363" cy="231"/>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a</a:t>
              </a:r>
              <a:endParaRPr lang="en-US" altLang="zh-CN">
                <a:latin typeface="Arial" panose="020B0604020202020204" pitchFamily="34" charset="0"/>
              </a:endParaRPr>
            </a:p>
          </p:txBody>
        </p:sp>
        <p:sp>
          <p:nvSpPr>
            <p:cNvPr id="124945" name="文本框 124944"/>
            <p:cNvSpPr txBox="1"/>
            <p:nvPr/>
          </p:nvSpPr>
          <p:spPr>
            <a:xfrm>
              <a:off x="2699" y="3702"/>
              <a:ext cx="182" cy="231"/>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b</a:t>
              </a:r>
              <a:endParaRPr lang="en-US" altLang="zh-CN">
                <a:latin typeface="Arial" panose="020B0604020202020204" pitchFamily="34" charset="0"/>
              </a:endParaRPr>
            </a:p>
          </p:txBody>
        </p:sp>
        <p:sp>
          <p:nvSpPr>
            <p:cNvPr id="124946" name="文本框 124945"/>
            <p:cNvSpPr txBox="1"/>
            <p:nvPr/>
          </p:nvSpPr>
          <p:spPr>
            <a:xfrm>
              <a:off x="2880" y="3249"/>
              <a:ext cx="318" cy="231"/>
            </a:xfrm>
            <a:prstGeom prst="rect">
              <a:avLst/>
            </a:prstGeom>
            <a:noFill/>
            <a:ln w="9525">
              <a:noFill/>
            </a:ln>
          </p:spPr>
          <p:txBody>
            <a:bodyPr>
              <a:spAutoFit/>
            </a:bodyPr>
            <a:p>
              <a:pPr eaLnBrk="0" hangingPunct="0">
                <a:spcBef>
                  <a:spcPct val="50000"/>
                </a:spcBef>
              </a:pPr>
              <a:r>
                <a:rPr lang="en-US" altLang="zh-CN">
                  <a:latin typeface="Arial" panose="020B0604020202020204" pitchFamily="34" charset="0"/>
                </a:rPr>
                <a:t>c</a:t>
              </a:r>
              <a:endParaRPr lang="en-US" altLang="zh-CN">
                <a:latin typeface="Arial" panose="020B0604020202020204" pitchFamily="34" charset="0"/>
              </a:endParaRPr>
            </a:p>
          </p:txBody>
        </p:sp>
      </p:gr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6" name="文本框 125955"/>
          <p:cNvSpPr txBox="1"/>
          <p:nvPr/>
        </p:nvSpPr>
        <p:spPr>
          <a:xfrm>
            <a:off x="611188" y="549275"/>
            <a:ext cx="8064500" cy="6284913"/>
          </a:xfrm>
          <a:prstGeom prst="rect">
            <a:avLst/>
          </a:prstGeom>
          <a:noFill/>
          <a:ln w="9525">
            <a:noFill/>
          </a:ln>
        </p:spPr>
        <p:txBody>
          <a:bodyPr>
            <a:spAutoFit/>
          </a:bodyPr>
          <a:p>
            <a:pPr>
              <a:buClr>
                <a:schemeClr val="bg1"/>
              </a:buClr>
            </a:pPr>
            <a:r>
              <a:rPr lang="zh-CN" altLang="en-US" sz="2800" dirty="0">
                <a:effectLst>
                  <a:outerShdw blurRad="38100" dist="38100" dir="2700000">
                    <a:srgbClr val="C0C0C0"/>
                  </a:outerShdw>
                </a:effectLst>
                <a:latin typeface="Arial" panose="020B0604020202020204" pitchFamily="34" charset="0"/>
              </a:rPr>
              <a:t>解析：</a:t>
            </a:r>
            <a:r>
              <a:rPr lang="zh-CN" altLang="en-US" sz="2800" b="1" dirty="0">
                <a:solidFill>
                  <a:schemeClr val="tx2"/>
                </a:solidFill>
                <a:effectLst>
                  <a:outerShdw blurRad="38100" dist="38100" dir="2700000">
                    <a:srgbClr val="C0C0C0"/>
                  </a:outerShdw>
                </a:effectLst>
                <a:latin typeface="Arial" panose="020B0604020202020204" pitchFamily="34" charset="0"/>
              </a:rPr>
              <a:t>由左手定则知，在洛伦兹力的作用下，正离子向后表面聚集，负离子向前表面聚集，则说明后表面的电势一定高于前表面的电势，</a:t>
            </a:r>
            <a:r>
              <a:rPr lang="en-US" altLang="zh-CN" sz="2800" b="1" dirty="0">
                <a:solidFill>
                  <a:schemeClr val="tx2"/>
                </a:solidFill>
                <a:effectLst>
                  <a:outerShdw blurRad="38100" dist="38100" dir="2700000">
                    <a:srgbClr val="C0C0C0"/>
                  </a:outerShdw>
                </a:effectLst>
                <a:latin typeface="Arial" panose="020B0604020202020204" pitchFamily="34" charset="0"/>
              </a:rPr>
              <a:t>A</a:t>
            </a:r>
            <a:r>
              <a:rPr lang="zh-CN" altLang="en-US" sz="2800" b="1" dirty="0">
                <a:solidFill>
                  <a:schemeClr val="tx2"/>
                </a:solidFill>
                <a:effectLst>
                  <a:outerShdw blurRad="38100" dist="38100" dir="2700000">
                    <a:srgbClr val="C0C0C0"/>
                  </a:outerShdw>
                </a:effectLst>
                <a:latin typeface="Arial" panose="020B0604020202020204" pitchFamily="34" charset="0"/>
              </a:rPr>
              <a:t>错误，</a:t>
            </a:r>
            <a:r>
              <a:rPr lang="en-US" altLang="zh-CN" sz="2800" b="1" dirty="0">
                <a:solidFill>
                  <a:schemeClr val="tx2"/>
                </a:solidFill>
                <a:effectLst>
                  <a:outerShdw blurRad="38100" dist="38100" dir="2700000">
                    <a:srgbClr val="C0C0C0"/>
                  </a:outerShdw>
                </a:effectLst>
                <a:latin typeface="Arial" panose="020B0604020202020204" pitchFamily="34" charset="0"/>
              </a:rPr>
              <a:t>B</a:t>
            </a:r>
            <a:r>
              <a:rPr lang="zh-CN" altLang="en-US" sz="2800" b="1" dirty="0">
                <a:solidFill>
                  <a:schemeClr val="tx2"/>
                </a:solidFill>
                <a:effectLst>
                  <a:outerShdw blurRad="38100" dist="38100" dir="2700000">
                    <a:srgbClr val="C0C0C0"/>
                  </a:outerShdw>
                </a:effectLst>
                <a:latin typeface="Arial" panose="020B0604020202020204" pitchFamily="34" charset="0"/>
              </a:rPr>
              <a:t>正确；</a:t>
            </a:r>
            <a:endParaRPr lang="zh-CN" altLang="en-US" sz="28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endParaRPr lang="zh-CN" altLang="en-US" sz="2800" b="1" dirty="0">
              <a:solidFill>
                <a:schemeClr val="tx2"/>
              </a:solidFill>
              <a:effectLst>
                <a:outerShdw blurRad="38100" dist="38100" dir="2700000">
                  <a:srgbClr val="C0C0C0"/>
                </a:outerShdw>
              </a:effectLst>
              <a:latin typeface="Arial" panose="020B0604020202020204" pitchFamily="34" charset="0"/>
            </a:endParaRPr>
          </a:p>
          <a:p>
            <a:pPr>
              <a:buClr>
                <a:schemeClr val="bg1"/>
              </a:buClr>
            </a:pPr>
            <a:r>
              <a:rPr lang="zh-CN" altLang="en-US" sz="2800" b="1" dirty="0">
                <a:solidFill>
                  <a:srgbClr val="FF0000"/>
                </a:solidFill>
                <a:effectLst>
                  <a:outerShdw blurRad="38100" dist="38100" dir="2700000">
                    <a:srgbClr val="C0C0C0"/>
                  </a:outerShdw>
                </a:effectLst>
                <a:latin typeface="Arial" panose="020B0604020202020204" pitchFamily="34" charset="0"/>
              </a:rPr>
              <a:t>“污水切割磁感线”与单根导体棒切割磁感线的物理模型相同，由法拉第电磁感应定律知，电势</a:t>
            </a:r>
            <a:r>
              <a:rPr lang="en-US" altLang="zh-CN" sz="2800" b="1" dirty="0" err="1">
                <a:solidFill>
                  <a:srgbClr val="FF0000"/>
                </a:solidFill>
                <a:effectLst>
                  <a:outerShdw blurRad="38100" dist="38100" dir="2700000">
                    <a:srgbClr val="C0C0C0"/>
                  </a:outerShdw>
                </a:effectLst>
                <a:latin typeface="Arial" panose="020B0604020202020204" pitchFamily="34" charset="0"/>
              </a:rPr>
              <a:t>U=BLV=Bbv</a:t>
            </a:r>
            <a:r>
              <a:rPr lang="zh-CN" altLang="en-US" sz="2800" b="1" dirty="0">
                <a:solidFill>
                  <a:srgbClr val="FF0000"/>
                </a:solidFill>
                <a:effectLst>
                  <a:outerShdw blurRad="38100" dist="38100" dir="2700000">
                    <a:srgbClr val="C0C0C0"/>
                  </a:outerShdw>
                </a:effectLst>
                <a:latin typeface="Arial" panose="020B0604020202020204" pitchFamily="34" charset="0"/>
              </a:rPr>
              <a:t>和流量</a:t>
            </a:r>
            <a:r>
              <a:rPr lang="en-US" altLang="zh-CN" sz="2800" b="1">
                <a:solidFill>
                  <a:srgbClr val="FF0000"/>
                </a:solidFill>
                <a:effectLst>
                  <a:outerShdw blurRad="38100" dist="38100" dir="2700000">
                    <a:srgbClr val="C0C0C0"/>
                  </a:outerShdw>
                </a:effectLst>
                <a:latin typeface="Arial" panose="020B0604020202020204" pitchFamily="34" charset="0"/>
              </a:rPr>
              <a:t>Q=</a:t>
            </a:r>
            <a:r>
              <a:rPr lang="en-US" altLang="zh-CN" sz="2800" b="1" i="1" dirty="0" err="1">
                <a:solidFill>
                  <a:srgbClr val="FF0000"/>
                </a:solidFill>
                <a:effectLst>
                  <a:outerShdw blurRad="38100" dist="38100" dir="2700000">
                    <a:srgbClr val="C0C0C0"/>
                  </a:outerShdw>
                </a:effectLst>
                <a:latin typeface="Arial" panose="020B0604020202020204" pitchFamily="34" charset="0"/>
              </a:rPr>
              <a:t>sv</a:t>
            </a:r>
            <a:r>
              <a:rPr lang="en-US" altLang="zh-CN" sz="2800" b="1" i="1">
                <a:solidFill>
                  <a:srgbClr val="FF0000"/>
                </a:solidFill>
                <a:effectLst>
                  <a:outerShdw blurRad="38100" dist="38100" dir="2700000">
                    <a:srgbClr val="C0C0C0"/>
                  </a:outerShdw>
                </a:effectLst>
                <a:latin typeface="Arial" panose="020B0604020202020204" pitchFamily="34" charset="0"/>
              </a:rPr>
              <a:t>=</a:t>
            </a:r>
            <a:r>
              <a:rPr lang="en-US" altLang="zh-CN" sz="2800" b="1" dirty="0" err="1">
                <a:solidFill>
                  <a:srgbClr val="FF0000"/>
                </a:solidFill>
                <a:effectLst>
                  <a:outerShdw blurRad="38100" dist="38100" dir="2700000">
                    <a:srgbClr val="C0C0C0"/>
                  </a:outerShdw>
                </a:effectLst>
                <a:latin typeface="Arial" panose="020B0604020202020204" pitchFamily="34" charset="0"/>
              </a:rPr>
              <a:t>vbc</a:t>
            </a:r>
            <a:r>
              <a:rPr lang="zh-CN" altLang="en-US" sz="2800" b="1" dirty="0">
                <a:solidFill>
                  <a:srgbClr val="FF0000"/>
                </a:solidFill>
                <a:effectLst>
                  <a:outerShdw blurRad="38100" dist="38100" dir="2700000">
                    <a:srgbClr val="C0C0C0"/>
                  </a:outerShdw>
                </a:effectLst>
                <a:latin typeface="Arial" panose="020B0604020202020204" pitchFamily="34" charset="0"/>
              </a:rPr>
              <a:t>，可得</a:t>
            </a:r>
            <a:r>
              <a:rPr lang="en-US" altLang="zh-CN" sz="2800" b="1">
                <a:solidFill>
                  <a:srgbClr val="FF0000"/>
                </a:solidFill>
                <a:effectLst>
                  <a:outerShdw blurRad="38100" dist="38100" dir="2700000">
                    <a:srgbClr val="C0C0C0"/>
                  </a:outerShdw>
                </a:effectLst>
                <a:latin typeface="Arial" panose="020B0604020202020204" pitchFamily="34" charset="0"/>
              </a:rPr>
              <a:t>:</a:t>
            </a:r>
            <a:r>
              <a:rPr lang="en-US" altLang="zh-CN" sz="2800" dirty="0">
                <a:solidFill>
                  <a:srgbClr val="FF0000"/>
                </a:solidFill>
                <a:effectLst>
                  <a:outerShdw blurRad="38100" dist="38100" dir="2700000">
                    <a:srgbClr val="C0C0C0"/>
                  </a:outerShdw>
                </a:effectLst>
                <a:latin typeface="Arial" panose="020B0604020202020204" pitchFamily="34" charset="0"/>
              </a:rPr>
              <a:t>                                             </a:t>
            </a:r>
            <a:r>
              <a:rPr lang="zh-CN" altLang="en-US" sz="2800" dirty="0">
                <a:solidFill>
                  <a:srgbClr val="FF0000"/>
                </a:solidFill>
                <a:effectLst>
                  <a:outerShdw blurRad="38100" dist="38100" dir="2700000">
                    <a:srgbClr val="C0C0C0"/>
                  </a:outerShdw>
                </a:effectLst>
                <a:latin typeface="Arial" panose="020B0604020202020204" pitchFamily="34" charset="0"/>
              </a:rPr>
              <a:t>，</a:t>
            </a:r>
            <a:endParaRPr lang="zh-CN" altLang="en-US" sz="2800" dirty="0">
              <a:solidFill>
                <a:srgbClr val="FF0000"/>
              </a:solidFill>
              <a:effectLst>
                <a:outerShdw blurRad="38100" dist="38100" dir="2700000">
                  <a:srgbClr val="C0C0C0"/>
                </a:outerShdw>
              </a:effectLst>
              <a:latin typeface="Arial" panose="020B0604020202020204" pitchFamily="34" charset="0"/>
            </a:endParaRPr>
          </a:p>
          <a:p>
            <a:pPr>
              <a:buClr>
                <a:schemeClr val="bg1"/>
              </a:buClr>
            </a:pPr>
            <a:endParaRPr lang="zh-CN" altLang="en-US" sz="2800" dirty="0">
              <a:solidFill>
                <a:srgbClr val="FF0000"/>
              </a:solidFill>
              <a:effectLst>
                <a:outerShdw blurRad="38100" dist="38100" dir="2700000">
                  <a:srgbClr val="C0C0C0"/>
                </a:outerShdw>
              </a:effectLst>
              <a:latin typeface="Arial" panose="020B0604020202020204" pitchFamily="34" charset="0"/>
            </a:endParaRPr>
          </a:p>
          <a:p>
            <a:pPr>
              <a:buClr>
                <a:schemeClr val="bg1"/>
              </a:buClr>
            </a:pPr>
            <a:endParaRPr lang="zh-CN" altLang="en-US" sz="2800" dirty="0">
              <a:solidFill>
                <a:srgbClr val="FF0000"/>
              </a:solidFill>
              <a:effectLst>
                <a:outerShdw blurRad="38100" dist="38100" dir="2700000">
                  <a:srgbClr val="C0C0C0"/>
                </a:outerShdw>
              </a:effectLst>
              <a:latin typeface="Arial" panose="020B0604020202020204" pitchFamily="34" charset="0"/>
            </a:endParaRPr>
          </a:p>
          <a:p>
            <a:pPr>
              <a:buClr>
                <a:schemeClr val="bg1"/>
              </a:buClr>
            </a:pPr>
            <a:r>
              <a:rPr lang="zh-CN" altLang="en-US" sz="2800" b="1" dirty="0">
                <a:solidFill>
                  <a:srgbClr val="CC3399"/>
                </a:solidFill>
                <a:effectLst>
                  <a:outerShdw blurRad="38100" dist="38100" dir="2700000">
                    <a:srgbClr val="C0C0C0"/>
                  </a:outerShdw>
                </a:effectLst>
                <a:latin typeface="Arial" panose="020B0604020202020204" pitchFamily="34" charset="0"/>
              </a:rPr>
              <a:t>故</a:t>
            </a:r>
            <a:r>
              <a:rPr lang="en-US" altLang="zh-CN" sz="2800" b="1" dirty="0">
                <a:solidFill>
                  <a:srgbClr val="CC3399"/>
                </a:solidFill>
                <a:effectLst>
                  <a:outerShdw blurRad="38100" dist="38100" dir="2700000">
                    <a:srgbClr val="C0C0C0"/>
                  </a:outerShdw>
                </a:effectLst>
                <a:latin typeface="Arial" panose="020B0604020202020204" pitchFamily="34" charset="0"/>
              </a:rPr>
              <a:t>D</a:t>
            </a:r>
            <a:r>
              <a:rPr lang="zh-CN" altLang="en-US" sz="2800" b="1" dirty="0">
                <a:solidFill>
                  <a:srgbClr val="CC3399"/>
                </a:solidFill>
                <a:effectLst>
                  <a:outerShdw blurRad="38100" dist="38100" dir="2700000">
                    <a:srgbClr val="C0C0C0"/>
                  </a:outerShdw>
                </a:effectLst>
                <a:latin typeface="Arial" panose="020B0604020202020204" pitchFamily="34" charset="0"/>
              </a:rPr>
              <a:t>选项正确；由于</a:t>
            </a:r>
            <a:r>
              <a:rPr lang="en-US" altLang="zh-CN" sz="2800" b="1" dirty="0">
                <a:solidFill>
                  <a:srgbClr val="CC3399"/>
                </a:solidFill>
                <a:effectLst>
                  <a:outerShdw blurRad="38100" dist="38100" dir="2700000">
                    <a:srgbClr val="C0C0C0"/>
                  </a:outerShdw>
                </a:effectLst>
                <a:latin typeface="Arial" panose="020B0604020202020204" pitchFamily="34" charset="0"/>
              </a:rPr>
              <a:t>U</a:t>
            </a:r>
            <a:r>
              <a:rPr lang="zh-CN" altLang="en-US" sz="2800" b="1" dirty="0">
                <a:solidFill>
                  <a:srgbClr val="CC3399"/>
                </a:solidFill>
                <a:effectLst>
                  <a:outerShdw blurRad="38100" dist="38100" dir="2700000">
                    <a:srgbClr val="C0C0C0"/>
                  </a:outerShdw>
                </a:effectLst>
                <a:latin typeface="Arial" panose="020B0604020202020204" pitchFamily="34" charset="0"/>
              </a:rPr>
              <a:t>的大小与离子的浓度无关，故</a:t>
            </a:r>
            <a:r>
              <a:rPr lang="en-US" altLang="zh-CN" sz="2800" b="1" dirty="0">
                <a:solidFill>
                  <a:srgbClr val="CC3399"/>
                </a:solidFill>
                <a:effectLst>
                  <a:outerShdw blurRad="38100" dist="38100" dir="2700000">
                    <a:srgbClr val="C0C0C0"/>
                  </a:outerShdw>
                </a:effectLst>
                <a:latin typeface="Arial" panose="020B0604020202020204" pitchFamily="34" charset="0"/>
              </a:rPr>
              <a:t>C</a:t>
            </a:r>
            <a:r>
              <a:rPr lang="zh-CN" altLang="en-US" sz="2800" b="1" dirty="0">
                <a:solidFill>
                  <a:srgbClr val="CC3399"/>
                </a:solidFill>
                <a:effectLst>
                  <a:outerShdw blurRad="38100" dist="38100" dir="2700000">
                    <a:srgbClr val="C0C0C0"/>
                  </a:outerShdw>
                </a:effectLst>
                <a:latin typeface="Arial" panose="020B0604020202020204" pitchFamily="34" charset="0"/>
              </a:rPr>
              <a:t>错误，所以本题的答案是</a:t>
            </a:r>
            <a:r>
              <a:rPr lang="en-US" altLang="zh-CN" sz="2800" b="1" dirty="0">
                <a:solidFill>
                  <a:srgbClr val="CC3399"/>
                </a:solidFill>
                <a:effectLst>
                  <a:outerShdw blurRad="38100" dist="38100" dir="2700000">
                    <a:srgbClr val="C0C0C0"/>
                  </a:outerShdw>
                </a:effectLst>
                <a:latin typeface="Arial" panose="020B0604020202020204" pitchFamily="34" charset="0"/>
              </a:rPr>
              <a:t>B</a:t>
            </a:r>
            <a:r>
              <a:rPr lang="zh-CN" altLang="en-US" sz="2800" b="1" dirty="0">
                <a:solidFill>
                  <a:srgbClr val="CC3399"/>
                </a:solidFill>
                <a:effectLst>
                  <a:outerShdw blurRad="38100" dist="38100" dir="2700000">
                    <a:srgbClr val="C0C0C0"/>
                  </a:outerShdw>
                </a:effectLst>
                <a:latin typeface="Arial" panose="020B0604020202020204" pitchFamily="34" charset="0"/>
              </a:rPr>
              <a:t>、</a:t>
            </a:r>
            <a:r>
              <a:rPr lang="en-US" altLang="zh-CN" sz="2800" b="1" dirty="0">
                <a:solidFill>
                  <a:srgbClr val="CC3399"/>
                </a:solidFill>
                <a:effectLst>
                  <a:outerShdw blurRad="38100" dist="38100" dir="2700000">
                    <a:srgbClr val="C0C0C0"/>
                  </a:outerShdw>
                </a:effectLst>
                <a:latin typeface="Arial" panose="020B0604020202020204" pitchFamily="34" charset="0"/>
              </a:rPr>
              <a:t>D</a:t>
            </a:r>
            <a:r>
              <a:rPr lang="zh-CN" altLang="en-US" sz="2800" b="1" dirty="0">
                <a:solidFill>
                  <a:srgbClr val="CC3399"/>
                </a:solidFill>
                <a:effectLst>
                  <a:outerShdw blurRad="38100" dist="38100" dir="2700000">
                    <a:srgbClr val="C0C0C0"/>
                  </a:outerShdw>
                </a:effectLst>
                <a:latin typeface="Arial" panose="020B0604020202020204" pitchFamily="34" charset="0"/>
              </a:rPr>
              <a:t>。</a:t>
            </a:r>
            <a:endParaRPr lang="zh-CN" altLang="en-US" sz="2800" b="1" dirty="0">
              <a:solidFill>
                <a:srgbClr val="CC3399"/>
              </a:solidFill>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2800" b="1" dirty="0">
              <a:solidFill>
                <a:srgbClr val="CC3399"/>
              </a:solidFill>
              <a:latin typeface="Arial" panose="020B0604020202020204" pitchFamily="34" charset="0"/>
            </a:endParaRPr>
          </a:p>
        </p:txBody>
      </p:sp>
      <p:graphicFrame>
        <p:nvGraphicFramePr>
          <p:cNvPr id="125957" name="对象 125956"/>
          <p:cNvGraphicFramePr/>
          <p:nvPr/>
        </p:nvGraphicFramePr>
        <p:xfrm>
          <a:off x="2555875" y="4149725"/>
          <a:ext cx="2119313" cy="912813"/>
        </p:xfrm>
        <a:graphic>
          <a:graphicData uri="http://schemas.openxmlformats.org/presentationml/2006/ole">
            <mc:AlternateContent xmlns:mc="http://schemas.openxmlformats.org/markup-compatibility/2006">
              <mc:Choice xmlns:v="urn:schemas-microsoft-com:vml" Requires="v">
                <p:oleObj spid="_x0000_s3147" name="" r:id="rId1" imgW="495300" imgH="393700" progId="Equation.3">
                  <p:embed/>
                </p:oleObj>
              </mc:Choice>
              <mc:Fallback>
                <p:oleObj name="" r:id="rId1" imgW="495300" imgH="393700" progId="Equation.3">
                  <p:embed/>
                  <p:pic>
                    <p:nvPicPr>
                      <p:cNvPr id="0" name="图片 3146"/>
                      <p:cNvPicPr/>
                      <p:nvPr/>
                    </p:nvPicPr>
                    <p:blipFill>
                      <a:blip r:embed="rId2"/>
                      <a:stretch>
                        <a:fillRect/>
                      </a:stretch>
                    </p:blipFill>
                    <p:spPr>
                      <a:xfrm>
                        <a:off x="2555875" y="4149725"/>
                        <a:ext cx="2119313" cy="912813"/>
                      </a:xfrm>
                      <a:prstGeom prst="rect">
                        <a:avLst/>
                      </a:prstGeom>
                      <a:noFill/>
                      <a:ln w="38100">
                        <a:noFill/>
                        <a:miter/>
                      </a:ln>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6" name="文本框 33795"/>
          <p:cNvSpPr txBox="1"/>
          <p:nvPr/>
        </p:nvSpPr>
        <p:spPr>
          <a:xfrm>
            <a:off x="539750" y="404813"/>
            <a:ext cx="8137525" cy="4789487"/>
          </a:xfrm>
          <a:prstGeom prst="rect">
            <a:avLst/>
          </a:prstGeom>
          <a:noFill/>
          <a:ln w="9525">
            <a:noFill/>
          </a:ln>
        </p:spPr>
        <p:txBody>
          <a:bodyPr>
            <a:spAutoFit/>
          </a:bodyPr>
          <a:p>
            <a:pPr>
              <a:buClr>
                <a:schemeClr val="bg1"/>
              </a:buClr>
            </a:pPr>
            <a:r>
              <a:rPr lang="zh-CN" altLang="en-US" sz="2800" b="1" dirty="0">
                <a:solidFill>
                  <a:srgbClr val="3333FF"/>
                </a:solidFill>
                <a:latin typeface="Arial" panose="020B0604020202020204" pitchFamily="34" charset="0"/>
              </a:rPr>
              <a:t>例</a:t>
            </a:r>
            <a:r>
              <a:rPr lang="en-US" altLang="zh-CN" sz="2800" b="1" dirty="0">
                <a:solidFill>
                  <a:srgbClr val="3333FF"/>
                </a:solidFill>
                <a:latin typeface="Arial" panose="020B0604020202020204" pitchFamily="34" charset="0"/>
              </a:rPr>
              <a:t>2  </a:t>
            </a:r>
            <a:r>
              <a:rPr lang="zh-CN" altLang="en-US" sz="2800" b="1" dirty="0">
                <a:solidFill>
                  <a:srgbClr val="3333FF"/>
                </a:solidFill>
                <a:latin typeface="Arial" panose="020B0604020202020204" pitchFamily="34" charset="0"/>
              </a:rPr>
              <a:t>在光滑的水平面上，放着两块长度相同，质量分别为</a:t>
            </a:r>
            <a:r>
              <a:rPr lang="en-US" altLang="zh-CN" sz="2800" b="1" dirty="0">
                <a:solidFill>
                  <a:srgbClr val="3333FF"/>
                </a:solidFill>
                <a:latin typeface="Arial" panose="020B0604020202020204" pitchFamily="34" charset="0"/>
              </a:rPr>
              <a:t>M1</a:t>
            </a:r>
            <a:r>
              <a:rPr lang="zh-CN" altLang="en-US" sz="2800" b="1" dirty="0">
                <a:solidFill>
                  <a:srgbClr val="3333FF"/>
                </a:solidFill>
                <a:latin typeface="Arial" panose="020B0604020202020204" pitchFamily="34" charset="0"/>
              </a:rPr>
              <a:t>和</a:t>
            </a:r>
            <a:r>
              <a:rPr lang="en-US" altLang="zh-CN" sz="2800" b="1" dirty="0">
                <a:solidFill>
                  <a:srgbClr val="3333FF"/>
                </a:solidFill>
                <a:latin typeface="Arial" panose="020B0604020202020204" pitchFamily="34" charset="0"/>
              </a:rPr>
              <a:t>M2</a:t>
            </a:r>
            <a:r>
              <a:rPr lang="zh-CN" altLang="en-US" sz="2800" b="1" dirty="0">
                <a:solidFill>
                  <a:srgbClr val="3333FF"/>
                </a:solidFill>
                <a:latin typeface="Arial" panose="020B0604020202020204" pitchFamily="34" charset="0"/>
              </a:rPr>
              <a:t>的木板，在两木板的左端各放一个大小、形状、质量完全相同的物块，如图所示。开始时，各物均静止。今在两物块上各作用一水平恒力</a:t>
            </a:r>
            <a:r>
              <a:rPr lang="en-US" altLang="zh-CN" sz="2800" b="1" dirty="0">
                <a:solidFill>
                  <a:srgbClr val="3333FF"/>
                </a:solidFill>
                <a:latin typeface="Arial" panose="020B0604020202020204" pitchFamily="34" charset="0"/>
              </a:rPr>
              <a:t>F1</a:t>
            </a:r>
            <a:r>
              <a:rPr lang="zh-CN" altLang="en-US" sz="2800" b="1" dirty="0">
                <a:solidFill>
                  <a:srgbClr val="3333FF"/>
                </a:solidFill>
                <a:latin typeface="Arial" panose="020B0604020202020204" pitchFamily="34" charset="0"/>
              </a:rPr>
              <a:t>、</a:t>
            </a:r>
            <a:r>
              <a:rPr lang="en-US" altLang="zh-CN" sz="2800" b="1" dirty="0">
                <a:solidFill>
                  <a:srgbClr val="3333FF"/>
                </a:solidFill>
                <a:latin typeface="Arial" panose="020B0604020202020204" pitchFamily="34" charset="0"/>
              </a:rPr>
              <a:t>F2</a:t>
            </a:r>
            <a:r>
              <a:rPr lang="zh-CN" altLang="en-US" sz="2800" b="1" dirty="0">
                <a:solidFill>
                  <a:srgbClr val="3333FF"/>
                </a:solidFill>
                <a:latin typeface="Arial" panose="020B0604020202020204" pitchFamily="34" charset="0"/>
              </a:rPr>
              <a:t>。在物块与木板分离时，两木板的速度分别为</a:t>
            </a:r>
            <a:r>
              <a:rPr lang="en-US" altLang="zh-CN" sz="2800" b="1" dirty="0">
                <a:solidFill>
                  <a:srgbClr val="3333FF"/>
                </a:solidFill>
                <a:latin typeface="Arial" panose="020B0604020202020204" pitchFamily="34" charset="0"/>
              </a:rPr>
              <a:t>V1</a:t>
            </a:r>
            <a:r>
              <a:rPr lang="zh-CN" altLang="en-US" sz="2800" b="1" dirty="0">
                <a:solidFill>
                  <a:srgbClr val="3333FF"/>
                </a:solidFill>
                <a:latin typeface="Arial" panose="020B0604020202020204" pitchFamily="34" charset="0"/>
              </a:rPr>
              <a:t>、</a:t>
            </a:r>
            <a:r>
              <a:rPr lang="en-US" altLang="zh-CN" sz="2800" b="1" dirty="0">
                <a:solidFill>
                  <a:srgbClr val="3333FF"/>
                </a:solidFill>
                <a:latin typeface="Arial" panose="020B0604020202020204" pitchFamily="34" charset="0"/>
              </a:rPr>
              <a:t>V2</a:t>
            </a:r>
            <a:r>
              <a:rPr lang="zh-CN" altLang="en-US" sz="2800" b="1" dirty="0">
                <a:solidFill>
                  <a:srgbClr val="3333FF"/>
                </a:solidFill>
                <a:latin typeface="Arial" panose="020B0604020202020204" pitchFamily="34" charset="0"/>
              </a:rPr>
              <a:t>，物块与两木板之间的动摩擦因数相同，下列说法正确的是</a:t>
            </a:r>
            <a:endParaRPr lang="zh-CN" altLang="en-US" sz="2800" b="1" dirty="0">
              <a:solidFill>
                <a:srgbClr val="3333FF"/>
              </a:solidFill>
              <a:latin typeface="Arial" panose="020B0604020202020204" pitchFamily="34" charset="0"/>
            </a:endParaRPr>
          </a:p>
          <a:p>
            <a:pPr>
              <a:buClr>
                <a:schemeClr val="bg1"/>
              </a:buClr>
            </a:pPr>
            <a:r>
              <a:rPr lang="en-US" altLang="zh-CN" sz="2800" b="1" dirty="0">
                <a:solidFill>
                  <a:srgbClr val="CC0000"/>
                </a:solidFill>
                <a:latin typeface="Arial" panose="020B0604020202020204" pitchFamily="34" charset="0"/>
              </a:rPr>
              <a:t>A  </a:t>
            </a:r>
            <a:r>
              <a:rPr lang="zh-CN" altLang="en-US" sz="2800" b="1" dirty="0">
                <a:solidFill>
                  <a:srgbClr val="CC0000"/>
                </a:solidFill>
                <a:latin typeface="Arial" panose="020B0604020202020204" pitchFamily="34" charset="0"/>
              </a:rPr>
              <a:t>若</a:t>
            </a:r>
            <a:r>
              <a:rPr lang="en-US" altLang="zh-CN" sz="2800" b="1" dirty="0">
                <a:solidFill>
                  <a:srgbClr val="CC0000"/>
                </a:solidFill>
                <a:latin typeface="Arial" panose="020B0604020202020204" pitchFamily="34" charset="0"/>
              </a:rPr>
              <a:t>F1=F2</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M1</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M2</a:t>
            </a:r>
            <a:r>
              <a:rPr lang="zh-CN" altLang="en-US" sz="2800" b="1" dirty="0">
                <a:solidFill>
                  <a:srgbClr val="CC0000"/>
                </a:solidFill>
                <a:latin typeface="Arial" panose="020B0604020202020204" pitchFamily="34" charset="0"/>
              </a:rPr>
              <a:t>，则</a:t>
            </a:r>
            <a:r>
              <a:rPr lang="en-US" altLang="zh-CN" sz="2800" b="1" dirty="0">
                <a:solidFill>
                  <a:srgbClr val="CC0000"/>
                </a:solidFill>
                <a:latin typeface="Arial" panose="020B0604020202020204" pitchFamily="34" charset="0"/>
              </a:rPr>
              <a:t>V1</a:t>
            </a:r>
            <a:r>
              <a:rPr lang="zh-CN" altLang="en-US" sz="2800" b="1" dirty="0">
                <a:solidFill>
                  <a:srgbClr val="CC0000"/>
                </a:solidFill>
                <a:latin typeface="Arial" panose="020B0604020202020204" pitchFamily="34" charset="0"/>
              </a:rPr>
              <a:t>＞</a:t>
            </a:r>
            <a:r>
              <a:rPr lang="en-US" altLang="zh-CN" sz="2800" b="1">
                <a:solidFill>
                  <a:srgbClr val="CC0000"/>
                </a:solidFill>
                <a:latin typeface="Arial" panose="020B0604020202020204" pitchFamily="34" charset="0"/>
              </a:rPr>
              <a:t>V2       </a:t>
            </a:r>
            <a:endParaRPr lang="en-US" altLang="zh-CN" sz="2800" b="1">
              <a:solidFill>
                <a:srgbClr val="CC0000"/>
              </a:solidFill>
              <a:latin typeface="Arial" panose="020B0604020202020204" pitchFamily="34" charset="0"/>
            </a:endParaRPr>
          </a:p>
          <a:p>
            <a:pPr>
              <a:buClr>
                <a:schemeClr val="bg1"/>
              </a:buClr>
            </a:pPr>
            <a:r>
              <a:rPr lang="en-US" altLang="zh-CN" sz="2800" b="1" dirty="0">
                <a:solidFill>
                  <a:srgbClr val="CC0000"/>
                </a:solidFill>
                <a:latin typeface="Arial" panose="020B0604020202020204" pitchFamily="34" charset="0"/>
              </a:rPr>
              <a:t>B  </a:t>
            </a:r>
            <a:r>
              <a:rPr lang="zh-CN" altLang="en-US" sz="2800" b="1" dirty="0">
                <a:solidFill>
                  <a:srgbClr val="CC0000"/>
                </a:solidFill>
                <a:latin typeface="Arial" panose="020B0604020202020204" pitchFamily="34" charset="0"/>
              </a:rPr>
              <a:t>若</a:t>
            </a:r>
            <a:r>
              <a:rPr lang="en-US" altLang="zh-CN" sz="2800" b="1" dirty="0">
                <a:solidFill>
                  <a:srgbClr val="CC0000"/>
                </a:solidFill>
                <a:latin typeface="Arial" panose="020B0604020202020204" pitchFamily="34" charset="0"/>
              </a:rPr>
              <a:t>F1=F2</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M1</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M2</a:t>
            </a:r>
            <a:r>
              <a:rPr lang="zh-CN" altLang="en-US" sz="2800" b="1" dirty="0">
                <a:solidFill>
                  <a:srgbClr val="CC0000"/>
                </a:solidFill>
                <a:latin typeface="Arial" panose="020B0604020202020204" pitchFamily="34" charset="0"/>
              </a:rPr>
              <a:t>，则</a:t>
            </a:r>
            <a:r>
              <a:rPr lang="en-US" altLang="zh-CN" sz="2800" b="1" dirty="0">
                <a:solidFill>
                  <a:srgbClr val="CC0000"/>
                </a:solidFill>
                <a:latin typeface="Arial" panose="020B0604020202020204" pitchFamily="34" charset="0"/>
              </a:rPr>
              <a:t>V1</a:t>
            </a:r>
            <a:r>
              <a:rPr lang="zh-CN" altLang="en-US" sz="2800" b="1" dirty="0">
                <a:solidFill>
                  <a:srgbClr val="CC0000"/>
                </a:solidFill>
                <a:latin typeface="Arial" panose="020B0604020202020204" pitchFamily="34" charset="0"/>
              </a:rPr>
              <a:t>＞</a:t>
            </a:r>
            <a:r>
              <a:rPr lang="en-US" altLang="zh-CN" sz="2800" b="1">
                <a:solidFill>
                  <a:srgbClr val="CC0000"/>
                </a:solidFill>
                <a:latin typeface="Arial" panose="020B0604020202020204" pitchFamily="34" charset="0"/>
              </a:rPr>
              <a:t>V2</a:t>
            </a:r>
            <a:endParaRPr lang="en-US" altLang="zh-CN" sz="2800" b="1">
              <a:solidFill>
                <a:srgbClr val="CC0000"/>
              </a:solidFill>
              <a:latin typeface="Arial" panose="020B0604020202020204" pitchFamily="34" charset="0"/>
            </a:endParaRPr>
          </a:p>
          <a:p>
            <a:pPr>
              <a:buClr>
                <a:schemeClr val="bg1"/>
              </a:buClr>
            </a:pPr>
            <a:r>
              <a:rPr lang="en-US" altLang="zh-CN" sz="2800" b="1" dirty="0">
                <a:solidFill>
                  <a:srgbClr val="CC0000"/>
                </a:solidFill>
                <a:latin typeface="Arial" panose="020B0604020202020204" pitchFamily="34" charset="0"/>
              </a:rPr>
              <a:t>C  </a:t>
            </a:r>
            <a:r>
              <a:rPr lang="zh-CN" altLang="en-US" sz="2800" b="1" dirty="0">
                <a:solidFill>
                  <a:srgbClr val="CC0000"/>
                </a:solidFill>
                <a:latin typeface="Arial" panose="020B0604020202020204" pitchFamily="34" charset="0"/>
              </a:rPr>
              <a:t>若</a:t>
            </a:r>
            <a:r>
              <a:rPr lang="en-US" altLang="zh-CN" sz="2800" b="1" dirty="0">
                <a:solidFill>
                  <a:srgbClr val="CC0000"/>
                </a:solidFill>
                <a:latin typeface="Arial" panose="020B0604020202020204" pitchFamily="34" charset="0"/>
              </a:rPr>
              <a:t>F1</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F2</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M1=M2</a:t>
            </a:r>
            <a:r>
              <a:rPr lang="zh-CN" altLang="en-US" sz="2800" b="1" dirty="0">
                <a:solidFill>
                  <a:srgbClr val="CC0000"/>
                </a:solidFill>
                <a:latin typeface="Arial" panose="020B0604020202020204" pitchFamily="34" charset="0"/>
              </a:rPr>
              <a:t>，则</a:t>
            </a:r>
            <a:r>
              <a:rPr lang="en-US" altLang="zh-CN" sz="2800" b="1" dirty="0">
                <a:solidFill>
                  <a:srgbClr val="CC0000"/>
                </a:solidFill>
                <a:latin typeface="Arial" panose="020B0604020202020204" pitchFamily="34" charset="0"/>
              </a:rPr>
              <a:t>V1</a:t>
            </a:r>
            <a:r>
              <a:rPr lang="zh-CN" altLang="en-US" sz="2800" b="1" dirty="0">
                <a:solidFill>
                  <a:srgbClr val="CC0000"/>
                </a:solidFill>
                <a:latin typeface="Arial" panose="020B0604020202020204" pitchFamily="34" charset="0"/>
              </a:rPr>
              <a:t>＞</a:t>
            </a:r>
            <a:r>
              <a:rPr lang="en-US" altLang="zh-CN" sz="2800" b="1">
                <a:solidFill>
                  <a:srgbClr val="CC0000"/>
                </a:solidFill>
                <a:latin typeface="Arial" panose="020B0604020202020204" pitchFamily="34" charset="0"/>
              </a:rPr>
              <a:t>V2        </a:t>
            </a:r>
            <a:endParaRPr lang="en-US" altLang="zh-CN" sz="2800" b="1">
              <a:solidFill>
                <a:srgbClr val="CC0000"/>
              </a:solidFill>
              <a:latin typeface="Arial" panose="020B0604020202020204" pitchFamily="34" charset="0"/>
            </a:endParaRPr>
          </a:p>
          <a:p>
            <a:pPr>
              <a:buClr>
                <a:schemeClr val="bg1"/>
              </a:buClr>
            </a:pPr>
            <a:r>
              <a:rPr lang="en-US" altLang="zh-CN" sz="2800" b="1" dirty="0">
                <a:solidFill>
                  <a:srgbClr val="CC0000"/>
                </a:solidFill>
                <a:latin typeface="Arial" panose="020B0604020202020204" pitchFamily="34" charset="0"/>
              </a:rPr>
              <a:t>D  </a:t>
            </a:r>
            <a:r>
              <a:rPr lang="zh-CN" altLang="en-US" sz="2800" b="1" dirty="0">
                <a:solidFill>
                  <a:srgbClr val="CC0000"/>
                </a:solidFill>
                <a:latin typeface="Arial" panose="020B0604020202020204" pitchFamily="34" charset="0"/>
              </a:rPr>
              <a:t>若</a:t>
            </a:r>
            <a:r>
              <a:rPr lang="en-US" altLang="zh-CN" sz="2800" b="1" dirty="0">
                <a:solidFill>
                  <a:srgbClr val="CC0000"/>
                </a:solidFill>
                <a:latin typeface="Arial" panose="020B0604020202020204" pitchFamily="34" charset="0"/>
              </a:rPr>
              <a:t>F1</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F2</a:t>
            </a:r>
            <a:r>
              <a:rPr lang="zh-CN" altLang="en-US" sz="2800" b="1" dirty="0">
                <a:solidFill>
                  <a:srgbClr val="CC0000"/>
                </a:solidFill>
                <a:latin typeface="Arial" panose="020B0604020202020204" pitchFamily="34" charset="0"/>
              </a:rPr>
              <a:t>，</a:t>
            </a:r>
            <a:r>
              <a:rPr lang="en-US" altLang="zh-CN" sz="2800" b="1" dirty="0">
                <a:solidFill>
                  <a:srgbClr val="CC0000"/>
                </a:solidFill>
                <a:latin typeface="Arial" panose="020B0604020202020204" pitchFamily="34" charset="0"/>
              </a:rPr>
              <a:t>M1=M2</a:t>
            </a:r>
            <a:r>
              <a:rPr lang="zh-CN" altLang="en-US" sz="2800" b="1" dirty="0">
                <a:solidFill>
                  <a:srgbClr val="CC0000"/>
                </a:solidFill>
                <a:latin typeface="Arial" panose="020B0604020202020204" pitchFamily="34" charset="0"/>
              </a:rPr>
              <a:t>，则</a:t>
            </a:r>
            <a:r>
              <a:rPr lang="en-US" altLang="zh-CN" sz="2800" b="1" dirty="0">
                <a:solidFill>
                  <a:srgbClr val="CC0000"/>
                </a:solidFill>
                <a:latin typeface="Arial" panose="020B0604020202020204" pitchFamily="34" charset="0"/>
              </a:rPr>
              <a:t>V1</a:t>
            </a:r>
            <a:r>
              <a:rPr lang="zh-CN" altLang="en-US" sz="2800" b="1" dirty="0">
                <a:solidFill>
                  <a:srgbClr val="CC0000"/>
                </a:solidFill>
                <a:latin typeface="Arial" panose="020B0604020202020204" pitchFamily="34" charset="0"/>
              </a:rPr>
              <a:t>＞</a:t>
            </a:r>
            <a:r>
              <a:rPr lang="en-US" altLang="zh-CN" sz="2800" b="1">
                <a:solidFill>
                  <a:srgbClr val="CC0000"/>
                </a:solidFill>
                <a:latin typeface="Arial" panose="020B0604020202020204" pitchFamily="34" charset="0"/>
              </a:rPr>
              <a:t>V2</a:t>
            </a:r>
            <a:endParaRPr lang="en-US" altLang="zh-CN" sz="2800" b="1">
              <a:solidFill>
                <a:srgbClr val="CC0000"/>
              </a:solidFill>
              <a:latin typeface="Arial" panose="020B0604020202020204" pitchFamily="34" charset="0"/>
            </a:endParaRPr>
          </a:p>
        </p:txBody>
      </p:sp>
      <p:pic>
        <p:nvPicPr>
          <p:cNvPr id="33797" name="图片 33796"/>
          <p:cNvPicPr>
            <a:picLocks noChangeAspect="1"/>
          </p:cNvPicPr>
          <p:nvPr/>
        </p:nvPicPr>
        <p:blipFill>
          <a:blip r:embed="rId1"/>
          <a:stretch>
            <a:fillRect/>
          </a:stretch>
        </p:blipFill>
        <p:spPr>
          <a:xfrm>
            <a:off x="755650" y="5300663"/>
            <a:ext cx="7559675" cy="111760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4825" name="图片 34824"/>
          <p:cNvPicPr>
            <a:picLocks noChangeAspect="1"/>
          </p:cNvPicPr>
          <p:nvPr/>
        </p:nvPicPr>
        <p:blipFill>
          <a:blip r:embed="rId1"/>
          <a:stretch>
            <a:fillRect/>
          </a:stretch>
        </p:blipFill>
        <p:spPr>
          <a:xfrm>
            <a:off x="755650" y="4914900"/>
            <a:ext cx="7920038" cy="1943100"/>
          </a:xfrm>
          <a:prstGeom prst="rect">
            <a:avLst/>
          </a:prstGeom>
          <a:noFill/>
          <a:ln w="9525">
            <a:noFill/>
          </a:ln>
        </p:spPr>
      </p:pic>
      <p:sp>
        <p:nvSpPr>
          <p:cNvPr id="34826" name="文本框 34825"/>
          <p:cNvSpPr txBox="1"/>
          <p:nvPr/>
        </p:nvSpPr>
        <p:spPr>
          <a:xfrm>
            <a:off x="482600" y="538163"/>
            <a:ext cx="6249988" cy="366712"/>
          </a:xfrm>
          <a:prstGeom prst="rect">
            <a:avLst/>
          </a:prstGeom>
          <a:noFill/>
          <a:ln w="9525">
            <a:noFill/>
          </a:ln>
        </p:spPr>
        <p:txBody>
          <a:bodyPr>
            <a:spAutoFit/>
          </a:bodyPr>
          <a:p>
            <a:pPr>
              <a:spcBef>
                <a:spcPct val="50000"/>
              </a:spcBef>
              <a:buClr>
                <a:schemeClr val="bg1"/>
              </a:buClr>
            </a:pPr>
            <a:endParaRPr dirty="0">
              <a:latin typeface="Arial" panose="020B0604020202020204" pitchFamily="34" charset="0"/>
            </a:endParaRPr>
          </a:p>
        </p:txBody>
      </p:sp>
      <p:sp>
        <p:nvSpPr>
          <p:cNvPr id="34830" name="文本框 34829"/>
          <p:cNvSpPr txBox="1"/>
          <p:nvPr/>
        </p:nvSpPr>
        <p:spPr>
          <a:xfrm>
            <a:off x="323850" y="260350"/>
            <a:ext cx="8642350" cy="4473575"/>
          </a:xfrm>
          <a:prstGeom prst="rect">
            <a:avLst/>
          </a:prstGeom>
          <a:noFill/>
          <a:ln w="9525">
            <a:noFill/>
          </a:ln>
        </p:spPr>
        <p:txBody>
          <a:bodyPr>
            <a:spAutoFit/>
          </a:bodyPr>
          <a:p>
            <a:pPr>
              <a:buClr>
                <a:schemeClr val="bg1"/>
              </a:buClr>
            </a:pPr>
            <a:r>
              <a:rPr lang="zh-CN" altLang="en-US" sz="2400" b="1" dirty="0">
                <a:solidFill>
                  <a:srgbClr val="CC0000"/>
                </a:solidFill>
                <a:latin typeface="Arial" panose="020B0604020202020204" pitchFamily="34" charset="0"/>
              </a:rPr>
              <a:t>解析：</a:t>
            </a:r>
            <a:r>
              <a:rPr lang="zh-CN" altLang="en-US" sz="2400" b="1" dirty="0">
                <a:solidFill>
                  <a:schemeClr val="accent2"/>
                </a:solidFill>
                <a:latin typeface="Arial" panose="020B0604020202020204" pitchFamily="34" charset="0"/>
              </a:rPr>
              <a:t>对</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选项，</a:t>
            </a:r>
            <a:r>
              <a:rPr lang="en-US" altLang="zh-CN" sz="2400" b="1" dirty="0">
                <a:solidFill>
                  <a:schemeClr val="accent2"/>
                </a:solidFill>
                <a:latin typeface="Arial" panose="020B0604020202020204" pitchFamily="34" charset="0"/>
              </a:rPr>
              <a:t>m</a:t>
            </a:r>
            <a:r>
              <a:rPr lang="zh-CN" altLang="en-US" sz="2400" b="1" dirty="0">
                <a:solidFill>
                  <a:schemeClr val="accent2"/>
                </a:solidFill>
                <a:latin typeface="Arial" panose="020B0604020202020204" pitchFamily="34" charset="0"/>
              </a:rPr>
              <a:t>的加速度</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相同，</a:t>
            </a:r>
            <a:r>
              <a:rPr lang="en-US" altLang="zh-CN" sz="2400" b="1" dirty="0">
                <a:solidFill>
                  <a:schemeClr val="accent2"/>
                </a:solidFill>
                <a:latin typeface="Arial" panose="020B0604020202020204" pitchFamily="34" charset="0"/>
              </a:rPr>
              <a:t>M</a:t>
            </a:r>
            <a:r>
              <a:rPr lang="zh-CN" altLang="en-US" sz="2400" b="1" dirty="0">
                <a:solidFill>
                  <a:schemeClr val="accent2"/>
                </a:solidFill>
                <a:latin typeface="Arial" panose="020B0604020202020204" pitchFamily="34" charset="0"/>
              </a:rPr>
              <a:t>的加速度是</a:t>
            </a:r>
            <a:r>
              <a:rPr lang="en-US" altLang="zh-CN" sz="2400" b="1" dirty="0">
                <a:solidFill>
                  <a:schemeClr val="accent2"/>
                </a:solidFill>
                <a:latin typeface="Arial" panose="020B0604020202020204" pitchFamily="34" charset="0"/>
              </a:rPr>
              <a:t>a1</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a2</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，作图象如图</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所示</a:t>
            </a:r>
            <a:r>
              <a:rPr lang="en-US" altLang="zh-CN" sz="2400" b="1" dirty="0">
                <a:solidFill>
                  <a:schemeClr val="accent2"/>
                </a:solidFill>
                <a:latin typeface="Arial" panose="020B0604020202020204" pitchFamily="34" charset="0"/>
              </a:rPr>
              <a:t>.</a:t>
            </a:r>
            <a:r>
              <a:rPr lang="zh-CN" altLang="en-US" sz="2400" b="1" dirty="0">
                <a:solidFill>
                  <a:schemeClr val="accent2"/>
                </a:solidFill>
                <a:latin typeface="Arial" panose="020B0604020202020204" pitchFamily="34" charset="0"/>
              </a:rPr>
              <a:t>由于相对位移相等</a:t>
            </a:r>
            <a:r>
              <a:rPr lang="en-US" altLang="zh-CN" sz="2400" b="1" dirty="0">
                <a:solidFill>
                  <a:schemeClr val="accent2"/>
                </a:solidFill>
                <a:latin typeface="Arial" panose="020B0604020202020204" pitchFamily="34" charset="0"/>
              </a:rPr>
              <a:t>,</a:t>
            </a:r>
            <a:r>
              <a:rPr lang="zh-CN" altLang="en-US" sz="2400" b="1" dirty="0">
                <a:solidFill>
                  <a:schemeClr val="accent2"/>
                </a:solidFill>
                <a:latin typeface="Arial" panose="020B0604020202020204" pitchFamily="34" charset="0"/>
              </a:rPr>
              <a:t>即图象中阴影部分相等</a:t>
            </a:r>
            <a:r>
              <a:rPr lang="en-US" altLang="zh-CN" sz="2400" b="1" dirty="0">
                <a:solidFill>
                  <a:schemeClr val="accent2"/>
                </a:solidFill>
                <a:latin typeface="Arial" panose="020B0604020202020204" pitchFamily="34" charset="0"/>
              </a:rPr>
              <a:t>,</a:t>
            </a:r>
            <a:r>
              <a:rPr lang="zh-CN" altLang="en-US" sz="2400" b="1" dirty="0">
                <a:solidFill>
                  <a:schemeClr val="accent2"/>
                </a:solidFill>
                <a:latin typeface="Arial" panose="020B0604020202020204" pitchFamily="34" charset="0"/>
              </a:rPr>
              <a:t>则</a:t>
            </a:r>
            <a:r>
              <a:rPr lang="en-US" altLang="zh-CN" sz="2400" b="1" dirty="0">
                <a:solidFill>
                  <a:schemeClr val="accent2"/>
                </a:solidFill>
                <a:latin typeface="Arial" panose="020B0604020202020204" pitchFamily="34" charset="0"/>
              </a:rPr>
              <a:t>t2</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t1,</a:t>
            </a:r>
            <a:r>
              <a:rPr lang="zh-CN" altLang="en-US" sz="2400" b="1" dirty="0">
                <a:solidFill>
                  <a:schemeClr val="accent2"/>
                </a:solidFill>
                <a:latin typeface="Arial" panose="020B0604020202020204" pitchFamily="34" charset="0"/>
              </a:rPr>
              <a:t>进而</a:t>
            </a:r>
            <a:r>
              <a:rPr lang="en-US" altLang="zh-CN" sz="2400" b="1" dirty="0">
                <a:solidFill>
                  <a:schemeClr val="accent2"/>
                </a:solidFill>
                <a:latin typeface="Arial" panose="020B0604020202020204" pitchFamily="34" charset="0"/>
              </a:rPr>
              <a:t>V2</a:t>
            </a:r>
            <a:r>
              <a:rPr lang="zh-CN" altLang="en-US" sz="2400" b="1" dirty="0">
                <a:solidFill>
                  <a:schemeClr val="accent2"/>
                </a:solidFill>
                <a:latin typeface="Arial" panose="020B0604020202020204" pitchFamily="34" charset="0"/>
              </a:rPr>
              <a:t>＞</a:t>
            </a:r>
            <a:r>
              <a:rPr lang="en-US" altLang="zh-CN" sz="2400" b="1" dirty="0">
                <a:solidFill>
                  <a:schemeClr val="accent2"/>
                </a:solidFill>
                <a:latin typeface="Arial" panose="020B0604020202020204" pitchFamily="34" charset="0"/>
              </a:rPr>
              <a:t>V1.</a:t>
            </a:r>
            <a:r>
              <a:rPr lang="zh-CN" altLang="en-US" sz="2400" b="1" dirty="0">
                <a:solidFill>
                  <a:schemeClr val="accent2"/>
                </a:solidFill>
                <a:latin typeface="Arial" panose="020B0604020202020204" pitchFamily="34" charset="0"/>
              </a:rPr>
              <a:t>选项</a:t>
            </a:r>
            <a:r>
              <a:rPr lang="en-US" altLang="zh-CN" sz="2400" b="1" dirty="0">
                <a:solidFill>
                  <a:schemeClr val="accent2"/>
                </a:solidFill>
                <a:latin typeface="Arial" panose="020B0604020202020204" pitchFamily="34" charset="0"/>
              </a:rPr>
              <a:t>A</a:t>
            </a:r>
            <a:r>
              <a:rPr lang="zh-CN" altLang="en-US" sz="2400" b="1" dirty="0">
                <a:solidFill>
                  <a:schemeClr val="accent2"/>
                </a:solidFill>
                <a:latin typeface="Arial" panose="020B0604020202020204" pitchFamily="34" charset="0"/>
              </a:rPr>
              <a:t>错。</a:t>
            </a:r>
            <a:endParaRPr lang="zh-CN" altLang="en-US" sz="2400" b="1" dirty="0">
              <a:solidFill>
                <a:schemeClr val="accent2"/>
              </a:solidFill>
              <a:latin typeface="Arial" panose="020B0604020202020204" pitchFamily="34" charset="0"/>
            </a:endParaRPr>
          </a:p>
          <a:p>
            <a:pPr>
              <a:buClr>
                <a:schemeClr val="bg1"/>
              </a:buClr>
            </a:pPr>
            <a:r>
              <a:rPr lang="zh-CN" altLang="en-US" sz="2400" b="1" dirty="0">
                <a:solidFill>
                  <a:srgbClr val="3333FF"/>
                </a:solidFill>
                <a:latin typeface="Arial" panose="020B0604020202020204" pitchFamily="34" charset="0"/>
              </a:rPr>
              <a:t>对于</a:t>
            </a:r>
            <a:r>
              <a:rPr lang="en-US" altLang="zh-CN" sz="2400" b="1" dirty="0">
                <a:solidFill>
                  <a:srgbClr val="3333FF"/>
                </a:solidFill>
                <a:latin typeface="Arial" panose="020B0604020202020204" pitchFamily="34" charset="0"/>
              </a:rPr>
              <a:t>B</a:t>
            </a:r>
            <a:r>
              <a:rPr lang="zh-CN" altLang="en-US" sz="2400" b="1" dirty="0">
                <a:solidFill>
                  <a:srgbClr val="3333FF"/>
                </a:solidFill>
                <a:latin typeface="Arial" panose="020B0604020202020204" pitchFamily="34" charset="0"/>
              </a:rPr>
              <a:t>选项，</a:t>
            </a:r>
            <a:r>
              <a:rPr lang="en-US" altLang="zh-CN" sz="2400" b="1" dirty="0">
                <a:solidFill>
                  <a:srgbClr val="3333FF"/>
                </a:solidFill>
                <a:latin typeface="Arial" panose="020B0604020202020204" pitchFamily="34" charset="0"/>
              </a:rPr>
              <a:t>m</a:t>
            </a:r>
            <a:r>
              <a:rPr lang="zh-CN" altLang="en-US" sz="2400" b="1" dirty="0">
                <a:solidFill>
                  <a:srgbClr val="3333FF"/>
                </a:solidFill>
                <a:latin typeface="Arial" panose="020B0604020202020204" pitchFamily="34" charset="0"/>
              </a:rPr>
              <a:t>的加速度</a:t>
            </a:r>
            <a:r>
              <a:rPr lang="en-US" altLang="zh-CN" sz="2400" b="1" dirty="0">
                <a:solidFill>
                  <a:srgbClr val="3333FF"/>
                </a:solidFill>
                <a:latin typeface="Arial" panose="020B0604020202020204" pitchFamily="34" charset="0"/>
              </a:rPr>
              <a:t>a</a:t>
            </a:r>
            <a:r>
              <a:rPr lang="zh-CN" altLang="en-US" sz="2400" b="1" dirty="0">
                <a:solidFill>
                  <a:srgbClr val="3333FF"/>
                </a:solidFill>
                <a:latin typeface="Arial" panose="020B0604020202020204" pitchFamily="34" charset="0"/>
              </a:rPr>
              <a:t>相同，</a:t>
            </a:r>
            <a:r>
              <a:rPr lang="en-US" altLang="zh-CN" sz="2400" b="1" dirty="0">
                <a:solidFill>
                  <a:srgbClr val="3333FF"/>
                </a:solidFill>
                <a:latin typeface="Arial" panose="020B0604020202020204" pitchFamily="34" charset="0"/>
              </a:rPr>
              <a:t>M</a:t>
            </a:r>
            <a:r>
              <a:rPr lang="zh-CN" altLang="en-US" sz="2400" b="1" dirty="0">
                <a:solidFill>
                  <a:srgbClr val="3333FF"/>
                </a:solidFill>
                <a:latin typeface="Arial" panose="020B0604020202020204" pitchFamily="34" charset="0"/>
              </a:rPr>
              <a:t>的加速度是</a:t>
            </a:r>
            <a:r>
              <a:rPr lang="en-US" altLang="zh-CN" sz="2400" b="1" dirty="0">
                <a:solidFill>
                  <a:srgbClr val="3333FF"/>
                </a:solidFill>
                <a:latin typeface="Arial" panose="020B0604020202020204" pitchFamily="34" charset="0"/>
              </a:rPr>
              <a:t>a</a:t>
            </a:r>
            <a:r>
              <a:rPr lang="zh-CN" altLang="en-US" sz="2400" b="1" dirty="0">
                <a:solidFill>
                  <a:srgbClr val="3333FF"/>
                </a:solidFill>
                <a:latin typeface="Arial" panose="020B0604020202020204" pitchFamily="34" charset="0"/>
              </a:rPr>
              <a:t>＞</a:t>
            </a:r>
            <a:r>
              <a:rPr lang="en-US" altLang="zh-CN" sz="2400" b="1" dirty="0">
                <a:solidFill>
                  <a:srgbClr val="3333FF"/>
                </a:solidFill>
                <a:latin typeface="Arial" panose="020B0604020202020204" pitchFamily="34" charset="0"/>
              </a:rPr>
              <a:t>a1</a:t>
            </a:r>
            <a:r>
              <a:rPr lang="zh-CN" altLang="en-US" sz="2400" b="1" dirty="0">
                <a:solidFill>
                  <a:srgbClr val="3333FF"/>
                </a:solidFill>
                <a:latin typeface="Arial" panose="020B0604020202020204" pitchFamily="34" charset="0"/>
              </a:rPr>
              <a:t>＞</a:t>
            </a:r>
            <a:r>
              <a:rPr lang="en-US" altLang="zh-CN" sz="2400" b="1" dirty="0">
                <a:solidFill>
                  <a:srgbClr val="3333FF"/>
                </a:solidFill>
                <a:latin typeface="Arial" panose="020B0604020202020204" pitchFamily="34" charset="0"/>
              </a:rPr>
              <a:t>a2</a:t>
            </a:r>
            <a:r>
              <a:rPr lang="zh-CN" altLang="en-US" sz="2400" b="1" dirty="0">
                <a:solidFill>
                  <a:srgbClr val="3333FF"/>
                </a:solidFill>
                <a:latin typeface="Arial" panose="020B0604020202020204" pitchFamily="34" charset="0"/>
              </a:rPr>
              <a:t>。作出</a:t>
            </a:r>
            <a:r>
              <a:rPr lang="en-US" altLang="zh-CN" sz="2400" b="1" dirty="0">
                <a:solidFill>
                  <a:srgbClr val="3333FF"/>
                </a:solidFill>
                <a:latin typeface="Arial" panose="020B0604020202020204" pitchFamily="34" charset="0"/>
              </a:rPr>
              <a:t>V­-t</a:t>
            </a:r>
            <a:r>
              <a:rPr lang="zh-CN" altLang="en-US" sz="2400" b="1" dirty="0">
                <a:solidFill>
                  <a:srgbClr val="3333FF"/>
                </a:solidFill>
                <a:latin typeface="Arial" panose="020B0604020202020204" pitchFamily="34" charset="0"/>
              </a:rPr>
              <a:t>图象如图</a:t>
            </a:r>
            <a:r>
              <a:rPr lang="en-US" altLang="zh-CN" sz="2400" b="1" dirty="0">
                <a:solidFill>
                  <a:srgbClr val="3333FF"/>
                </a:solidFill>
                <a:latin typeface="Arial" panose="020B0604020202020204" pitchFamily="34" charset="0"/>
              </a:rPr>
              <a:t>B</a:t>
            </a:r>
            <a:r>
              <a:rPr lang="zh-CN" altLang="en-US" sz="2400" b="1" dirty="0">
                <a:solidFill>
                  <a:srgbClr val="3333FF"/>
                </a:solidFill>
                <a:latin typeface="Arial" panose="020B0604020202020204" pitchFamily="34" charset="0"/>
              </a:rPr>
              <a:t>所示。由于相对位移相等</a:t>
            </a:r>
            <a:r>
              <a:rPr lang="en-US" altLang="zh-CN" sz="2400" b="1" dirty="0">
                <a:solidFill>
                  <a:srgbClr val="3333FF"/>
                </a:solidFill>
                <a:latin typeface="Arial" panose="020B0604020202020204" pitchFamily="34" charset="0"/>
              </a:rPr>
              <a:t>,</a:t>
            </a:r>
            <a:r>
              <a:rPr lang="zh-CN" altLang="en-US" sz="2400" b="1" dirty="0">
                <a:solidFill>
                  <a:srgbClr val="3333FF"/>
                </a:solidFill>
                <a:latin typeface="Arial" panose="020B0604020202020204" pitchFamily="34" charset="0"/>
              </a:rPr>
              <a:t>即图象中阴影部分相等</a:t>
            </a:r>
            <a:r>
              <a:rPr lang="en-US" altLang="zh-CN" sz="2400" b="1" dirty="0">
                <a:solidFill>
                  <a:srgbClr val="3333FF"/>
                </a:solidFill>
                <a:latin typeface="Arial" panose="020B0604020202020204" pitchFamily="34" charset="0"/>
              </a:rPr>
              <a:t>,</a:t>
            </a:r>
            <a:r>
              <a:rPr lang="zh-CN" altLang="en-US" sz="2400" b="1" dirty="0">
                <a:solidFill>
                  <a:srgbClr val="3333FF"/>
                </a:solidFill>
                <a:latin typeface="Arial" panose="020B0604020202020204" pitchFamily="34" charset="0"/>
              </a:rPr>
              <a:t>则</a:t>
            </a:r>
            <a:r>
              <a:rPr lang="en-US" altLang="zh-CN" sz="2400" b="1" dirty="0">
                <a:solidFill>
                  <a:srgbClr val="3333FF"/>
                </a:solidFill>
                <a:latin typeface="Arial" panose="020B0604020202020204" pitchFamily="34" charset="0"/>
              </a:rPr>
              <a:t>t2</a:t>
            </a:r>
            <a:r>
              <a:rPr lang="zh-CN" altLang="en-US" sz="2400" b="1" dirty="0">
                <a:solidFill>
                  <a:srgbClr val="3333FF"/>
                </a:solidFill>
                <a:latin typeface="Arial" panose="020B0604020202020204" pitchFamily="34" charset="0"/>
              </a:rPr>
              <a:t>＜</a:t>
            </a:r>
            <a:r>
              <a:rPr lang="en-US" altLang="zh-CN" sz="2400" b="1" dirty="0">
                <a:solidFill>
                  <a:srgbClr val="3333FF"/>
                </a:solidFill>
                <a:latin typeface="Arial" panose="020B0604020202020204" pitchFamily="34" charset="0"/>
              </a:rPr>
              <a:t>t1,</a:t>
            </a:r>
            <a:r>
              <a:rPr lang="zh-CN" altLang="en-US" sz="2400" b="1" dirty="0">
                <a:solidFill>
                  <a:srgbClr val="3333FF"/>
                </a:solidFill>
                <a:latin typeface="Arial" panose="020B0604020202020204" pitchFamily="34" charset="0"/>
              </a:rPr>
              <a:t>进而</a:t>
            </a:r>
            <a:r>
              <a:rPr lang="en-US" altLang="zh-CN" sz="2400" b="1" dirty="0">
                <a:solidFill>
                  <a:srgbClr val="3333FF"/>
                </a:solidFill>
                <a:latin typeface="Arial" panose="020B0604020202020204" pitchFamily="34" charset="0"/>
              </a:rPr>
              <a:t>V2</a:t>
            </a:r>
            <a:r>
              <a:rPr lang="zh-CN" altLang="en-US" sz="2400" b="1" dirty="0">
                <a:solidFill>
                  <a:srgbClr val="3333FF"/>
                </a:solidFill>
                <a:latin typeface="Arial" panose="020B0604020202020204" pitchFamily="34" charset="0"/>
              </a:rPr>
              <a:t>＜</a:t>
            </a:r>
            <a:r>
              <a:rPr lang="en-US" altLang="zh-CN" sz="2400" b="1" dirty="0">
                <a:solidFill>
                  <a:srgbClr val="3333FF"/>
                </a:solidFill>
                <a:latin typeface="Arial" panose="020B0604020202020204" pitchFamily="34" charset="0"/>
              </a:rPr>
              <a:t>V1.</a:t>
            </a:r>
            <a:r>
              <a:rPr lang="zh-CN" altLang="en-US" sz="2400" b="1" dirty="0">
                <a:solidFill>
                  <a:srgbClr val="3333FF"/>
                </a:solidFill>
                <a:latin typeface="Arial" panose="020B0604020202020204" pitchFamily="34" charset="0"/>
              </a:rPr>
              <a:t>，</a:t>
            </a:r>
            <a:r>
              <a:rPr lang="en-US" altLang="zh-CN" sz="2400" b="1" dirty="0">
                <a:solidFill>
                  <a:srgbClr val="3333FF"/>
                </a:solidFill>
                <a:latin typeface="Arial" panose="020B0604020202020204" pitchFamily="34" charset="0"/>
              </a:rPr>
              <a:t>B</a:t>
            </a:r>
            <a:r>
              <a:rPr lang="zh-CN" altLang="en-US" sz="2400" b="1" dirty="0">
                <a:solidFill>
                  <a:srgbClr val="3333FF"/>
                </a:solidFill>
                <a:latin typeface="Arial" panose="020B0604020202020204" pitchFamily="34" charset="0"/>
              </a:rPr>
              <a:t>选项正确。</a:t>
            </a:r>
            <a:endParaRPr lang="zh-CN" altLang="en-US" sz="2400" b="1" dirty="0">
              <a:solidFill>
                <a:srgbClr val="3333FF"/>
              </a:solidFill>
              <a:latin typeface="Arial" panose="020B0604020202020204" pitchFamily="34" charset="0"/>
            </a:endParaRPr>
          </a:p>
          <a:p>
            <a:pPr>
              <a:buClr>
                <a:schemeClr val="bg1"/>
              </a:buClr>
            </a:pPr>
            <a:r>
              <a:rPr lang="zh-CN" altLang="en-US" sz="2400" b="1" dirty="0">
                <a:solidFill>
                  <a:srgbClr val="CC0000"/>
                </a:solidFill>
                <a:latin typeface="Arial" panose="020B0604020202020204" pitchFamily="34" charset="0"/>
              </a:rPr>
              <a:t>对于</a:t>
            </a:r>
            <a:r>
              <a:rPr lang="en-US" altLang="zh-CN" sz="2400" b="1" dirty="0">
                <a:solidFill>
                  <a:srgbClr val="CC0000"/>
                </a:solidFill>
                <a:latin typeface="Arial" panose="020B0604020202020204" pitchFamily="34" charset="0"/>
              </a:rPr>
              <a:t>C</a:t>
            </a:r>
            <a:r>
              <a:rPr lang="zh-CN" altLang="en-US" sz="2400" b="1" dirty="0">
                <a:solidFill>
                  <a:srgbClr val="CC0000"/>
                </a:solidFill>
                <a:latin typeface="Arial" panose="020B0604020202020204" pitchFamily="34" charset="0"/>
              </a:rPr>
              <a:t>选项，</a:t>
            </a:r>
            <a:r>
              <a:rPr lang="en-US" altLang="zh-CN" sz="2400" b="1" dirty="0">
                <a:solidFill>
                  <a:srgbClr val="CC0000"/>
                </a:solidFill>
                <a:latin typeface="Arial" panose="020B0604020202020204" pitchFamily="34" charset="0"/>
              </a:rPr>
              <a:t>M</a:t>
            </a:r>
            <a:r>
              <a:rPr lang="zh-CN" altLang="en-US" sz="2400" b="1" dirty="0">
                <a:solidFill>
                  <a:srgbClr val="CC0000"/>
                </a:solidFill>
                <a:latin typeface="Arial" panose="020B0604020202020204" pitchFamily="34" charset="0"/>
              </a:rPr>
              <a:t>的加速度</a:t>
            </a:r>
            <a:r>
              <a:rPr lang="en-US" altLang="zh-CN" sz="2400" b="1" dirty="0">
                <a:solidFill>
                  <a:srgbClr val="CC0000"/>
                </a:solidFill>
                <a:latin typeface="Arial" panose="020B0604020202020204" pitchFamily="34" charset="0"/>
              </a:rPr>
              <a:t>a</a:t>
            </a:r>
            <a:r>
              <a:rPr lang="zh-CN" altLang="en-US" sz="2400" b="1" dirty="0">
                <a:solidFill>
                  <a:srgbClr val="CC0000"/>
                </a:solidFill>
                <a:latin typeface="Arial" panose="020B0604020202020204" pitchFamily="34" charset="0"/>
              </a:rPr>
              <a:t>相同，</a:t>
            </a:r>
            <a:r>
              <a:rPr lang="en-US" altLang="zh-CN" sz="2400" b="1" dirty="0">
                <a:solidFill>
                  <a:srgbClr val="CC0000"/>
                </a:solidFill>
                <a:latin typeface="Arial" panose="020B0604020202020204" pitchFamily="34" charset="0"/>
              </a:rPr>
              <a:t>m</a:t>
            </a:r>
            <a:r>
              <a:rPr lang="zh-CN" altLang="en-US" sz="2400" b="1" dirty="0">
                <a:solidFill>
                  <a:srgbClr val="CC0000"/>
                </a:solidFill>
                <a:latin typeface="Arial" panose="020B0604020202020204" pitchFamily="34" charset="0"/>
              </a:rPr>
              <a:t>的加速度是</a:t>
            </a:r>
            <a:r>
              <a:rPr lang="en-US" altLang="zh-CN" sz="2400" b="1" dirty="0">
                <a:solidFill>
                  <a:srgbClr val="CC0000"/>
                </a:solidFill>
                <a:latin typeface="Arial" panose="020B0604020202020204" pitchFamily="34" charset="0"/>
              </a:rPr>
              <a:t>a1</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a2</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a</a:t>
            </a:r>
            <a:r>
              <a:rPr lang="zh-CN" altLang="en-US" sz="2400" b="1" dirty="0">
                <a:solidFill>
                  <a:srgbClr val="CC0000"/>
                </a:solidFill>
                <a:latin typeface="Arial" panose="020B0604020202020204" pitchFamily="34" charset="0"/>
              </a:rPr>
              <a:t>。作出</a:t>
            </a:r>
            <a:r>
              <a:rPr lang="en-US" altLang="zh-CN" sz="2400" b="1" dirty="0">
                <a:solidFill>
                  <a:srgbClr val="CC0000"/>
                </a:solidFill>
                <a:latin typeface="Arial" panose="020B0604020202020204" pitchFamily="34" charset="0"/>
              </a:rPr>
              <a:t>V­-t</a:t>
            </a:r>
            <a:r>
              <a:rPr lang="zh-CN" altLang="en-US" sz="2400" b="1" dirty="0">
                <a:solidFill>
                  <a:srgbClr val="CC0000"/>
                </a:solidFill>
                <a:latin typeface="Arial" panose="020B0604020202020204" pitchFamily="34" charset="0"/>
              </a:rPr>
              <a:t>图象如图</a:t>
            </a:r>
            <a:r>
              <a:rPr lang="en-US" altLang="zh-CN" sz="2400" b="1" dirty="0">
                <a:solidFill>
                  <a:srgbClr val="CC0000"/>
                </a:solidFill>
                <a:latin typeface="Arial" panose="020B0604020202020204" pitchFamily="34" charset="0"/>
              </a:rPr>
              <a:t>(C)</a:t>
            </a:r>
            <a:r>
              <a:rPr lang="zh-CN" altLang="en-US" sz="2400" b="1" dirty="0">
                <a:solidFill>
                  <a:srgbClr val="CC0000"/>
                </a:solidFill>
                <a:latin typeface="Arial" panose="020B0604020202020204" pitchFamily="34" charset="0"/>
              </a:rPr>
              <a:t>所示</a:t>
            </a:r>
            <a:r>
              <a:rPr lang="en-US" altLang="zh-CN" sz="2400" b="1" dirty="0">
                <a:solidFill>
                  <a:srgbClr val="CC0000"/>
                </a:solidFill>
                <a:latin typeface="Arial" panose="020B0604020202020204" pitchFamily="34" charset="0"/>
              </a:rPr>
              <a:t>.</a:t>
            </a:r>
            <a:r>
              <a:rPr lang="zh-CN" altLang="en-US" sz="2400" b="1" dirty="0">
                <a:solidFill>
                  <a:srgbClr val="CC0000"/>
                </a:solidFill>
                <a:latin typeface="Arial" panose="020B0604020202020204" pitchFamily="34" charset="0"/>
              </a:rPr>
              <a:t>因相对位移相等，则从图知</a:t>
            </a:r>
            <a:r>
              <a:rPr lang="en-US" altLang="zh-CN" sz="2400" b="1" dirty="0">
                <a:solidFill>
                  <a:srgbClr val="CC0000"/>
                </a:solidFill>
                <a:latin typeface="Arial" panose="020B0604020202020204" pitchFamily="34" charset="0"/>
              </a:rPr>
              <a:t>t1</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t2</a:t>
            </a:r>
            <a:r>
              <a:rPr lang="zh-CN" altLang="en-US" sz="2400" b="1" dirty="0">
                <a:solidFill>
                  <a:srgbClr val="CC0000"/>
                </a:solidFill>
                <a:latin typeface="Arial" panose="020B0604020202020204" pitchFamily="34" charset="0"/>
              </a:rPr>
              <a:t>。由于</a:t>
            </a:r>
            <a:r>
              <a:rPr lang="en-US" altLang="zh-CN" sz="2400" b="1" dirty="0">
                <a:solidFill>
                  <a:srgbClr val="CC0000"/>
                </a:solidFill>
                <a:latin typeface="Arial" panose="020B0604020202020204" pitchFamily="34" charset="0"/>
              </a:rPr>
              <a:t>M</a:t>
            </a:r>
            <a:r>
              <a:rPr lang="zh-CN" altLang="en-US" sz="2400" b="1" dirty="0">
                <a:solidFill>
                  <a:srgbClr val="CC0000"/>
                </a:solidFill>
                <a:latin typeface="Arial" panose="020B0604020202020204" pitchFamily="34" charset="0"/>
              </a:rPr>
              <a:t>的加速度相同，则</a:t>
            </a:r>
            <a:r>
              <a:rPr lang="en-US" altLang="zh-CN" sz="2400" b="1" dirty="0">
                <a:solidFill>
                  <a:srgbClr val="CC0000"/>
                </a:solidFill>
                <a:latin typeface="Arial" panose="020B0604020202020204" pitchFamily="34" charset="0"/>
              </a:rPr>
              <a:t>M</a:t>
            </a:r>
            <a:r>
              <a:rPr lang="zh-CN" altLang="en-US" sz="2400" b="1" dirty="0">
                <a:solidFill>
                  <a:srgbClr val="CC0000"/>
                </a:solidFill>
                <a:latin typeface="Arial" panose="020B0604020202020204" pitchFamily="34" charset="0"/>
              </a:rPr>
              <a:t>的末速度为</a:t>
            </a:r>
            <a:r>
              <a:rPr lang="en-US" altLang="zh-CN" sz="2400" b="1" dirty="0">
                <a:solidFill>
                  <a:srgbClr val="CC0000"/>
                </a:solidFill>
                <a:latin typeface="Arial" panose="020B0604020202020204" pitchFamily="34" charset="0"/>
              </a:rPr>
              <a:t>V1</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V2</a:t>
            </a:r>
            <a:r>
              <a:rPr lang="zh-CN" altLang="en-US" sz="2400" b="1" dirty="0">
                <a:solidFill>
                  <a:srgbClr val="CC0000"/>
                </a:solidFill>
                <a:latin typeface="Arial" panose="020B0604020202020204" pitchFamily="34" charset="0"/>
              </a:rPr>
              <a:t>，</a:t>
            </a:r>
            <a:r>
              <a:rPr lang="en-US" altLang="zh-CN" sz="2400" b="1" dirty="0">
                <a:solidFill>
                  <a:srgbClr val="CC0000"/>
                </a:solidFill>
                <a:latin typeface="Arial" panose="020B0604020202020204" pitchFamily="34" charset="0"/>
              </a:rPr>
              <a:t>C</a:t>
            </a:r>
            <a:r>
              <a:rPr lang="zh-CN" altLang="en-US" sz="2400" b="1" dirty="0">
                <a:solidFill>
                  <a:srgbClr val="CC0000"/>
                </a:solidFill>
                <a:latin typeface="Arial" panose="020B0604020202020204" pitchFamily="34" charset="0"/>
              </a:rPr>
              <a:t>选项错。</a:t>
            </a:r>
            <a:endParaRPr lang="zh-CN" altLang="en-US" sz="2400" b="1" dirty="0">
              <a:solidFill>
                <a:srgbClr val="CC0000"/>
              </a:solidFill>
              <a:latin typeface="Arial" panose="020B0604020202020204" pitchFamily="34" charset="0"/>
            </a:endParaRPr>
          </a:p>
          <a:p>
            <a:pPr>
              <a:buClr>
                <a:schemeClr val="bg1"/>
              </a:buClr>
            </a:pPr>
            <a:r>
              <a:rPr lang="zh-CN" altLang="en-US" sz="2400" b="1" dirty="0">
                <a:solidFill>
                  <a:srgbClr val="006600"/>
                </a:solidFill>
                <a:latin typeface="Arial" panose="020B0604020202020204" pitchFamily="34" charset="0"/>
              </a:rPr>
              <a:t>对于</a:t>
            </a:r>
            <a:r>
              <a:rPr lang="en-US" altLang="zh-CN" sz="2400" b="1" dirty="0">
                <a:solidFill>
                  <a:srgbClr val="006600"/>
                </a:solidFill>
                <a:latin typeface="Arial" panose="020B0604020202020204" pitchFamily="34" charset="0"/>
              </a:rPr>
              <a:t>D</a:t>
            </a:r>
            <a:r>
              <a:rPr lang="zh-CN" altLang="en-US" sz="2400" b="1" dirty="0">
                <a:solidFill>
                  <a:srgbClr val="006600"/>
                </a:solidFill>
                <a:latin typeface="Arial" panose="020B0604020202020204" pitchFamily="34" charset="0"/>
              </a:rPr>
              <a:t>选项，</a:t>
            </a:r>
            <a:r>
              <a:rPr lang="en-US" altLang="zh-CN" sz="2400" b="1" dirty="0">
                <a:solidFill>
                  <a:srgbClr val="006600"/>
                </a:solidFill>
                <a:latin typeface="Arial" panose="020B0604020202020204" pitchFamily="34" charset="0"/>
              </a:rPr>
              <a:t>M</a:t>
            </a:r>
            <a:r>
              <a:rPr lang="zh-CN" altLang="en-US" sz="2400" b="1" dirty="0">
                <a:solidFill>
                  <a:srgbClr val="006600"/>
                </a:solidFill>
                <a:latin typeface="Arial" panose="020B0604020202020204" pitchFamily="34" charset="0"/>
              </a:rPr>
              <a:t>的加速度</a:t>
            </a:r>
            <a:r>
              <a:rPr lang="en-US" altLang="zh-CN" sz="2400" b="1" dirty="0">
                <a:solidFill>
                  <a:srgbClr val="006600"/>
                </a:solidFill>
                <a:latin typeface="Arial" panose="020B0604020202020204" pitchFamily="34" charset="0"/>
              </a:rPr>
              <a:t>a</a:t>
            </a:r>
            <a:r>
              <a:rPr lang="zh-CN" altLang="en-US" sz="2400" b="1" dirty="0">
                <a:solidFill>
                  <a:srgbClr val="006600"/>
                </a:solidFill>
                <a:latin typeface="Arial" panose="020B0604020202020204" pitchFamily="34" charset="0"/>
              </a:rPr>
              <a:t>相同，</a:t>
            </a:r>
            <a:r>
              <a:rPr lang="en-US" altLang="zh-CN" sz="2400" b="1" dirty="0">
                <a:solidFill>
                  <a:srgbClr val="006600"/>
                </a:solidFill>
                <a:latin typeface="Arial" panose="020B0604020202020204" pitchFamily="34" charset="0"/>
              </a:rPr>
              <a:t>m</a:t>
            </a:r>
            <a:r>
              <a:rPr lang="zh-CN" altLang="en-US" sz="2400" b="1" dirty="0">
                <a:solidFill>
                  <a:srgbClr val="006600"/>
                </a:solidFill>
                <a:latin typeface="Arial" panose="020B0604020202020204" pitchFamily="34" charset="0"/>
              </a:rPr>
              <a:t>的加速度是</a:t>
            </a:r>
            <a:r>
              <a:rPr lang="en-US" altLang="zh-CN" sz="2400" b="1" dirty="0">
                <a:solidFill>
                  <a:srgbClr val="006600"/>
                </a:solidFill>
                <a:latin typeface="Arial" panose="020B0604020202020204" pitchFamily="34" charset="0"/>
              </a:rPr>
              <a:t>a</a:t>
            </a:r>
            <a:r>
              <a:rPr lang="zh-CN" altLang="en-US" sz="2400" b="1" dirty="0">
                <a:solidFill>
                  <a:srgbClr val="006600"/>
                </a:solidFill>
                <a:latin typeface="Arial" panose="020B0604020202020204" pitchFamily="34" charset="0"/>
              </a:rPr>
              <a:t>＜</a:t>
            </a:r>
            <a:r>
              <a:rPr lang="en-US" altLang="zh-CN" sz="2400" b="1" dirty="0">
                <a:solidFill>
                  <a:srgbClr val="006600"/>
                </a:solidFill>
                <a:latin typeface="Arial" panose="020B0604020202020204" pitchFamily="34" charset="0"/>
              </a:rPr>
              <a:t>a1</a:t>
            </a:r>
            <a:r>
              <a:rPr lang="zh-CN" altLang="en-US" sz="2400" b="1" dirty="0">
                <a:solidFill>
                  <a:srgbClr val="006600"/>
                </a:solidFill>
                <a:latin typeface="Arial" panose="020B0604020202020204" pitchFamily="34" charset="0"/>
              </a:rPr>
              <a:t>＜</a:t>
            </a:r>
            <a:r>
              <a:rPr lang="en-US" altLang="zh-CN" sz="2400" b="1" dirty="0">
                <a:solidFill>
                  <a:srgbClr val="006600"/>
                </a:solidFill>
                <a:latin typeface="Arial" panose="020B0604020202020204" pitchFamily="34" charset="0"/>
              </a:rPr>
              <a:t>a2</a:t>
            </a:r>
            <a:r>
              <a:rPr lang="zh-CN" altLang="en-US" sz="2400" b="1" dirty="0">
                <a:solidFill>
                  <a:srgbClr val="006600"/>
                </a:solidFill>
                <a:latin typeface="Arial" panose="020B0604020202020204" pitchFamily="34" charset="0"/>
              </a:rPr>
              <a:t>。作出</a:t>
            </a:r>
            <a:r>
              <a:rPr lang="en-US" altLang="zh-CN" sz="2400" b="1" dirty="0">
                <a:solidFill>
                  <a:srgbClr val="006600"/>
                </a:solidFill>
                <a:latin typeface="Arial" panose="020B0604020202020204" pitchFamily="34" charset="0"/>
              </a:rPr>
              <a:t>V­-t</a:t>
            </a:r>
            <a:r>
              <a:rPr lang="zh-CN" altLang="en-US" sz="2400" b="1" dirty="0">
                <a:solidFill>
                  <a:srgbClr val="006600"/>
                </a:solidFill>
                <a:latin typeface="Arial" panose="020B0604020202020204" pitchFamily="34" charset="0"/>
              </a:rPr>
              <a:t>图象如图</a:t>
            </a:r>
            <a:r>
              <a:rPr lang="en-US" altLang="zh-CN" sz="2400" b="1" dirty="0">
                <a:solidFill>
                  <a:srgbClr val="006600"/>
                </a:solidFill>
                <a:latin typeface="Arial" panose="020B0604020202020204" pitchFamily="34" charset="0"/>
              </a:rPr>
              <a:t>(D)</a:t>
            </a:r>
            <a:r>
              <a:rPr lang="zh-CN" altLang="en-US" sz="2400" b="1" dirty="0">
                <a:solidFill>
                  <a:srgbClr val="006600"/>
                </a:solidFill>
                <a:latin typeface="Arial" panose="020B0604020202020204" pitchFamily="34" charset="0"/>
              </a:rPr>
              <a:t>所示</a:t>
            </a:r>
            <a:r>
              <a:rPr lang="en-US" altLang="zh-CN" sz="2400" b="1" dirty="0">
                <a:solidFill>
                  <a:srgbClr val="006600"/>
                </a:solidFill>
                <a:latin typeface="Arial" panose="020B0604020202020204" pitchFamily="34" charset="0"/>
              </a:rPr>
              <a:t>. </a:t>
            </a:r>
            <a:r>
              <a:rPr lang="zh-CN" altLang="en-US" sz="2400" b="1" dirty="0">
                <a:solidFill>
                  <a:srgbClr val="006600"/>
                </a:solidFill>
                <a:latin typeface="Arial" panose="020B0604020202020204" pitchFamily="34" charset="0"/>
              </a:rPr>
              <a:t>因相对位移相等</a:t>
            </a:r>
            <a:r>
              <a:rPr lang="en-US" altLang="zh-CN" sz="2400" b="1" dirty="0">
                <a:solidFill>
                  <a:srgbClr val="006600"/>
                </a:solidFill>
                <a:latin typeface="Arial" panose="020B0604020202020204" pitchFamily="34" charset="0"/>
              </a:rPr>
              <a:t>,</a:t>
            </a:r>
            <a:r>
              <a:rPr lang="zh-CN" altLang="en-US" sz="2400" b="1" dirty="0">
                <a:solidFill>
                  <a:srgbClr val="006600"/>
                </a:solidFill>
                <a:latin typeface="Arial" panose="020B0604020202020204" pitchFamily="34" charset="0"/>
              </a:rPr>
              <a:t>则从图知</a:t>
            </a:r>
            <a:r>
              <a:rPr lang="en-US" altLang="zh-CN" sz="2400" b="1" dirty="0">
                <a:solidFill>
                  <a:srgbClr val="006600"/>
                </a:solidFill>
                <a:latin typeface="Arial" panose="020B0604020202020204" pitchFamily="34" charset="0"/>
              </a:rPr>
              <a:t>t1</a:t>
            </a:r>
            <a:r>
              <a:rPr lang="zh-CN" altLang="en-US" sz="2400" b="1" dirty="0">
                <a:solidFill>
                  <a:srgbClr val="006600"/>
                </a:solidFill>
                <a:latin typeface="Arial" panose="020B0604020202020204" pitchFamily="34" charset="0"/>
              </a:rPr>
              <a:t>＞</a:t>
            </a:r>
            <a:r>
              <a:rPr lang="en-US" altLang="zh-CN" sz="2400" b="1" dirty="0">
                <a:solidFill>
                  <a:srgbClr val="006600"/>
                </a:solidFill>
                <a:latin typeface="Arial" panose="020B0604020202020204" pitchFamily="34" charset="0"/>
              </a:rPr>
              <a:t>t2</a:t>
            </a:r>
            <a:r>
              <a:rPr lang="zh-CN" altLang="en-US" sz="2400" b="1" dirty="0">
                <a:solidFill>
                  <a:srgbClr val="006600"/>
                </a:solidFill>
                <a:latin typeface="Arial" panose="020B0604020202020204" pitchFamily="34" charset="0"/>
              </a:rPr>
              <a:t>。由于</a:t>
            </a:r>
            <a:r>
              <a:rPr lang="en-US" altLang="zh-CN" sz="2400" b="1" dirty="0">
                <a:solidFill>
                  <a:srgbClr val="006600"/>
                </a:solidFill>
                <a:latin typeface="Arial" panose="020B0604020202020204" pitchFamily="34" charset="0"/>
              </a:rPr>
              <a:t>M</a:t>
            </a:r>
            <a:r>
              <a:rPr lang="zh-CN" altLang="en-US" sz="2400" b="1" dirty="0">
                <a:solidFill>
                  <a:srgbClr val="006600"/>
                </a:solidFill>
                <a:latin typeface="Arial" panose="020B0604020202020204" pitchFamily="34" charset="0"/>
              </a:rPr>
              <a:t>的加速度相同，则</a:t>
            </a:r>
            <a:r>
              <a:rPr lang="en-US" altLang="zh-CN" sz="2400" b="1" dirty="0">
                <a:solidFill>
                  <a:srgbClr val="006600"/>
                </a:solidFill>
                <a:latin typeface="Arial" panose="020B0604020202020204" pitchFamily="34" charset="0"/>
              </a:rPr>
              <a:t>M</a:t>
            </a:r>
            <a:r>
              <a:rPr lang="zh-CN" altLang="en-US" sz="2400" b="1" dirty="0">
                <a:solidFill>
                  <a:srgbClr val="006600"/>
                </a:solidFill>
                <a:latin typeface="Arial" panose="020B0604020202020204" pitchFamily="34" charset="0"/>
              </a:rPr>
              <a:t>的末速度为</a:t>
            </a:r>
            <a:r>
              <a:rPr lang="en-US" altLang="zh-CN" sz="2400" b="1" dirty="0">
                <a:solidFill>
                  <a:srgbClr val="006600"/>
                </a:solidFill>
                <a:latin typeface="Arial" panose="020B0604020202020204" pitchFamily="34" charset="0"/>
              </a:rPr>
              <a:t>V1</a:t>
            </a:r>
            <a:r>
              <a:rPr lang="zh-CN" altLang="en-US" sz="2400" b="1" dirty="0">
                <a:solidFill>
                  <a:srgbClr val="006600"/>
                </a:solidFill>
                <a:latin typeface="Arial" panose="020B0604020202020204" pitchFamily="34" charset="0"/>
              </a:rPr>
              <a:t>＞</a:t>
            </a:r>
            <a:r>
              <a:rPr lang="en-US" altLang="zh-CN" sz="2400" b="1" dirty="0">
                <a:solidFill>
                  <a:srgbClr val="006600"/>
                </a:solidFill>
                <a:latin typeface="Arial" panose="020B0604020202020204" pitchFamily="34" charset="0"/>
              </a:rPr>
              <a:t>V2</a:t>
            </a:r>
            <a:r>
              <a:rPr lang="zh-CN" altLang="en-US" sz="2400" b="1" dirty="0">
                <a:solidFill>
                  <a:srgbClr val="006600"/>
                </a:solidFill>
                <a:latin typeface="Arial" panose="020B0604020202020204" pitchFamily="34" charset="0"/>
              </a:rPr>
              <a:t>，</a:t>
            </a:r>
            <a:r>
              <a:rPr lang="en-US" altLang="zh-CN" sz="2400" b="1" dirty="0">
                <a:solidFill>
                  <a:srgbClr val="006600"/>
                </a:solidFill>
                <a:latin typeface="Arial" panose="020B0604020202020204" pitchFamily="34" charset="0"/>
              </a:rPr>
              <a:t>D</a:t>
            </a:r>
            <a:r>
              <a:rPr lang="zh-CN" altLang="en-US" sz="2400" b="1" dirty="0">
                <a:solidFill>
                  <a:srgbClr val="006600"/>
                </a:solidFill>
                <a:latin typeface="Arial" panose="020B0604020202020204" pitchFamily="34" charset="0"/>
              </a:rPr>
              <a:t>选项正确。</a:t>
            </a:r>
            <a:endParaRPr lang="zh-CN" altLang="en-US" sz="2400" b="1" dirty="0">
              <a:solidFill>
                <a:srgbClr val="0066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30">
                                            <p:txEl>
                                              <p:charRg st="0" end="8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34830">
                                            <p:txEl>
                                              <p:charRg st="83" end="169"/>
                                            </p:txEl>
                                          </p:spTgt>
                                        </p:tgtEl>
                                        <p:attrNameLst>
                                          <p:attrName>style.visibility</p:attrName>
                                        </p:attrNameLst>
                                      </p:cBhvr>
                                      <p:to>
                                        <p:strVal val="visible"/>
                                      </p:to>
                                    </p:set>
                                    <p:anim calcmode="lin" valueType="num">
                                      <p:cBhvr additive="base">
                                        <p:cTn id="15" dur="500" fill="hold"/>
                                        <p:tgtEl>
                                          <p:spTgt spid="34830">
                                            <p:txEl>
                                              <p:charRg st="83" end="169"/>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4830">
                                            <p:txEl>
                                              <p:charRg st="83" end="169"/>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4830">
                                            <p:txEl>
                                              <p:charRg st="169" end="261"/>
                                            </p:txEl>
                                          </p:spTgt>
                                        </p:tgtEl>
                                        <p:attrNameLst>
                                          <p:attrName>style.visibility</p:attrName>
                                        </p:attrNameLst>
                                      </p:cBhvr>
                                      <p:to>
                                        <p:strVal val="visible"/>
                                      </p:to>
                                    </p:set>
                                    <p:anim calcmode="lin" valueType="num">
                                      <p:cBhvr additive="base">
                                        <p:cTn id="21" dur="500" fill="hold"/>
                                        <p:tgtEl>
                                          <p:spTgt spid="34830">
                                            <p:txEl>
                                              <p:charRg st="169" end="26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4830">
                                            <p:txEl>
                                              <p:charRg st="169" end="26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4830">
                                            <p:txEl>
                                              <p:charRg st="261" end="355"/>
                                            </p:txEl>
                                          </p:spTgt>
                                        </p:tgtEl>
                                        <p:attrNameLst>
                                          <p:attrName>style.visibility</p:attrName>
                                        </p:attrNameLst>
                                      </p:cBhvr>
                                      <p:to>
                                        <p:strVal val="visible"/>
                                      </p:to>
                                    </p:set>
                                    <p:anim calcmode="lin" valueType="num">
                                      <p:cBhvr additive="base">
                                        <p:cTn id="27" dur="500" fill="hold"/>
                                        <p:tgtEl>
                                          <p:spTgt spid="34830">
                                            <p:txEl>
                                              <p:charRg st="261" end="35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4830">
                                            <p:txEl>
                                              <p:charRg st="261" end="3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4" name="文本框 128003"/>
          <p:cNvSpPr txBox="1"/>
          <p:nvPr/>
        </p:nvSpPr>
        <p:spPr>
          <a:xfrm>
            <a:off x="611188" y="692150"/>
            <a:ext cx="8281987" cy="5611813"/>
          </a:xfrm>
          <a:prstGeom prst="rect">
            <a:avLst/>
          </a:prstGeom>
          <a:noFill/>
          <a:ln w="9525">
            <a:noFill/>
          </a:ln>
        </p:spPr>
        <p:txBody>
          <a:bodyPr>
            <a:spAutoFit/>
          </a:bodyPr>
          <a:p>
            <a:pPr>
              <a:buClr>
                <a:schemeClr val="bg1"/>
              </a:buClr>
            </a:pPr>
            <a:r>
              <a:rPr lang="zh-CN" altLang="en-US" sz="3200" dirty="0">
                <a:effectLst>
                  <a:outerShdw blurRad="38100" dist="38100" dir="2700000">
                    <a:srgbClr val="C0C0C0"/>
                  </a:outerShdw>
                </a:effectLst>
                <a:latin typeface="Arial" panose="020B0604020202020204" pitchFamily="34" charset="0"/>
              </a:rPr>
              <a:t>例</a:t>
            </a:r>
            <a:r>
              <a:rPr lang="en-US" altLang="zh-CN" sz="3200">
                <a:effectLst>
                  <a:outerShdw blurRad="38100" dist="38100" dir="2700000">
                    <a:srgbClr val="C0C0C0"/>
                  </a:outerShdw>
                </a:effectLst>
                <a:latin typeface="Arial" panose="020B0604020202020204" pitchFamily="34" charset="0"/>
              </a:rPr>
              <a:t>3</a:t>
            </a:r>
            <a:r>
              <a:rPr lang="zh-CN" altLang="en-US" sz="3200" b="1" dirty="0">
                <a:solidFill>
                  <a:srgbClr val="008000"/>
                </a:solidFill>
                <a:effectLst>
                  <a:outerShdw blurRad="38100" dist="38100" dir="2700000">
                    <a:srgbClr val="C0C0C0"/>
                  </a:outerShdw>
                </a:effectLst>
                <a:latin typeface="Arial" panose="020B0604020202020204" pitchFamily="34" charset="0"/>
              </a:rPr>
              <a:t>一物体做加速直线运动，依次通过</a:t>
            </a:r>
            <a:r>
              <a:rPr lang="en-US" altLang="zh-CN" sz="3200" b="1" dirty="0">
                <a:solidFill>
                  <a:srgbClr val="008000"/>
                </a:solidFill>
                <a:effectLst>
                  <a:outerShdw blurRad="38100" dist="38100" dir="2700000">
                    <a:srgbClr val="C0C0C0"/>
                  </a:outerShdw>
                </a:effectLst>
                <a:latin typeface="Arial" panose="020B0604020202020204" pitchFamily="34" charset="0"/>
              </a:rPr>
              <a:t>A</a:t>
            </a:r>
            <a:r>
              <a:rPr lang="zh-CN" altLang="en-US" sz="3200" b="1" dirty="0">
                <a:solidFill>
                  <a:srgbClr val="008000"/>
                </a:solidFill>
                <a:effectLst>
                  <a:outerShdw blurRad="38100" dist="38100" dir="2700000">
                    <a:srgbClr val="C0C0C0"/>
                  </a:outerShdw>
                </a:effectLst>
                <a:latin typeface="Arial" panose="020B0604020202020204" pitchFamily="34" charset="0"/>
              </a:rPr>
              <a:t>、</a:t>
            </a:r>
            <a:r>
              <a:rPr lang="en-US" altLang="zh-CN" sz="3200" b="1" dirty="0">
                <a:solidFill>
                  <a:srgbClr val="008000"/>
                </a:solidFill>
                <a:effectLst>
                  <a:outerShdw blurRad="38100" dist="38100" dir="2700000">
                    <a:srgbClr val="C0C0C0"/>
                  </a:outerShdw>
                </a:effectLst>
                <a:latin typeface="Arial" panose="020B0604020202020204" pitchFamily="34" charset="0"/>
              </a:rPr>
              <a:t>B</a:t>
            </a:r>
            <a:r>
              <a:rPr lang="zh-CN" altLang="en-US" sz="3200" b="1" dirty="0">
                <a:solidFill>
                  <a:srgbClr val="008000"/>
                </a:solidFill>
                <a:effectLst>
                  <a:outerShdw blurRad="38100" dist="38100" dir="2700000">
                    <a:srgbClr val="C0C0C0"/>
                  </a:outerShdw>
                </a:effectLst>
                <a:latin typeface="Arial" panose="020B0604020202020204" pitchFamily="34" charset="0"/>
              </a:rPr>
              <a:t>、</a:t>
            </a:r>
            <a:r>
              <a:rPr lang="en-US" altLang="zh-CN" sz="3200" b="1" dirty="0">
                <a:solidFill>
                  <a:srgbClr val="008000"/>
                </a:solidFill>
                <a:effectLst>
                  <a:outerShdw blurRad="38100" dist="38100" dir="2700000">
                    <a:srgbClr val="C0C0C0"/>
                  </a:outerShdw>
                </a:effectLst>
                <a:latin typeface="Arial" panose="020B0604020202020204" pitchFamily="34" charset="0"/>
              </a:rPr>
              <a:t>C</a:t>
            </a:r>
            <a:r>
              <a:rPr lang="zh-CN" altLang="en-US" sz="3200" b="1" dirty="0">
                <a:solidFill>
                  <a:srgbClr val="008000"/>
                </a:solidFill>
                <a:effectLst>
                  <a:outerShdw blurRad="38100" dist="38100" dir="2700000">
                    <a:srgbClr val="C0C0C0"/>
                  </a:outerShdw>
                </a:effectLst>
                <a:latin typeface="Arial" panose="020B0604020202020204" pitchFamily="34" charset="0"/>
              </a:rPr>
              <a:t>三点，</a:t>
            </a:r>
            <a:r>
              <a:rPr lang="en-US" altLang="zh-CN" sz="3200" b="1" dirty="0">
                <a:solidFill>
                  <a:srgbClr val="008000"/>
                </a:solidFill>
                <a:effectLst>
                  <a:outerShdw blurRad="38100" dist="38100" dir="2700000">
                    <a:srgbClr val="C0C0C0"/>
                  </a:outerShdw>
                </a:effectLst>
                <a:latin typeface="Arial" panose="020B0604020202020204" pitchFamily="34" charset="0"/>
              </a:rPr>
              <a:t>AB=BC</a:t>
            </a:r>
            <a:r>
              <a:rPr lang="zh-CN" altLang="en-US" sz="3200" b="1" dirty="0">
                <a:solidFill>
                  <a:srgbClr val="008000"/>
                </a:solidFill>
                <a:effectLst>
                  <a:outerShdw blurRad="38100" dist="38100" dir="2700000">
                    <a:srgbClr val="C0C0C0"/>
                  </a:outerShdw>
                </a:effectLst>
                <a:latin typeface="Arial" panose="020B0604020202020204" pitchFamily="34" charset="0"/>
              </a:rPr>
              <a:t>，物体在</a:t>
            </a:r>
            <a:r>
              <a:rPr lang="en-US" altLang="zh-CN" sz="3200" b="1" dirty="0">
                <a:solidFill>
                  <a:srgbClr val="008000"/>
                </a:solidFill>
                <a:effectLst>
                  <a:outerShdw blurRad="38100" dist="38100" dir="2700000">
                    <a:srgbClr val="C0C0C0"/>
                  </a:outerShdw>
                </a:effectLst>
                <a:latin typeface="Arial" panose="020B0604020202020204" pitchFamily="34" charset="0"/>
              </a:rPr>
              <a:t>AB</a:t>
            </a:r>
            <a:r>
              <a:rPr lang="zh-CN" altLang="en-US" sz="3200" b="1" dirty="0">
                <a:solidFill>
                  <a:srgbClr val="008000"/>
                </a:solidFill>
                <a:effectLst>
                  <a:outerShdw blurRad="38100" dist="38100" dir="2700000">
                    <a:srgbClr val="C0C0C0"/>
                  </a:outerShdw>
                </a:effectLst>
                <a:latin typeface="Arial" panose="020B0604020202020204" pitchFamily="34" charset="0"/>
              </a:rPr>
              <a:t>段的加速度为</a:t>
            </a:r>
            <a:r>
              <a:rPr lang="en-US" altLang="zh-CN" sz="3200" b="1" dirty="0">
                <a:solidFill>
                  <a:srgbClr val="008000"/>
                </a:solidFill>
                <a:effectLst>
                  <a:outerShdw blurRad="38100" dist="38100" dir="2700000">
                    <a:srgbClr val="C0C0C0"/>
                  </a:outerShdw>
                </a:effectLst>
                <a:latin typeface="Arial" panose="020B0604020202020204" pitchFamily="34" charset="0"/>
              </a:rPr>
              <a:t>a1</a:t>
            </a:r>
            <a:r>
              <a:rPr lang="zh-CN" altLang="en-US" sz="3200" b="1" dirty="0">
                <a:solidFill>
                  <a:srgbClr val="008000"/>
                </a:solidFill>
                <a:effectLst>
                  <a:outerShdw blurRad="38100" dist="38100" dir="2700000">
                    <a:srgbClr val="C0C0C0"/>
                  </a:outerShdw>
                </a:effectLst>
                <a:latin typeface="Arial" panose="020B0604020202020204" pitchFamily="34" charset="0"/>
              </a:rPr>
              <a:t>，在</a:t>
            </a:r>
            <a:r>
              <a:rPr lang="en-US" altLang="zh-CN" sz="3200" b="1" dirty="0">
                <a:solidFill>
                  <a:srgbClr val="008000"/>
                </a:solidFill>
                <a:effectLst>
                  <a:outerShdw blurRad="38100" dist="38100" dir="2700000">
                    <a:srgbClr val="C0C0C0"/>
                  </a:outerShdw>
                </a:effectLst>
                <a:latin typeface="Arial" panose="020B0604020202020204" pitchFamily="34" charset="0"/>
              </a:rPr>
              <a:t>BC</a:t>
            </a:r>
            <a:r>
              <a:rPr lang="zh-CN" altLang="en-US" sz="3200" b="1" dirty="0">
                <a:solidFill>
                  <a:srgbClr val="008000"/>
                </a:solidFill>
                <a:effectLst>
                  <a:outerShdw blurRad="38100" dist="38100" dir="2700000">
                    <a:srgbClr val="C0C0C0"/>
                  </a:outerShdw>
                </a:effectLst>
                <a:latin typeface="Arial" panose="020B0604020202020204" pitchFamily="34" charset="0"/>
              </a:rPr>
              <a:t>段的加速为</a:t>
            </a:r>
            <a:r>
              <a:rPr lang="en-US" altLang="zh-CN" sz="3200" b="1" dirty="0">
                <a:solidFill>
                  <a:srgbClr val="008000"/>
                </a:solidFill>
                <a:effectLst>
                  <a:outerShdw blurRad="38100" dist="38100" dir="2700000">
                    <a:srgbClr val="C0C0C0"/>
                  </a:outerShdw>
                </a:effectLst>
                <a:latin typeface="Arial" panose="020B0604020202020204" pitchFamily="34" charset="0"/>
              </a:rPr>
              <a:t>a2</a:t>
            </a:r>
            <a:r>
              <a:rPr lang="zh-CN" altLang="en-US" sz="3200" b="1" dirty="0">
                <a:solidFill>
                  <a:srgbClr val="008000"/>
                </a:solidFill>
                <a:effectLst>
                  <a:outerShdw blurRad="38100" dist="38100" dir="2700000">
                    <a:srgbClr val="C0C0C0"/>
                  </a:outerShdw>
                </a:effectLst>
                <a:latin typeface="Arial" panose="020B0604020202020204" pitchFamily="34" charset="0"/>
              </a:rPr>
              <a:t>，且物体在</a:t>
            </a:r>
            <a:r>
              <a:rPr lang="en-US" altLang="zh-CN" sz="3200" b="1" dirty="0">
                <a:solidFill>
                  <a:srgbClr val="008000"/>
                </a:solidFill>
                <a:effectLst>
                  <a:outerShdw blurRad="38100" dist="38100" dir="2700000">
                    <a:srgbClr val="C0C0C0"/>
                  </a:outerShdw>
                </a:effectLst>
                <a:latin typeface="Arial" panose="020B0604020202020204" pitchFamily="34" charset="0"/>
              </a:rPr>
              <a:t>B</a:t>
            </a:r>
            <a:r>
              <a:rPr lang="zh-CN" altLang="en-US" sz="3200" b="1" dirty="0">
                <a:solidFill>
                  <a:srgbClr val="008000"/>
                </a:solidFill>
                <a:effectLst>
                  <a:outerShdw blurRad="38100" dist="38100" dir="2700000">
                    <a:srgbClr val="C0C0C0"/>
                  </a:outerShdw>
                </a:effectLst>
                <a:latin typeface="Arial" panose="020B0604020202020204" pitchFamily="34" charset="0"/>
              </a:rPr>
              <a:t>点的速度为            则</a:t>
            </a:r>
            <a:r>
              <a:rPr lang="en-US" altLang="zh-CN" sz="3200" b="1">
                <a:solidFill>
                  <a:srgbClr val="008000"/>
                </a:solidFill>
                <a:effectLst>
                  <a:outerShdw blurRad="38100" dist="38100" dir="2700000">
                    <a:srgbClr val="C0C0C0"/>
                  </a:outerShdw>
                </a:effectLst>
                <a:latin typeface="Arial" panose="020B0604020202020204" pitchFamily="34" charset="0"/>
              </a:rPr>
              <a:t>:</a:t>
            </a:r>
            <a:endParaRPr lang="en-US" altLang="zh-CN" sz="3200" b="1">
              <a:solidFill>
                <a:srgbClr val="008000"/>
              </a:solidFill>
              <a:effectLst>
                <a:outerShdw blurRad="38100" dist="38100" dir="2700000">
                  <a:srgbClr val="C0C0C0"/>
                </a:outerShdw>
              </a:effectLst>
              <a:latin typeface="Arial" panose="020B0604020202020204" pitchFamily="34" charset="0"/>
            </a:endParaRPr>
          </a:p>
          <a:p>
            <a:pPr>
              <a:buClr>
                <a:schemeClr val="bg1"/>
              </a:buClr>
            </a:pPr>
            <a:r>
              <a:rPr lang="en-US" altLang="zh-CN" sz="3600" b="1">
                <a:solidFill>
                  <a:srgbClr val="FF00FF"/>
                </a:solidFill>
                <a:effectLst>
                  <a:outerShdw blurRad="38100" dist="38100" dir="2700000">
                    <a:srgbClr val="C0C0C0"/>
                  </a:outerShdw>
                </a:effectLst>
                <a:latin typeface="Arial" panose="020B0604020202020204" pitchFamily="34" charset="0"/>
              </a:rPr>
              <a:t>A.a1&gt;a2</a:t>
            </a:r>
            <a:endParaRPr lang="en-US" altLang="zh-CN" sz="3600" b="1">
              <a:solidFill>
                <a:srgbClr val="FF00FF"/>
              </a:solidFill>
              <a:effectLst>
                <a:outerShdw blurRad="38100" dist="38100" dir="2700000">
                  <a:srgbClr val="C0C0C0"/>
                </a:outerShdw>
              </a:effectLst>
              <a:latin typeface="Arial" panose="020B0604020202020204" pitchFamily="34" charset="0"/>
            </a:endParaRPr>
          </a:p>
          <a:p>
            <a:pPr>
              <a:buClr>
                <a:schemeClr val="bg1"/>
              </a:buClr>
            </a:pPr>
            <a:r>
              <a:rPr lang="en-US" altLang="zh-CN" sz="3600" b="1">
                <a:solidFill>
                  <a:srgbClr val="FF00FF"/>
                </a:solidFill>
                <a:effectLst>
                  <a:outerShdw blurRad="38100" dist="38100" dir="2700000">
                    <a:srgbClr val="C0C0C0"/>
                  </a:outerShdw>
                </a:effectLst>
                <a:latin typeface="Arial" panose="020B0604020202020204" pitchFamily="34" charset="0"/>
              </a:rPr>
              <a:t>B.a1=a2</a:t>
            </a:r>
            <a:endParaRPr lang="en-US" altLang="zh-CN" sz="3600" b="1">
              <a:solidFill>
                <a:srgbClr val="FF00FF"/>
              </a:solidFill>
              <a:effectLst>
                <a:outerShdw blurRad="38100" dist="38100" dir="2700000">
                  <a:srgbClr val="C0C0C0"/>
                </a:outerShdw>
              </a:effectLst>
              <a:latin typeface="Arial" panose="020B0604020202020204" pitchFamily="34" charset="0"/>
            </a:endParaRPr>
          </a:p>
          <a:p>
            <a:pPr>
              <a:buClr>
                <a:schemeClr val="bg1"/>
              </a:buClr>
            </a:pPr>
            <a:r>
              <a:rPr lang="en-US" altLang="zh-CN" sz="3600" b="1">
                <a:solidFill>
                  <a:srgbClr val="FF00FF"/>
                </a:solidFill>
                <a:effectLst>
                  <a:outerShdw blurRad="38100" dist="38100" dir="2700000">
                    <a:srgbClr val="C0C0C0"/>
                  </a:outerShdw>
                </a:effectLst>
                <a:latin typeface="Arial" panose="020B0604020202020204" pitchFamily="34" charset="0"/>
              </a:rPr>
              <a:t>C.a1&lt;a2</a:t>
            </a:r>
            <a:endParaRPr lang="en-US" altLang="zh-CN" sz="3600" b="1">
              <a:solidFill>
                <a:srgbClr val="FF00FF"/>
              </a:solidFill>
              <a:effectLst>
                <a:outerShdw blurRad="38100" dist="38100" dir="2700000">
                  <a:srgbClr val="C0C0C0"/>
                </a:outerShdw>
              </a:effectLst>
              <a:latin typeface="Arial" panose="020B0604020202020204" pitchFamily="34" charset="0"/>
            </a:endParaRPr>
          </a:p>
          <a:p>
            <a:pPr>
              <a:buClr>
                <a:schemeClr val="bg1"/>
              </a:buClr>
            </a:pPr>
            <a:r>
              <a:rPr lang="en-US" altLang="zh-CN" sz="3600" b="1" dirty="0">
                <a:solidFill>
                  <a:srgbClr val="FF00FF"/>
                </a:solidFill>
                <a:effectLst>
                  <a:outerShdw blurRad="38100" dist="38100" dir="2700000">
                    <a:srgbClr val="C0C0C0"/>
                  </a:outerShdw>
                </a:effectLst>
                <a:latin typeface="Arial" panose="020B0604020202020204" pitchFamily="34" charset="0"/>
              </a:rPr>
              <a:t>D.</a:t>
            </a:r>
            <a:r>
              <a:rPr lang="zh-CN" altLang="en-US" sz="3600" b="1" dirty="0">
                <a:solidFill>
                  <a:srgbClr val="FF00FF"/>
                </a:solidFill>
                <a:effectLst>
                  <a:outerShdw blurRad="38100" dist="38100" dir="2700000">
                    <a:srgbClr val="C0C0C0"/>
                  </a:outerShdw>
                </a:effectLst>
                <a:latin typeface="Arial" panose="020B0604020202020204" pitchFamily="34" charset="0"/>
              </a:rPr>
              <a:t>不能确定</a:t>
            </a:r>
            <a:endParaRPr lang="zh-CN" altLang="en-US" sz="3600" b="1" dirty="0">
              <a:solidFill>
                <a:srgbClr val="FF00FF"/>
              </a:solidFill>
              <a:effectLst>
                <a:outerShdw blurRad="38100" dist="38100" dir="2700000">
                  <a:srgbClr val="C0C0C0"/>
                </a:outerShdw>
              </a:effectLst>
              <a:latin typeface="Arial" panose="020B0604020202020204" pitchFamily="34" charset="0"/>
            </a:endParaRPr>
          </a:p>
          <a:p>
            <a:pPr>
              <a:buClr>
                <a:schemeClr val="bg1"/>
              </a:buClr>
            </a:pPr>
            <a:endParaRPr lang="zh-CN" altLang="en-US" sz="3600" b="1" dirty="0">
              <a:effectLst>
                <a:outerShdw blurRad="38100" dist="38100" dir="2700000">
                  <a:srgbClr val="C0C0C0"/>
                </a:outerShdw>
              </a:effectLst>
              <a:latin typeface="Arial" panose="020B0604020202020204" pitchFamily="34" charset="0"/>
            </a:endParaRPr>
          </a:p>
          <a:p>
            <a:pPr>
              <a:spcBef>
                <a:spcPct val="50000"/>
              </a:spcBef>
              <a:buClr>
                <a:schemeClr val="bg1"/>
              </a:buClr>
            </a:pPr>
            <a:endParaRPr lang="zh-CN" altLang="en-US" sz="3600" dirty="0">
              <a:latin typeface="Arial" panose="020B0604020202020204" pitchFamily="34" charset="0"/>
            </a:endParaRPr>
          </a:p>
        </p:txBody>
      </p:sp>
      <p:pic>
        <p:nvPicPr>
          <p:cNvPr id="128005" name="图片 128004" descr="2200787_965395505"/>
          <p:cNvPicPr>
            <a:picLocks noChangeAspect="1"/>
          </p:cNvPicPr>
          <p:nvPr/>
        </p:nvPicPr>
        <p:blipFill>
          <a:blip r:embed="rId1"/>
          <a:stretch>
            <a:fillRect/>
          </a:stretch>
        </p:blipFill>
        <p:spPr>
          <a:xfrm>
            <a:off x="5724525" y="2663825"/>
            <a:ext cx="3201988" cy="3644900"/>
          </a:xfrm>
          <a:prstGeom prst="rect">
            <a:avLst/>
          </a:prstGeom>
          <a:noFill/>
          <a:ln w="9525">
            <a:noFill/>
          </a:ln>
        </p:spPr>
      </p:pic>
      <p:graphicFrame>
        <p:nvGraphicFramePr>
          <p:cNvPr id="128006" name="对象 128005"/>
          <p:cNvGraphicFramePr/>
          <p:nvPr/>
        </p:nvGraphicFramePr>
        <p:xfrm>
          <a:off x="2124075" y="2060575"/>
          <a:ext cx="1079500" cy="792163"/>
        </p:xfrm>
        <a:graphic>
          <a:graphicData uri="http://schemas.openxmlformats.org/presentationml/2006/ole">
            <mc:AlternateContent xmlns:mc="http://schemas.openxmlformats.org/markup-compatibility/2006">
              <mc:Choice xmlns:v="urn:schemas-microsoft-com:vml" Requires="v">
                <p:oleObj spid="_x0000_s3077" name="" r:id="rId2" imgW="786765" imgH="393700" progId="Equation.3">
                  <p:embed/>
                </p:oleObj>
              </mc:Choice>
              <mc:Fallback>
                <p:oleObj name="" r:id="rId2" imgW="786765" imgH="393700" progId="Equation.3">
                  <p:embed/>
                  <p:pic>
                    <p:nvPicPr>
                      <p:cNvPr id="0" name="图片 3076"/>
                      <p:cNvPicPr/>
                      <p:nvPr/>
                    </p:nvPicPr>
                    <p:blipFill>
                      <a:blip r:embed="rId3">
                        <a:clrChange>
                          <a:clrFrom>
                            <a:srgbClr val="000000"/>
                          </a:clrFrom>
                          <a:clrTo>
                            <a:srgbClr val="000000"/>
                          </a:clrTo>
                        </a:clrChange>
                      </a:blip>
                      <a:stretch>
                        <a:fillRect/>
                      </a:stretch>
                    </p:blipFill>
                    <p:spPr>
                      <a:xfrm>
                        <a:off x="2124075" y="2060575"/>
                        <a:ext cx="1079500" cy="792163"/>
                      </a:xfrm>
                      <a:prstGeom prst="rect">
                        <a:avLst/>
                      </a:prstGeom>
                      <a:noFill/>
                      <a:ln w="38100">
                        <a:noFill/>
                        <a:miter/>
                      </a:ln>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0" name="文本占位符 130049"/>
          <p:cNvSpPr>
            <a:spLocks noGrp="1"/>
          </p:cNvSpPr>
          <p:nvPr>
            <p:ph type="body" idx="1"/>
          </p:nvPr>
        </p:nvSpPr>
        <p:spPr>
          <a:xfrm>
            <a:off x="539750" y="404813"/>
            <a:ext cx="8158163" cy="1800225"/>
          </a:xfrm>
          <a:ln/>
        </p:spPr>
        <p:txBody>
          <a:bodyPr vert="horz" wrap="square" lIns="91440" tIns="45720" rIns="91440" bIns="45720" anchor="t"/>
          <a:p>
            <a:r>
              <a:rPr lang="zh-CN" altLang="en-US" sz="3400" dirty="0"/>
              <a:t>解析：</a:t>
            </a:r>
            <a:r>
              <a:rPr lang="zh-CN" altLang="en-US" sz="2600" b="1" dirty="0">
                <a:solidFill>
                  <a:srgbClr val="008000"/>
                </a:solidFill>
              </a:rPr>
              <a:t>依题意作出物体的</a:t>
            </a:r>
            <a:r>
              <a:rPr lang="en-US" altLang="zh-CN" sz="2600" b="1" err="1">
                <a:solidFill>
                  <a:srgbClr val="008000"/>
                </a:solidFill>
              </a:rPr>
              <a:t>v-t</a:t>
            </a:r>
            <a:r>
              <a:rPr lang="zh-CN" altLang="en-US" sz="2600" b="1" dirty="0">
                <a:solidFill>
                  <a:srgbClr val="008000"/>
                </a:solidFill>
              </a:rPr>
              <a:t>图象如图所示，图线下方所围成的面积表示物体的位移，由几何知识知图线</a:t>
            </a:r>
            <a:r>
              <a:rPr lang="en-US" altLang="zh-CN" sz="2600" b="1" dirty="0">
                <a:solidFill>
                  <a:srgbClr val="008000"/>
                </a:solidFill>
              </a:rPr>
              <a:t>②③</a:t>
            </a:r>
            <a:r>
              <a:rPr lang="zh-CN" altLang="en-US" sz="2600" b="1" dirty="0">
                <a:solidFill>
                  <a:srgbClr val="008000"/>
                </a:solidFill>
              </a:rPr>
              <a:t>不满足</a:t>
            </a:r>
            <a:r>
              <a:rPr lang="en-US" altLang="zh-CN" sz="2600" b="1" dirty="0">
                <a:solidFill>
                  <a:srgbClr val="008000"/>
                </a:solidFill>
              </a:rPr>
              <a:t>AB=BC</a:t>
            </a:r>
            <a:r>
              <a:rPr lang="zh-CN" altLang="en-US" sz="2600" b="1" dirty="0">
                <a:solidFill>
                  <a:srgbClr val="008000"/>
                </a:solidFill>
              </a:rPr>
              <a:t>，所以只能是</a:t>
            </a:r>
            <a:r>
              <a:rPr lang="en-US" altLang="zh-CN" sz="2600" b="1" dirty="0">
                <a:solidFill>
                  <a:srgbClr val="008000"/>
                </a:solidFill>
              </a:rPr>
              <a:t>①</a:t>
            </a:r>
            <a:r>
              <a:rPr lang="zh-CN" altLang="en-US" sz="2600" b="1" dirty="0">
                <a:solidFill>
                  <a:srgbClr val="008000"/>
                </a:solidFill>
              </a:rPr>
              <a:t>这种情况，因为斜率表示加速度，所以</a:t>
            </a:r>
            <a:r>
              <a:rPr lang="en-US" altLang="zh-CN" sz="2600" b="1">
                <a:solidFill>
                  <a:srgbClr val="008000"/>
                </a:solidFill>
              </a:rPr>
              <a:t>a</a:t>
            </a:r>
            <a:r>
              <a:rPr lang="en-US" altLang="zh-CN" sz="2600" b="1" baseline="-25000">
                <a:solidFill>
                  <a:srgbClr val="008000"/>
                </a:solidFill>
              </a:rPr>
              <a:t>1</a:t>
            </a:r>
            <a:r>
              <a:rPr lang="zh-CN" altLang="en-US" sz="2600" b="1" dirty="0">
                <a:solidFill>
                  <a:srgbClr val="008000"/>
                </a:solidFill>
              </a:rPr>
              <a:t>＜</a:t>
            </a:r>
            <a:r>
              <a:rPr lang="en-US" altLang="zh-CN" sz="2600" b="1">
                <a:solidFill>
                  <a:srgbClr val="008000"/>
                </a:solidFill>
              </a:rPr>
              <a:t>a</a:t>
            </a:r>
            <a:r>
              <a:rPr lang="en-US" altLang="zh-CN" sz="2600" b="1" baseline="-25000">
                <a:solidFill>
                  <a:srgbClr val="008000"/>
                </a:solidFill>
              </a:rPr>
              <a:t>2</a:t>
            </a:r>
            <a:r>
              <a:rPr lang="zh-CN" altLang="en-US" sz="2600" b="1" dirty="0">
                <a:solidFill>
                  <a:srgbClr val="008000"/>
                </a:solidFill>
              </a:rPr>
              <a:t>故选</a:t>
            </a:r>
            <a:r>
              <a:rPr lang="en-US" altLang="zh-CN" sz="2600" b="1">
                <a:solidFill>
                  <a:srgbClr val="008000"/>
                </a:solidFill>
              </a:rPr>
              <a:t>C</a:t>
            </a:r>
            <a:r>
              <a:rPr lang="zh-CN" altLang="en-US" sz="2100" dirty="0">
                <a:solidFill>
                  <a:srgbClr val="008000"/>
                </a:solidFill>
              </a:rPr>
              <a:t>。</a:t>
            </a:r>
            <a:endParaRPr lang="zh-CN" altLang="en-US" sz="3400" dirty="0">
              <a:solidFill>
                <a:srgbClr val="008000"/>
              </a:solidFill>
            </a:endParaRPr>
          </a:p>
        </p:txBody>
      </p:sp>
      <p:sp>
        <p:nvSpPr>
          <p:cNvPr id="130051" name="文本框 130050"/>
          <p:cNvSpPr txBox="1"/>
          <p:nvPr/>
        </p:nvSpPr>
        <p:spPr>
          <a:xfrm>
            <a:off x="971550" y="2492375"/>
            <a:ext cx="6913563" cy="366713"/>
          </a:xfrm>
          <a:prstGeom prst="rect">
            <a:avLst/>
          </a:prstGeom>
          <a:noFill/>
          <a:ln w="9525">
            <a:noFill/>
          </a:ln>
        </p:spPr>
        <p:txBody>
          <a:bodyPr>
            <a:spAutoFit/>
          </a:bodyPr>
          <a:p>
            <a:pPr eaLnBrk="0" hangingPunct="0">
              <a:spcBef>
                <a:spcPct val="50000"/>
              </a:spcBef>
            </a:pPr>
            <a:endParaRPr dirty="0">
              <a:latin typeface="Arial" panose="020B0604020202020204" pitchFamily="34" charset="0"/>
            </a:endParaRPr>
          </a:p>
        </p:txBody>
      </p:sp>
      <p:grpSp>
        <p:nvGrpSpPr>
          <p:cNvPr id="130052" name="组合 130051"/>
          <p:cNvGrpSpPr/>
          <p:nvPr/>
        </p:nvGrpSpPr>
        <p:grpSpPr>
          <a:xfrm>
            <a:off x="1547813" y="2636838"/>
            <a:ext cx="6153150" cy="2951162"/>
            <a:chOff x="4357" y="3936"/>
            <a:chExt cx="3525" cy="3141"/>
          </a:xfrm>
        </p:grpSpPr>
        <p:sp>
          <p:nvSpPr>
            <p:cNvPr id="130053" name="直接连接符 130052"/>
            <p:cNvSpPr/>
            <p:nvPr/>
          </p:nvSpPr>
          <p:spPr>
            <a:xfrm flipH="1" flipV="1">
              <a:off x="6640" y="4584"/>
              <a:ext cx="12" cy="1885"/>
            </a:xfrm>
            <a:prstGeom prst="line">
              <a:avLst/>
            </a:prstGeom>
            <a:ln w="25400" cap="flat" cmpd="sng">
              <a:solidFill>
                <a:srgbClr val="000000"/>
              </a:solidFill>
              <a:prstDash val="sysDot"/>
              <a:headEnd type="none" w="med" len="med"/>
              <a:tailEnd type="none" w="med" len="med"/>
            </a:ln>
          </p:spPr>
        </p:sp>
        <p:sp>
          <p:nvSpPr>
            <p:cNvPr id="130054" name="直接连接符 130053"/>
            <p:cNvSpPr/>
            <p:nvPr/>
          </p:nvSpPr>
          <p:spPr>
            <a:xfrm flipV="1">
              <a:off x="5080" y="4597"/>
              <a:ext cx="1560" cy="1248"/>
            </a:xfrm>
            <a:prstGeom prst="line">
              <a:avLst/>
            </a:prstGeom>
            <a:ln w="9525" cap="flat" cmpd="sng">
              <a:solidFill>
                <a:srgbClr val="000000"/>
              </a:solidFill>
              <a:prstDash val="solid"/>
              <a:headEnd type="none" w="med" len="med"/>
              <a:tailEnd type="none" w="med" len="med"/>
            </a:ln>
          </p:spPr>
        </p:sp>
        <p:sp>
          <p:nvSpPr>
            <p:cNvPr id="130055" name="直接连接符 130054"/>
            <p:cNvSpPr/>
            <p:nvPr/>
          </p:nvSpPr>
          <p:spPr>
            <a:xfrm>
              <a:off x="5080" y="5208"/>
              <a:ext cx="781" cy="0"/>
            </a:xfrm>
            <a:prstGeom prst="line">
              <a:avLst/>
            </a:prstGeom>
            <a:ln w="25400" cap="rnd" cmpd="sng">
              <a:solidFill>
                <a:srgbClr val="000000"/>
              </a:solidFill>
              <a:prstDash val="sysDot"/>
              <a:headEnd type="none" w="med" len="med"/>
              <a:tailEnd type="none" w="med" len="med"/>
            </a:ln>
          </p:spPr>
        </p:sp>
        <p:sp>
          <p:nvSpPr>
            <p:cNvPr id="130056" name="直接连接符 130055"/>
            <p:cNvSpPr/>
            <p:nvPr/>
          </p:nvSpPr>
          <p:spPr>
            <a:xfrm flipV="1">
              <a:off x="5861" y="5208"/>
              <a:ext cx="0" cy="1274"/>
            </a:xfrm>
            <a:prstGeom prst="line">
              <a:avLst/>
            </a:prstGeom>
            <a:ln w="25400" cap="rnd" cmpd="sng">
              <a:solidFill>
                <a:srgbClr val="000000"/>
              </a:solidFill>
              <a:prstDash val="sysDot"/>
              <a:headEnd type="none" w="med" len="med"/>
              <a:tailEnd type="none" w="med" len="med"/>
            </a:ln>
          </p:spPr>
        </p:sp>
        <p:sp>
          <p:nvSpPr>
            <p:cNvPr id="130057" name="直接连接符 130056"/>
            <p:cNvSpPr/>
            <p:nvPr/>
          </p:nvSpPr>
          <p:spPr>
            <a:xfrm flipV="1">
              <a:off x="5861" y="4584"/>
              <a:ext cx="337" cy="611"/>
            </a:xfrm>
            <a:prstGeom prst="line">
              <a:avLst/>
            </a:prstGeom>
            <a:ln w="9525" cap="flat" cmpd="sng">
              <a:solidFill>
                <a:srgbClr val="000000"/>
              </a:solidFill>
              <a:prstDash val="solid"/>
              <a:headEnd type="none" w="med" len="med"/>
              <a:tailEnd type="none" w="med" len="med"/>
            </a:ln>
          </p:spPr>
        </p:sp>
        <p:sp>
          <p:nvSpPr>
            <p:cNvPr id="130058" name="直接连接符 130057"/>
            <p:cNvSpPr/>
            <p:nvPr/>
          </p:nvSpPr>
          <p:spPr>
            <a:xfrm flipV="1">
              <a:off x="5872" y="4586"/>
              <a:ext cx="1299" cy="635"/>
            </a:xfrm>
            <a:prstGeom prst="line">
              <a:avLst/>
            </a:prstGeom>
            <a:ln w="9525" cap="flat" cmpd="sng">
              <a:solidFill>
                <a:srgbClr val="000000"/>
              </a:solidFill>
              <a:prstDash val="solid"/>
              <a:headEnd type="none" w="med" len="med"/>
              <a:tailEnd type="none" w="med" len="med"/>
            </a:ln>
          </p:spPr>
        </p:sp>
        <p:sp>
          <p:nvSpPr>
            <p:cNvPr id="130059" name="直接连接符 130058"/>
            <p:cNvSpPr/>
            <p:nvPr/>
          </p:nvSpPr>
          <p:spPr>
            <a:xfrm>
              <a:off x="7173" y="4584"/>
              <a:ext cx="0" cy="1898"/>
            </a:xfrm>
            <a:prstGeom prst="line">
              <a:avLst/>
            </a:prstGeom>
            <a:ln w="25400" cap="flat" cmpd="sng">
              <a:solidFill>
                <a:srgbClr val="000000"/>
              </a:solidFill>
              <a:prstDash val="sysDot"/>
              <a:headEnd type="none" w="med" len="med"/>
              <a:tailEnd type="none" w="med" len="med"/>
            </a:ln>
          </p:spPr>
        </p:sp>
        <p:sp>
          <p:nvSpPr>
            <p:cNvPr id="130060" name="直接连接符 130059"/>
            <p:cNvSpPr/>
            <p:nvPr/>
          </p:nvSpPr>
          <p:spPr>
            <a:xfrm flipV="1">
              <a:off x="5083" y="6466"/>
              <a:ext cx="2638" cy="13"/>
            </a:xfrm>
            <a:prstGeom prst="line">
              <a:avLst/>
            </a:prstGeom>
            <a:ln w="9525" cap="flat" cmpd="sng">
              <a:solidFill>
                <a:srgbClr val="000000"/>
              </a:solidFill>
              <a:prstDash val="solid"/>
              <a:headEnd type="none" w="med" len="med"/>
              <a:tailEnd type="triangle" w="sm" len="lg"/>
            </a:ln>
          </p:spPr>
        </p:sp>
        <p:sp>
          <p:nvSpPr>
            <p:cNvPr id="130061" name="文本框 130060"/>
            <p:cNvSpPr txBox="1"/>
            <p:nvPr/>
          </p:nvSpPr>
          <p:spPr>
            <a:xfrm>
              <a:off x="4404" y="5390"/>
              <a:ext cx="599" cy="702"/>
            </a:xfrm>
            <a:prstGeom prst="rect">
              <a:avLst/>
            </a:prstGeom>
            <a:solidFill>
              <a:srgbClr val="FFFFFF"/>
            </a:solidFill>
            <a:ln w="9525">
              <a:noFill/>
            </a:ln>
          </p:spPr>
          <p:txBody>
            <a:bodyPr/>
            <a:p>
              <a:pPr algn="just" eaLnBrk="0" hangingPunct="0"/>
              <a:r>
                <a:rPr lang="en-US" altLang="zh-CN" sz="2000" err="1">
                  <a:solidFill>
                    <a:srgbClr val="0000FF"/>
                  </a:solidFill>
                  <a:latin typeface="Times New Roman" panose="02020603050405020304" pitchFamily="18" charset="0"/>
                </a:rPr>
                <a:t>vA</a:t>
              </a:r>
              <a:endParaRPr lang="en-US" altLang="zh-CN" sz="2000">
                <a:solidFill>
                  <a:srgbClr val="0000FF"/>
                </a:solidFill>
                <a:latin typeface="Arial" panose="020B0604020202020204" pitchFamily="34" charset="0"/>
              </a:endParaRPr>
            </a:p>
          </p:txBody>
        </p:sp>
        <p:grpSp>
          <p:nvGrpSpPr>
            <p:cNvPr id="130062" name="组合 130061"/>
            <p:cNvGrpSpPr/>
            <p:nvPr/>
          </p:nvGrpSpPr>
          <p:grpSpPr>
            <a:xfrm>
              <a:off x="5078" y="6454"/>
              <a:ext cx="2373" cy="64"/>
              <a:chOff x="3625" y="2760"/>
              <a:chExt cx="480" cy="120"/>
            </a:xfrm>
          </p:grpSpPr>
          <p:sp>
            <p:nvSpPr>
              <p:cNvPr id="130063" name="直接连接符 130062"/>
              <p:cNvSpPr/>
              <p:nvPr/>
            </p:nvSpPr>
            <p:spPr>
              <a:xfrm>
                <a:off x="3625" y="2760"/>
                <a:ext cx="0" cy="120"/>
              </a:xfrm>
              <a:prstGeom prst="line">
                <a:avLst/>
              </a:prstGeom>
              <a:ln w="9525" cap="flat" cmpd="sng">
                <a:solidFill>
                  <a:srgbClr val="000000"/>
                </a:solidFill>
                <a:prstDash val="solid"/>
                <a:headEnd type="none" w="med" len="med"/>
                <a:tailEnd type="none" w="med" len="med"/>
              </a:ln>
            </p:spPr>
          </p:sp>
          <p:sp>
            <p:nvSpPr>
              <p:cNvPr id="130064" name="直接连接符 130063"/>
              <p:cNvSpPr/>
              <p:nvPr/>
            </p:nvSpPr>
            <p:spPr>
              <a:xfrm>
                <a:off x="3785" y="2760"/>
                <a:ext cx="0" cy="120"/>
              </a:xfrm>
              <a:prstGeom prst="line">
                <a:avLst/>
              </a:prstGeom>
              <a:ln w="9525" cap="flat" cmpd="sng">
                <a:solidFill>
                  <a:srgbClr val="000000"/>
                </a:solidFill>
                <a:prstDash val="solid"/>
                <a:headEnd type="none" w="med" len="med"/>
                <a:tailEnd type="none" w="med" len="med"/>
              </a:ln>
            </p:spPr>
          </p:sp>
          <p:sp>
            <p:nvSpPr>
              <p:cNvPr id="130065" name="直接连接符 130064"/>
              <p:cNvSpPr/>
              <p:nvPr/>
            </p:nvSpPr>
            <p:spPr>
              <a:xfrm>
                <a:off x="3945" y="2760"/>
                <a:ext cx="0" cy="120"/>
              </a:xfrm>
              <a:prstGeom prst="line">
                <a:avLst/>
              </a:prstGeom>
              <a:ln w="9525" cap="flat" cmpd="sng">
                <a:solidFill>
                  <a:srgbClr val="000000"/>
                </a:solidFill>
                <a:prstDash val="solid"/>
                <a:headEnd type="none" w="med" len="med"/>
                <a:tailEnd type="none" w="med" len="med"/>
              </a:ln>
            </p:spPr>
          </p:sp>
          <p:sp>
            <p:nvSpPr>
              <p:cNvPr id="130066" name="直接连接符 130065"/>
              <p:cNvSpPr/>
              <p:nvPr/>
            </p:nvSpPr>
            <p:spPr>
              <a:xfrm>
                <a:off x="4105" y="2760"/>
                <a:ext cx="0" cy="120"/>
              </a:xfrm>
              <a:prstGeom prst="line">
                <a:avLst/>
              </a:prstGeom>
              <a:ln w="9525" cap="flat" cmpd="sng">
                <a:solidFill>
                  <a:srgbClr val="000000"/>
                </a:solidFill>
                <a:prstDash val="solid"/>
                <a:headEnd type="none" w="med" len="med"/>
                <a:tailEnd type="none" w="med" len="med"/>
              </a:ln>
            </p:spPr>
          </p:sp>
        </p:grpSp>
        <p:sp>
          <p:nvSpPr>
            <p:cNvPr id="130067" name="直接连接符 130066"/>
            <p:cNvSpPr/>
            <p:nvPr/>
          </p:nvSpPr>
          <p:spPr>
            <a:xfrm flipV="1">
              <a:off x="5115" y="4219"/>
              <a:ext cx="2" cy="2221"/>
            </a:xfrm>
            <a:prstGeom prst="line">
              <a:avLst/>
            </a:prstGeom>
            <a:ln w="9525" cap="flat" cmpd="sng">
              <a:solidFill>
                <a:srgbClr val="000000"/>
              </a:solidFill>
              <a:prstDash val="solid"/>
              <a:headEnd type="none" w="med" len="med"/>
              <a:tailEnd type="triangle" w="sm" len="lg"/>
            </a:ln>
          </p:spPr>
        </p:sp>
        <p:sp>
          <p:nvSpPr>
            <p:cNvPr id="130068" name="文本框 130067"/>
            <p:cNvSpPr txBox="1"/>
            <p:nvPr/>
          </p:nvSpPr>
          <p:spPr>
            <a:xfrm>
              <a:off x="4357" y="4860"/>
              <a:ext cx="576" cy="624"/>
            </a:xfrm>
            <a:prstGeom prst="rect">
              <a:avLst/>
            </a:prstGeom>
            <a:solidFill>
              <a:srgbClr val="FFFFFF"/>
            </a:solidFill>
            <a:ln w="9525">
              <a:noFill/>
            </a:ln>
          </p:spPr>
          <p:txBody>
            <a:bodyPr/>
            <a:p>
              <a:pPr algn="just" eaLnBrk="0" hangingPunct="0"/>
              <a:r>
                <a:rPr lang="en-US" altLang="zh-CN" sz="2000" err="1">
                  <a:solidFill>
                    <a:srgbClr val="0000FF"/>
                  </a:solidFill>
                  <a:latin typeface="Times New Roman" panose="02020603050405020304" pitchFamily="18" charset="0"/>
                </a:rPr>
                <a:t>vb</a:t>
              </a:r>
              <a:endParaRPr lang="en-US" altLang="zh-CN" sz="2000">
                <a:solidFill>
                  <a:srgbClr val="0000FF"/>
                </a:solidFill>
                <a:latin typeface="Arial" panose="020B0604020202020204" pitchFamily="34" charset="0"/>
              </a:endParaRPr>
            </a:p>
          </p:txBody>
        </p:sp>
        <p:sp>
          <p:nvSpPr>
            <p:cNvPr id="130069" name="文本框 130068"/>
            <p:cNvSpPr txBox="1"/>
            <p:nvPr/>
          </p:nvSpPr>
          <p:spPr>
            <a:xfrm>
              <a:off x="4434" y="4194"/>
              <a:ext cx="642" cy="598"/>
            </a:xfrm>
            <a:prstGeom prst="rect">
              <a:avLst/>
            </a:prstGeom>
            <a:solidFill>
              <a:srgbClr val="FFFFFF"/>
            </a:solidFill>
            <a:ln w="9525">
              <a:noFill/>
            </a:ln>
          </p:spPr>
          <p:txBody>
            <a:bodyPr/>
            <a:p>
              <a:pPr algn="just" eaLnBrk="0" hangingPunct="0"/>
              <a:r>
                <a:rPr lang="en-US" altLang="zh-CN" sz="2000" err="1">
                  <a:solidFill>
                    <a:srgbClr val="0000FF"/>
                  </a:solidFill>
                  <a:latin typeface="Times New Roman" panose="02020603050405020304" pitchFamily="18" charset="0"/>
                </a:rPr>
                <a:t>vc</a:t>
              </a:r>
              <a:endParaRPr lang="en-US" altLang="zh-CN" sz="2000">
                <a:solidFill>
                  <a:srgbClr val="0000FF"/>
                </a:solidFill>
                <a:latin typeface="Arial" panose="020B0604020202020204" pitchFamily="34" charset="0"/>
              </a:endParaRPr>
            </a:p>
          </p:txBody>
        </p:sp>
        <p:sp>
          <p:nvSpPr>
            <p:cNvPr id="130070" name="文本框 130069"/>
            <p:cNvSpPr txBox="1"/>
            <p:nvPr/>
          </p:nvSpPr>
          <p:spPr>
            <a:xfrm>
              <a:off x="4607" y="6308"/>
              <a:ext cx="392" cy="417"/>
            </a:xfrm>
            <a:prstGeom prst="rect">
              <a:avLst/>
            </a:prstGeom>
            <a:solidFill>
              <a:srgbClr val="FFFFFF"/>
            </a:solidFill>
            <a:ln w="9525">
              <a:noFill/>
            </a:ln>
          </p:spPr>
          <p:txBody>
            <a:bodyPr/>
            <a:p>
              <a:pPr algn="just" eaLnBrk="0" hangingPunct="0"/>
              <a:r>
                <a:rPr lang="en-US" altLang="zh-CN" sz="2000">
                  <a:solidFill>
                    <a:srgbClr val="0000FF"/>
                  </a:solidFill>
                  <a:latin typeface="Times New Roman" panose="02020603050405020304" pitchFamily="18" charset="0"/>
                </a:rPr>
                <a:t>0</a:t>
              </a:r>
              <a:endParaRPr lang="en-US" altLang="zh-CN" sz="2000">
                <a:solidFill>
                  <a:srgbClr val="0000FF"/>
                </a:solidFill>
                <a:latin typeface="Arial" panose="020B0604020202020204" pitchFamily="34" charset="0"/>
              </a:endParaRPr>
            </a:p>
          </p:txBody>
        </p:sp>
        <p:sp>
          <p:nvSpPr>
            <p:cNvPr id="130071" name="文本框 130070"/>
            <p:cNvSpPr txBox="1"/>
            <p:nvPr/>
          </p:nvSpPr>
          <p:spPr>
            <a:xfrm>
              <a:off x="5657" y="6544"/>
              <a:ext cx="589" cy="377"/>
            </a:xfrm>
            <a:prstGeom prst="rect">
              <a:avLst/>
            </a:prstGeom>
            <a:solidFill>
              <a:srgbClr val="FFFFFF"/>
            </a:solidFill>
            <a:ln w="9525">
              <a:noFill/>
            </a:ln>
          </p:spPr>
          <p:txBody>
            <a:bodyPr/>
            <a:p>
              <a:pPr algn="just" eaLnBrk="0" hangingPunct="0"/>
              <a:r>
                <a:rPr lang="en-US" altLang="zh-CN" sz="1000">
                  <a:solidFill>
                    <a:srgbClr val="0000FF"/>
                  </a:solidFill>
                  <a:latin typeface="Times New Roman" panose="02020603050405020304" pitchFamily="18" charset="0"/>
                </a:rPr>
                <a:t>t</a:t>
              </a:r>
              <a:endParaRPr lang="en-US" altLang="zh-CN">
                <a:solidFill>
                  <a:srgbClr val="0000FF"/>
                </a:solidFill>
                <a:latin typeface="Arial" panose="020B0604020202020204" pitchFamily="34" charset="0"/>
              </a:endParaRPr>
            </a:p>
          </p:txBody>
        </p:sp>
        <p:sp>
          <p:nvSpPr>
            <p:cNvPr id="130072" name="文本框 130071"/>
            <p:cNvSpPr txBox="1"/>
            <p:nvPr/>
          </p:nvSpPr>
          <p:spPr>
            <a:xfrm>
              <a:off x="6063" y="4100"/>
              <a:ext cx="392" cy="338"/>
            </a:xfrm>
            <a:prstGeom prst="rect">
              <a:avLst/>
            </a:prstGeom>
            <a:solidFill>
              <a:srgbClr val="FFFFFF"/>
            </a:solidFill>
            <a:ln w="9525">
              <a:noFill/>
            </a:ln>
          </p:spPr>
          <p:txBody>
            <a:bodyPr/>
            <a:p>
              <a:pPr algn="just" eaLnBrk="0" hangingPunct="0"/>
              <a:r>
                <a:rPr lang="en-US" altLang="zh-CN" sz="2000" dirty="0">
                  <a:solidFill>
                    <a:srgbClr val="0000FF"/>
                  </a:solidFill>
                  <a:latin typeface="Times New Roman" panose="02020603050405020304" pitchFamily="18" charset="0"/>
                </a:rPr>
                <a:t>①</a:t>
              </a:r>
              <a:endParaRPr lang="en-US" altLang="zh-CN" sz="2000" dirty="0">
                <a:solidFill>
                  <a:srgbClr val="0000FF"/>
                </a:solidFill>
                <a:latin typeface="Arial" panose="020B0604020202020204" pitchFamily="34" charset="0"/>
              </a:endParaRPr>
            </a:p>
          </p:txBody>
        </p:sp>
        <p:sp>
          <p:nvSpPr>
            <p:cNvPr id="130073" name="文本框 130072"/>
            <p:cNvSpPr txBox="1"/>
            <p:nvPr/>
          </p:nvSpPr>
          <p:spPr>
            <a:xfrm>
              <a:off x="6561" y="4131"/>
              <a:ext cx="470" cy="313"/>
            </a:xfrm>
            <a:prstGeom prst="rect">
              <a:avLst/>
            </a:prstGeom>
            <a:solidFill>
              <a:srgbClr val="FFFFFF"/>
            </a:solidFill>
            <a:ln w="9525">
              <a:noFill/>
            </a:ln>
          </p:spPr>
          <p:txBody>
            <a:bodyPr/>
            <a:p>
              <a:pPr algn="just" eaLnBrk="0" hangingPunct="0"/>
              <a:r>
                <a:rPr lang="en-US" altLang="zh-CN" sz="2000" dirty="0">
                  <a:solidFill>
                    <a:srgbClr val="0000FF"/>
                  </a:solidFill>
                  <a:latin typeface="Times New Roman" panose="02020603050405020304" pitchFamily="18" charset="0"/>
                </a:rPr>
                <a:t>②</a:t>
              </a:r>
              <a:endParaRPr lang="en-US" altLang="zh-CN" sz="2000" dirty="0">
                <a:solidFill>
                  <a:srgbClr val="0000FF"/>
                </a:solidFill>
                <a:latin typeface="Arial" panose="020B0604020202020204" pitchFamily="34" charset="0"/>
              </a:endParaRPr>
            </a:p>
          </p:txBody>
        </p:sp>
        <p:sp>
          <p:nvSpPr>
            <p:cNvPr id="130074" name="文本框 130073"/>
            <p:cNvSpPr txBox="1"/>
            <p:nvPr/>
          </p:nvSpPr>
          <p:spPr>
            <a:xfrm>
              <a:off x="7279" y="4399"/>
              <a:ext cx="603" cy="625"/>
            </a:xfrm>
            <a:prstGeom prst="rect">
              <a:avLst/>
            </a:prstGeom>
            <a:solidFill>
              <a:srgbClr val="FFFFFF"/>
            </a:solidFill>
            <a:ln w="9525">
              <a:noFill/>
            </a:ln>
          </p:spPr>
          <p:txBody>
            <a:bodyPr/>
            <a:p>
              <a:pPr algn="just" eaLnBrk="0" hangingPunct="0"/>
              <a:r>
                <a:rPr lang="en-US" altLang="zh-CN" sz="2000" dirty="0">
                  <a:solidFill>
                    <a:srgbClr val="0099FF"/>
                  </a:solidFill>
                  <a:latin typeface="Times New Roman" panose="02020603050405020304" pitchFamily="18" charset="0"/>
                </a:rPr>
                <a:t>③</a:t>
              </a:r>
              <a:endParaRPr lang="en-US" altLang="zh-CN" sz="2000" dirty="0">
                <a:solidFill>
                  <a:srgbClr val="0099FF"/>
                </a:solidFill>
                <a:latin typeface="Arial" panose="020B0604020202020204" pitchFamily="34" charset="0"/>
              </a:endParaRPr>
            </a:p>
          </p:txBody>
        </p:sp>
        <p:sp>
          <p:nvSpPr>
            <p:cNvPr id="130075" name="直接连接符 130074"/>
            <p:cNvSpPr/>
            <p:nvPr/>
          </p:nvSpPr>
          <p:spPr>
            <a:xfrm>
              <a:off x="5090" y="4570"/>
              <a:ext cx="2125" cy="0"/>
            </a:xfrm>
            <a:prstGeom prst="line">
              <a:avLst/>
            </a:prstGeom>
            <a:ln w="25400" cap="flat" cmpd="sng">
              <a:solidFill>
                <a:srgbClr val="000000"/>
              </a:solidFill>
              <a:prstDash val="sysDot"/>
              <a:headEnd type="none" w="med" len="med"/>
              <a:tailEnd type="none" w="med" len="med"/>
            </a:ln>
          </p:spPr>
        </p:sp>
        <p:grpSp>
          <p:nvGrpSpPr>
            <p:cNvPr id="130076" name="组合 130075"/>
            <p:cNvGrpSpPr/>
            <p:nvPr/>
          </p:nvGrpSpPr>
          <p:grpSpPr>
            <a:xfrm rot="-5400000">
              <a:off x="4110" y="5482"/>
              <a:ext cx="1900" cy="39"/>
              <a:chOff x="3625" y="2760"/>
              <a:chExt cx="480" cy="120"/>
            </a:xfrm>
          </p:grpSpPr>
          <p:sp>
            <p:nvSpPr>
              <p:cNvPr id="130077" name="直接连接符 130076"/>
              <p:cNvSpPr/>
              <p:nvPr/>
            </p:nvSpPr>
            <p:spPr>
              <a:xfrm>
                <a:off x="3625" y="2760"/>
                <a:ext cx="0" cy="120"/>
              </a:xfrm>
              <a:prstGeom prst="line">
                <a:avLst/>
              </a:prstGeom>
              <a:ln w="9525" cap="flat" cmpd="sng">
                <a:solidFill>
                  <a:srgbClr val="000000"/>
                </a:solidFill>
                <a:prstDash val="solid"/>
                <a:headEnd type="none" w="med" len="med"/>
                <a:tailEnd type="none" w="med" len="med"/>
              </a:ln>
            </p:spPr>
          </p:sp>
          <p:sp>
            <p:nvSpPr>
              <p:cNvPr id="130078" name="直接连接符 130077"/>
              <p:cNvSpPr/>
              <p:nvPr/>
            </p:nvSpPr>
            <p:spPr>
              <a:xfrm>
                <a:off x="3785" y="2760"/>
                <a:ext cx="0" cy="120"/>
              </a:xfrm>
              <a:prstGeom prst="line">
                <a:avLst/>
              </a:prstGeom>
              <a:ln w="9525" cap="flat" cmpd="sng">
                <a:solidFill>
                  <a:srgbClr val="000000"/>
                </a:solidFill>
                <a:prstDash val="solid"/>
                <a:headEnd type="none" w="med" len="med"/>
                <a:tailEnd type="none" w="med" len="med"/>
              </a:ln>
            </p:spPr>
          </p:sp>
          <p:sp>
            <p:nvSpPr>
              <p:cNvPr id="130079" name="直接连接符 130078"/>
              <p:cNvSpPr/>
              <p:nvPr/>
            </p:nvSpPr>
            <p:spPr>
              <a:xfrm>
                <a:off x="3945" y="2760"/>
                <a:ext cx="0" cy="120"/>
              </a:xfrm>
              <a:prstGeom prst="line">
                <a:avLst/>
              </a:prstGeom>
              <a:ln w="9525" cap="flat" cmpd="sng">
                <a:solidFill>
                  <a:srgbClr val="000000"/>
                </a:solidFill>
                <a:prstDash val="solid"/>
                <a:headEnd type="none" w="med" len="med"/>
                <a:tailEnd type="none" w="med" len="med"/>
              </a:ln>
            </p:spPr>
          </p:sp>
          <p:sp>
            <p:nvSpPr>
              <p:cNvPr id="130080" name="直接连接符 130079"/>
              <p:cNvSpPr/>
              <p:nvPr/>
            </p:nvSpPr>
            <p:spPr>
              <a:xfrm>
                <a:off x="4105" y="2760"/>
                <a:ext cx="0" cy="120"/>
              </a:xfrm>
              <a:prstGeom prst="line">
                <a:avLst/>
              </a:prstGeom>
              <a:ln w="9525" cap="flat" cmpd="sng">
                <a:solidFill>
                  <a:srgbClr val="000000"/>
                </a:solidFill>
                <a:prstDash val="solid"/>
                <a:headEnd type="none" w="med" len="med"/>
                <a:tailEnd type="none" w="med" len="med"/>
              </a:ln>
            </p:spPr>
          </p:sp>
        </p:grpSp>
        <p:sp>
          <p:nvSpPr>
            <p:cNvPr id="130081" name="文本框 130080"/>
            <p:cNvSpPr txBox="1"/>
            <p:nvPr/>
          </p:nvSpPr>
          <p:spPr>
            <a:xfrm>
              <a:off x="5053" y="3936"/>
              <a:ext cx="735" cy="271"/>
            </a:xfrm>
            <a:prstGeom prst="rect">
              <a:avLst/>
            </a:prstGeom>
            <a:noFill/>
            <a:ln w="9525">
              <a:noFill/>
            </a:ln>
          </p:spPr>
          <p:txBody>
            <a:bodyPr wrap="square" lIns="0" tIns="0" rIns="0" bIns="0"/>
            <a:p>
              <a:pPr algn="just" eaLnBrk="0" hangingPunct="0"/>
              <a:r>
                <a:rPr lang="en-US" altLang="zh-CN" sz="2400" i="1">
                  <a:latin typeface="Times New Roman" panose="02020603050405020304" pitchFamily="18" charset="0"/>
                </a:rPr>
                <a:t>v</a:t>
              </a:r>
              <a:endParaRPr lang="en-US" altLang="zh-CN" sz="2400">
                <a:latin typeface="Arial" panose="020B0604020202020204" pitchFamily="34" charset="0"/>
              </a:endParaRPr>
            </a:p>
          </p:txBody>
        </p:sp>
        <p:sp>
          <p:nvSpPr>
            <p:cNvPr id="130082" name="文本框 130081"/>
            <p:cNvSpPr txBox="1"/>
            <p:nvPr/>
          </p:nvSpPr>
          <p:spPr>
            <a:xfrm>
              <a:off x="6380" y="6570"/>
              <a:ext cx="615" cy="507"/>
            </a:xfrm>
            <a:prstGeom prst="rect">
              <a:avLst/>
            </a:prstGeom>
            <a:solidFill>
              <a:srgbClr val="FFFFFF"/>
            </a:solidFill>
            <a:ln w="9525">
              <a:noFill/>
            </a:ln>
          </p:spPr>
          <p:txBody>
            <a:bodyPr/>
            <a:p>
              <a:pPr algn="just" eaLnBrk="0" hangingPunct="0"/>
              <a:r>
                <a:rPr lang="en-US" altLang="zh-CN" sz="2000">
                  <a:solidFill>
                    <a:srgbClr val="0000FF"/>
                  </a:solidFill>
                  <a:latin typeface="Times New Roman" panose="02020603050405020304" pitchFamily="18" charset="0"/>
                </a:rPr>
                <a:t>2t</a:t>
              </a:r>
              <a:endParaRPr lang="en-US" altLang="zh-CN" sz="2000">
                <a:solidFill>
                  <a:srgbClr val="0000FF"/>
                </a:solidFill>
                <a:latin typeface="Arial" panose="020B0604020202020204" pitchFamily="34" charset="0"/>
              </a:endParaRPr>
            </a:p>
          </p:txBody>
        </p:sp>
      </p:grpSp>
      <p:sp>
        <p:nvSpPr>
          <p:cNvPr id="130083" name="直接连接符 130082"/>
          <p:cNvSpPr/>
          <p:nvPr/>
        </p:nvSpPr>
        <p:spPr>
          <a:xfrm>
            <a:off x="5635625" y="3213100"/>
            <a:ext cx="0" cy="1800225"/>
          </a:xfrm>
          <a:prstGeom prst="line">
            <a:avLst/>
          </a:prstGeom>
          <a:ln w="9525" cap="flat" cmpd="sng">
            <a:solidFill>
              <a:schemeClr val="tx1"/>
            </a:solidFill>
            <a:prstDash val="dash"/>
            <a:headEnd type="none" w="med" len="med"/>
            <a:tailEnd type="none" w="med" len="med"/>
          </a:ln>
        </p:spPr>
      </p:sp>
    </p:spTree>
  </p:cSld>
  <p:clrMapOvr>
    <a:masterClrMapping/>
  </p:clrMapOvr>
  <p:transition/>
</p:sld>
</file>

<file path=ppt/theme/theme1.xml><?xml version="1.0" encoding="utf-8"?>
<a:theme xmlns:a="http://schemas.openxmlformats.org/drawingml/2006/main" name="Edge">
  <a:themeElements>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fontScheme nam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20000"/>
        </a:lt1>
        <a:dk2>
          <a:srgbClr val="FFFFFF"/>
        </a:dk2>
        <a:lt2>
          <a:srgbClr val="333333"/>
        </a:lt2>
        <a:accent1>
          <a:srgbClr val="FF9900"/>
        </a:accent1>
        <a:accent2>
          <a:srgbClr val="CC3300"/>
        </a:accent2>
        <a:accent3>
          <a:srgbClr val="C1AAAA"/>
        </a:accent3>
        <a:accent4>
          <a:srgbClr val="DCDCDC"/>
        </a:accent4>
        <a:accent5>
          <a:srgbClr val="FFCAAA"/>
        </a:accent5>
        <a:accent6>
          <a:srgbClr val="B72D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CCCCFF"/>
        </a:dk1>
        <a:lt1>
          <a:srgbClr val="0B0506"/>
        </a:lt1>
        <a:dk2>
          <a:srgbClr val="FFFFFF"/>
        </a:dk2>
        <a:lt2>
          <a:srgbClr val="333333"/>
        </a:lt2>
        <a:accent1>
          <a:srgbClr val="3366CC"/>
        </a:accent1>
        <a:accent2>
          <a:srgbClr val="3333CC"/>
        </a:accent2>
        <a:accent3>
          <a:srgbClr val="AAAAAA"/>
        </a:accent3>
        <a:accent4>
          <a:srgbClr val="AFAFDC"/>
        </a:accent4>
        <a:accent5>
          <a:srgbClr val="ADB9E2"/>
        </a:accent5>
        <a:accent6>
          <a:srgbClr val="2D2DB7"/>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221013"/>
        </a:lt1>
        <a:dk2>
          <a:srgbClr val="FFFFFF"/>
        </a:dk2>
        <a:lt2>
          <a:srgbClr val="333333"/>
        </a:lt2>
        <a:accent1>
          <a:srgbClr val="CC3300"/>
        </a:accent1>
        <a:accent2>
          <a:srgbClr val="CC9900"/>
        </a:accent2>
        <a:accent3>
          <a:srgbClr val="ABAAAA"/>
        </a:accent3>
        <a:accent4>
          <a:srgbClr val="DCDCDC"/>
        </a:accent4>
        <a:accent5>
          <a:srgbClr val="E2ADAA"/>
        </a:accent5>
        <a:accent6>
          <a:srgbClr val="B789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FF"/>
        </a:dk2>
        <a:lt2>
          <a:srgbClr val="11054B"/>
        </a:lt2>
        <a:accent1>
          <a:srgbClr val="FF6600"/>
        </a:accent1>
        <a:accent2>
          <a:srgbClr val="FF3300"/>
        </a:accent2>
        <a:accent3>
          <a:srgbClr val="AAAAE2"/>
        </a:accent3>
        <a:accent4>
          <a:srgbClr val="DCDCDC"/>
        </a:accent4>
        <a:accent5>
          <a:srgbClr val="FFB9AA"/>
        </a:accent5>
        <a:accent6>
          <a:srgbClr val="E52D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
        <a:dk1>
          <a:srgbClr val="F8F8F8"/>
        </a:dk1>
        <a:lt1>
          <a:srgbClr val="002600"/>
        </a:lt1>
        <a:dk2>
          <a:srgbClr val="FAFACC"/>
        </a:dk2>
        <a:lt2>
          <a:srgbClr val="9B8D65"/>
        </a:lt2>
        <a:accent1>
          <a:srgbClr val="CC9933"/>
        </a:accent1>
        <a:accent2>
          <a:srgbClr val="8F9967"/>
        </a:accent2>
        <a:accent3>
          <a:srgbClr val="AAABAA"/>
        </a:accent3>
        <a:accent4>
          <a:srgbClr val="D6D6D6"/>
        </a:accent4>
        <a:accent5>
          <a:srgbClr val="E2CAAD"/>
        </a:accent5>
        <a:accent6>
          <a:srgbClr val="80895C"/>
        </a:accent6>
        <a:hlink>
          <a:srgbClr val="336600"/>
        </a:hlink>
        <a:folHlink>
          <a:srgbClr val="808000"/>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333333"/>
        </a:lt2>
        <a:accent1>
          <a:srgbClr val="CC9900"/>
        </a:accent1>
        <a:accent2>
          <a:srgbClr val="FF9900"/>
        </a:accent2>
        <a:accent3>
          <a:srgbClr val="AAB9CA"/>
        </a:accent3>
        <a:accent4>
          <a:srgbClr val="DCDCDC"/>
        </a:accent4>
        <a:accent5>
          <a:srgbClr val="E2CAAA"/>
        </a:accent5>
        <a:accent6>
          <a:srgbClr val="E58900"/>
        </a:accent6>
        <a:hlink>
          <a:srgbClr val="FFCC00"/>
        </a:hlink>
        <a:folHlink>
          <a:srgbClr val="706F37"/>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1C1C1"/>
        </a:accent5>
        <a:accent6>
          <a:srgbClr val="8989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36145"/>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11873</Words>
  <Application>WPS 演示</Application>
  <PresentationFormat>在屏幕上显示</PresentationFormat>
  <Paragraphs>642</Paragraphs>
  <Slides>55</Slides>
  <Notes>1</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74</vt:i4>
      </vt:variant>
      <vt:variant>
        <vt:lpstr>幻灯片标题</vt:lpstr>
      </vt:variant>
      <vt:variant>
        <vt:i4>55</vt:i4>
      </vt:variant>
    </vt:vector>
  </HeadingPairs>
  <TitlesOfParts>
    <vt:vector size="142" baseType="lpstr">
      <vt:lpstr>Arial</vt:lpstr>
      <vt:lpstr>宋体</vt:lpstr>
      <vt:lpstr>Wingdings</vt:lpstr>
      <vt:lpstr>Garamond</vt:lpstr>
      <vt:lpstr>Times New Roman</vt:lpstr>
      <vt:lpstr>Comic Sans MS</vt:lpstr>
      <vt:lpstr>华文行楷</vt:lpstr>
      <vt:lpstr>华文新魏</vt:lpstr>
      <vt:lpstr>Courier New</vt:lpstr>
      <vt:lpstr>华文新魏</vt:lpstr>
      <vt:lpstr>微软雅黑</vt:lpstr>
      <vt:lpstr>Arial Unicode MS</vt:lpstr>
      <vt:lpstr>Edge</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Equation.DSMT4</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书利华教育网www.shulihua.net精心打造一流新课标资料</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king</dc:creator>
  <cp:lastModifiedBy>Administrator</cp:lastModifiedBy>
  <cp:revision>2</cp:revision>
  <dcterms:created xsi:type="dcterms:W3CDTF">2010-04-27T14:21:57Z</dcterms:created>
  <dcterms:modified xsi:type="dcterms:W3CDTF">2017-07-16T13:38:34Z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2052-10.1.0.6554</vt:lpwstr>
  </property>
</Properties>
</file>